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571"/>
    <a:srgbClr val="9DBFA3"/>
    <a:srgbClr val="B7C5BC"/>
    <a:srgbClr val="557768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889EB-3A24-4A67-86B4-7CBB609A0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D59C4B-9F44-48FD-9205-9314F2C0D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4DB21-3AFD-4A74-B729-53A7625F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0263D-74B8-46CD-9C21-B0B96153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34E36-4251-4F20-85CC-1BBB50A6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91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999EA-B4AE-48D2-A760-8C30E8A6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4FC8D4-BEB6-4565-B9E0-3BDFD107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D93F0C-E58F-479A-94F9-FB5FCA82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B06F1-9BC5-474C-89A2-B407B760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7BABBC-6489-43F2-897C-58E136C5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0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2E4BA7-E204-4678-99BA-1C46CB10E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28424E-1758-4312-A6E2-4E93BAED8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072D7-D52E-4F8E-95AC-A7403171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4C9A6-BCDA-4F25-BF4A-F2D1A41A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02AE5-0FC6-4B85-98E1-3A46B827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5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D07AE-6A6E-439B-A56C-11665B79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BBD98-4147-4F6F-92F8-52B76567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72D3CF-40E6-44C2-BBA9-53783BA6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4E8B1-6CF4-46AB-BEC1-DCC7B4D1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5010E-E0A4-454C-97B7-DFD91F1C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7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05E04-A0B7-4444-AEB1-CCCF37F4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B68D5C-6118-40AD-A0DE-350C5D3B1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E78772-20A3-4B89-9F5F-113F9463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4D767-2B83-4695-8A0E-F12553F7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51EF2-325D-4F81-B941-8E5B0567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A1626-124E-483D-A84D-C87AD61D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D8063-6C53-4067-A9BC-B85C635CD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E061BA-AA97-40FB-9D95-F7D503C8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799BE-15A7-4C7A-BD89-AF962EB4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F3D78-ED06-45FE-AB25-B65F9D6F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A8E543-74EF-4E46-B8DC-65792818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9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44F0B-7948-4E0F-BFBC-8D5A24A7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76C0A1-4D04-4E3B-AD33-748F7C0E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738E83-33FA-4D27-9B05-D608F4F3F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A785B8-6827-45B3-BC67-7A264BF1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CE4D22-6936-4E48-9D01-DAAB9F63C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CE753C-73FD-4A1E-BF0D-FD8061ED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8C0300-85E6-425E-8061-663D2ADA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276A63-218D-4E7B-A6F3-2160C19E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53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316C3-A6EE-49B4-8A1A-8C439400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797704-558A-4474-9DBF-86EC697B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D22A9C-4612-4AF3-BDBC-A6B6A955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E3CFB1-A902-46F5-8B30-BCEBA7DF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3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2FBE88-5544-4446-AF77-6B4EEBE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EFB15B-7CE7-45B7-B8A4-054156F4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8FFBF6-E971-45F0-91EF-B70BE30D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3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96703-D68B-4703-B0DA-EA6A2EFF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5C760-3136-4A92-96CC-FD2DA6C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50435B-46AE-48C5-AE1F-9822E066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B8451C-9573-4DB3-9F2C-97E5865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62D4B-4CA4-4ED9-9A42-FC5E3888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3996-6AFF-4EFD-82CC-4931E91D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97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7B871-4C99-4895-A4F0-2B2107C5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C68334-4AA8-471A-966D-059AA1DD8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78A55D-BE0F-4F1D-8735-1EA48C160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AFD21-8F4D-488B-974A-4177974B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C7AC52-5CC9-4A1C-B86B-4E7E05A5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563F57-BCED-4369-90A2-4E074C73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44F558-9C5F-4C4D-A587-87DA6BB8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2E5C8F-4D1A-4DCE-ADB2-3E811408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367A9-DBE1-4987-AFFF-F32F651D0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2030-BF80-4497-B79A-E27686A7F043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EFD508-3771-45EF-BB23-A2B319651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0F4C1F-09B8-4E6C-93B9-A228607FA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430B-EFD7-43BF-92B6-E4F8DD489F4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8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86F209-E26D-4042-AF74-C3633CEDE4AA}"/>
              </a:ext>
            </a:extLst>
          </p:cNvPr>
          <p:cNvSpPr txBox="1"/>
          <p:nvPr/>
        </p:nvSpPr>
        <p:spPr>
          <a:xfrm>
            <a:off x="406415" y="321275"/>
            <a:ext cx="254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Resolució</a:t>
            </a:r>
            <a:r>
              <a:rPr lang="es-ES" dirty="0"/>
              <a:t> </a:t>
            </a:r>
            <a:r>
              <a:rPr lang="es-ES" dirty="0" err="1"/>
              <a:t>dels</a:t>
            </a:r>
            <a:r>
              <a:rPr lang="es-ES" dirty="0"/>
              <a:t> crossovers</a:t>
            </a:r>
            <a:endParaRPr lang="en-GB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B16FA9A-4084-4997-BBD9-18A60A7FCB6F}"/>
              </a:ext>
            </a:extLst>
          </p:cNvPr>
          <p:cNvSpPr/>
          <p:nvPr/>
        </p:nvSpPr>
        <p:spPr>
          <a:xfrm flipV="1">
            <a:off x="955963" y="1416931"/>
            <a:ext cx="4670855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75CBC8F-9C17-4FFF-B314-5BEFD59926C9}"/>
              </a:ext>
            </a:extLst>
          </p:cNvPr>
          <p:cNvSpPr/>
          <p:nvPr/>
        </p:nvSpPr>
        <p:spPr>
          <a:xfrm>
            <a:off x="1332972" y="1374444"/>
            <a:ext cx="139864" cy="1398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CF99785-1A93-47A9-BF0F-047EDA793895}"/>
              </a:ext>
            </a:extLst>
          </p:cNvPr>
          <p:cNvSpPr/>
          <p:nvPr/>
        </p:nvSpPr>
        <p:spPr>
          <a:xfrm>
            <a:off x="2109785" y="1374444"/>
            <a:ext cx="139864" cy="1398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26E0334-14A6-4EDD-80CE-E545B12D7C5D}"/>
              </a:ext>
            </a:extLst>
          </p:cNvPr>
          <p:cNvSpPr/>
          <p:nvPr/>
        </p:nvSpPr>
        <p:spPr>
          <a:xfrm>
            <a:off x="2886598" y="1374444"/>
            <a:ext cx="139864" cy="1398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2E363B8-5BA6-4404-8230-FF8C94D94C48}"/>
              </a:ext>
            </a:extLst>
          </p:cNvPr>
          <p:cNvSpPr/>
          <p:nvPr/>
        </p:nvSpPr>
        <p:spPr>
          <a:xfrm>
            <a:off x="3663411" y="1374444"/>
            <a:ext cx="139864" cy="1398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84B58BC-469C-4573-9532-39EA656632A1}"/>
              </a:ext>
            </a:extLst>
          </p:cNvPr>
          <p:cNvSpPr/>
          <p:nvPr/>
        </p:nvSpPr>
        <p:spPr>
          <a:xfrm>
            <a:off x="4440224" y="1374444"/>
            <a:ext cx="139864" cy="1398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4AD8CED-F350-4B33-AD1B-DD78172AB449}"/>
              </a:ext>
            </a:extLst>
          </p:cNvPr>
          <p:cNvSpPr/>
          <p:nvPr/>
        </p:nvSpPr>
        <p:spPr>
          <a:xfrm>
            <a:off x="5217037" y="1374444"/>
            <a:ext cx="139864" cy="1398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71BFD0D-1323-4BC7-8BD2-B379AACB212D}"/>
              </a:ext>
            </a:extLst>
          </p:cNvPr>
          <p:cNvCxnSpPr>
            <a:cxnSpLocks/>
          </p:cNvCxnSpPr>
          <p:nvPr/>
        </p:nvCxnSpPr>
        <p:spPr>
          <a:xfrm>
            <a:off x="955963" y="1179503"/>
            <a:ext cx="104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FC07E3F-F71B-44DE-88BC-27837F4ABFD1}"/>
              </a:ext>
            </a:extLst>
          </p:cNvPr>
          <p:cNvCxnSpPr>
            <a:cxnSpLocks/>
          </p:cNvCxnSpPr>
          <p:nvPr/>
        </p:nvCxnSpPr>
        <p:spPr>
          <a:xfrm flipH="1">
            <a:off x="4582721" y="1683279"/>
            <a:ext cx="104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11DC67-3957-4A1D-8626-CFE5E3761389}"/>
              </a:ext>
            </a:extLst>
          </p:cNvPr>
          <p:cNvSpPr txBox="1"/>
          <p:nvPr/>
        </p:nvSpPr>
        <p:spPr>
          <a:xfrm>
            <a:off x="826739" y="879853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HMM</a:t>
            </a:r>
            <a:endParaRPr lang="en-GB" sz="105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76CC1F0-A0FA-4004-AC9E-BC01268D7D95}"/>
              </a:ext>
            </a:extLst>
          </p:cNvPr>
          <p:cNvSpPr txBox="1"/>
          <p:nvPr/>
        </p:nvSpPr>
        <p:spPr>
          <a:xfrm>
            <a:off x="5242760" y="1728085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HMM</a:t>
            </a:r>
            <a:endParaRPr lang="en-GB" sz="105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FAEBB77-9478-4B40-8CA7-6F24F8BF408C}"/>
              </a:ext>
            </a:extLst>
          </p:cNvPr>
          <p:cNvCxnSpPr>
            <a:cxnSpLocks/>
          </p:cNvCxnSpPr>
          <p:nvPr/>
        </p:nvCxnSpPr>
        <p:spPr>
          <a:xfrm>
            <a:off x="2956530" y="1512042"/>
            <a:ext cx="0" cy="23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C8B25F3-C431-4567-91B4-3DA473D0B937}"/>
              </a:ext>
            </a:extLst>
          </p:cNvPr>
          <p:cNvCxnSpPr>
            <a:cxnSpLocks/>
          </p:cNvCxnSpPr>
          <p:nvPr/>
        </p:nvCxnSpPr>
        <p:spPr>
          <a:xfrm>
            <a:off x="3733343" y="1496567"/>
            <a:ext cx="0" cy="24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1B3F5D-F458-47D8-A839-CA438B488089}"/>
              </a:ext>
            </a:extLst>
          </p:cNvPr>
          <p:cNvCxnSpPr>
            <a:cxnSpLocks/>
          </p:cNvCxnSpPr>
          <p:nvPr/>
        </p:nvCxnSpPr>
        <p:spPr>
          <a:xfrm>
            <a:off x="2956530" y="1742702"/>
            <a:ext cx="776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52D3AEE-27C5-438A-BAF3-C57393D26D81}"/>
              </a:ext>
            </a:extLst>
          </p:cNvPr>
          <p:cNvSpPr/>
          <p:nvPr/>
        </p:nvSpPr>
        <p:spPr>
          <a:xfrm flipV="1">
            <a:off x="6367848" y="1407003"/>
            <a:ext cx="4670852" cy="556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66C360DB-1322-4C87-BA88-8C2DD8597F16}"/>
              </a:ext>
            </a:extLst>
          </p:cNvPr>
          <p:cNvSpPr/>
          <p:nvPr/>
        </p:nvSpPr>
        <p:spPr>
          <a:xfrm>
            <a:off x="6744857" y="1369860"/>
            <a:ext cx="139864" cy="1398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AE53EAE-BFE8-4D32-BFDA-F388877560E6}"/>
              </a:ext>
            </a:extLst>
          </p:cNvPr>
          <p:cNvSpPr/>
          <p:nvPr/>
        </p:nvSpPr>
        <p:spPr>
          <a:xfrm>
            <a:off x="7521670" y="1369860"/>
            <a:ext cx="139864" cy="13986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859357B-4555-4282-B966-2296553DA87E}"/>
              </a:ext>
            </a:extLst>
          </p:cNvPr>
          <p:cNvSpPr/>
          <p:nvPr/>
        </p:nvSpPr>
        <p:spPr>
          <a:xfrm>
            <a:off x="8298483" y="1369860"/>
            <a:ext cx="139864" cy="1398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7AB2A15-13F0-470F-BCFA-1BEE50E52ACF}"/>
              </a:ext>
            </a:extLst>
          </p:cNvPr>
          <p:cNvSpPr/>
          <p:nvPr/>
        </p:nvSpPr>
        <p:spPr>
          <a:xfrm>
            <a:off x="9075296" y="1369860"/>
            <a:ext cx="139864" cy="1398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B6454A7-6C8F-4FAF-A0B5-C574DF3E1D8A}"/>
              </a:ext>
            </a:extLst>
          </p:cNvPr>
          <p:cNvSpPr/>
          <p:nvPr/>
        </p:nvSpPr>
        <p:spPr>
          <a:xfrm>
            <a:off x="9852109" y="1369860"/>
            <a:ext cx="139864" cy="1398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19952CBE-8D35-41E2-8CC5-C7D286B595AD}"/>
              </a:ext>
            </a:extLst>
          </p:cNvPr>
          <p:cNvSpPr/>
          <p:nvPr/>
        </p:nvSpPr>
        <p:spPr>
          <a:xfrm>
            <a:off x="10628922" y="1369860"/>
            <a:ext cx="139864" cy="13986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3AA5D088-A45B-4F56-9B21-5799CD90E40B}"/>
              </a:ext>
            </a:extLst>
          </p:cNvPr>
          <p:cNvCxnSpPr>
            <a:cxnSpLocks/>
          </p:cNvCxnSpPr>
          <p:nvPr/>
        </p:nvCxnSpPr>
        <p:spPr>
          <a:xfrm>
            <a:off x="7587392" y="1491983"/>
            <a:ext cx="0" cy="23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8DE8B0B6-B82C-4117-95F6-694B6C2AA65F}"/>
              </a:ext>
            </a:extLst>
          </p:cNvPr>
          <p:cNvCxnSpPr>
            <a:cxnSpLocks/>
          </p:cNvCxnSpPr>
          <p:nvPr/>
        </p:nvCxnSpPr>
        <p:spPr>
          <a:xfrm>
            <a:off x="9145228" y="1491983"/>
            <a:ext cx="0" cy="246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B9EE870-D18C-46CA-A8CA-F898992729AA}"/>
              </a:ext>
            </a:extLst>
          </p:cNvPr>
          <p:cNvCxnSpPr>
            <a:cxnSpLocks/>
          </p:cNvCxnSpPr>
          <p:nvPr/>
        </p:nvCxnSpPr>
        <p:spPr>
          <a:xfrm>
            <a:off x="7587392" y="1738118"/>
            <a:ext cx="1557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n 42">
            <a:extLst>
              <a:ext uri="{FF2B5EF4-FFF2-40B4-BE49-F238E27FC236}">
                <a16:creationId xmlns:a16="http://schemas.microsoft.com/office/drawing/2014/main" id="{12087283-75D9-4D5A-94A1-03911E69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70" y="2013586"/>
            <a:ext cx="7465271" cy="4394115"/>
          </a:xfrm>
          <a:prstGeom prst="rect">
            <a:avLst/>
          </a:prstGeom>
        </p:spPr>
      </p:pic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691CC0E-5407-4F0F-ADE6-68E6228FF904}"/>
              </a:ext>
            </a:extLst>
          </p:cNvPr>
          <p:cNvCxnSpPr>
            <a:cxnSpLocks/>
          </p:cNvCxnSpPr>
          <p:nvPr/>
        </p:nvCxnSpPr>
        <p:spPr>
          <a:xfrm>
            <a:off x="6365215" y="1179503"/>
            <a:ext cx="104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C3D8487-2FAF-4800-B1EB-F866CEBC18AF}"/>
              </a:ext>
            </a:extLst>
          </p:cNvPr>
          <p:cNvCxnSpPr>
            <a:cxnSpLocks/>
          </p:cNvCxnSpPr>
          <p:nvPr/>
        </p:nvCxnSpPr>
        <p:spPr>
          <a:xfrm flipH="1">
            <a:off x="9991973" y="1683279"/>
            <a:ext cx="104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440FCEA-0E7F-4353-996D-C7FDFB1DE8F8}"/>
              </a:ext>
            </a:extLst>
          </p:cNvPr>
          <p:cNvSpPr txBox="1"/>
          <p:nvPr/>
        </p:nvSpPr>
        <p:spPr>
          <a:xfrm>
            <a:off x="6235991" y="879853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HMM</a:t>
            </a:r>
            <a:endParaRPr lang="en-GB" sz="105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5526429-2EB1-4FAC-BA7D-8FCF4DC58A4B}"/>
              </a:ext>
            </a:extLst>
          </p:cNvPr>
          <p:cNvSpPr txBox="1"/>
          <p:nvPr/>
        </p:nvSpPr>
        <p:spPr>
          <a:xfrm>
            <a:off x="10652012" y="1728085"/>
            <a:ext cx="513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HMM</a:t>
            </a:r>
            <a:endParaRPr lang="en-GB" sz="1050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2D3BA14-29CC-4D08-B359-7DF9C14E2707}"/>
              </a:ext>
            </a:extLst>
          </p:cNvPr>
          <p:cNvSpPr/>
          <p:nvPr/>
        </p:nvSpPr>
        <p:spPr>
          <a:xfrm>
            <a:off x="8015416" y="2397211"/>
            <a:ext cx="576649" cy="4010490"/>
          </a:xfrm>
          <a:prstGeom prst="rect">
            <a:avLst/>
          </a:prstGeom>
          <a:solidFill>
            <a:srgbClr val="FFF2CC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F1ED2CB7-3589-4BF6-95F5-A1D6900E3818}"/>
              </a:ext>
            </a:extLst>
          </p:cNvPr>
          <p:cNvSpPr/>
          <p:nvPr/>
        </p:nvSpPr>
        <p:spPr>
          <a:xfrm>
            <a:off x="3803275" y="2397211"/>
            <a:ext cx="576649" cy="4010490"/>
          </a:xfrm>
          <a:prstGeom prst="rect">
            <a:avLst/>
          </a:prstGeom>
          <a:solidFill>
            <a:srgbClr val="FFF2CC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D434147-D0E1-48BF-AA26-773E9CBAE6A6}"/>
              </a:ext>
            </a:extLst>
          </p:cNvPr>
          <p:cNvSpPr/>
          <p:nvPr/>
        </p:nvSpPr>
        <p:spPr>
          <a:xfrm>
            <a:off x="7438767" y="2421102"/>
            <a:ext cx="576649" cy="4010490"/>
          </a:xfrm>
          <a:prstGeom prst="rect">
            <a:avLst/>
          </a:prstGeom>
          <a:solidFill>
            <a:srgbClr val="FFF2CC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27D791B1-A345-4566-B751-1F7F05252590}"/>
              </a:ext>
            </a:extLst>
          </p:cNvPr>
          <p:cNvSpPr/>
          <p:nvPr/>
        </p:nvSpPr>
        <p:spPr>
          <a:xfrm>
            <a:off x="4922752" y="2409157"/>
            <a:ext cx="576649" cy="4010490"/>
          </a:xfrm>
          <a:prstGeom prst="rect">
            <a:avLst/>
          </a:prstGeom>
          <a:solidFill>
            <a:srgbClr val="FFF2CC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8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A77FF9-8A10-451E-AAA4-103E969DA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30" y="262136"/>
            <a:ext cx="8434929" cy="633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4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CCB7CF9-063D-45F1-9DF0-D63D751FF81F}"/>
              </a:ext>
            </a:extLst>
          </p:cNvPr>
          <p:cNvSpPr txBox="1"/>
          <p:nvPr/>
        </p:nvSpPr>
        <p:spPr>
          <a:xfrm>
            <a:off x="406415" y="321275"/>
            <a:ext cx="17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Opcions</a:t>
            </a:r>
            <a:r>
              <a:rPr lang="es-ES" dirty="0"/>
              <a:t> </a:t>
            </a:r>
            <a:r>
              <a:rPr lang="es-ES" dirty="0" err="1"/>
              <a:t>d’anàlisi</a:t>
            </a:r>
            <a:endParaRPr lang="en-GB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69E4400-81D7-4EE7-A85B-155AB49C3988}"/>
              </a:ext>
            </a:extLst>
          </p:cNvPr>
          <p:cNvSpPr txBox="1"/>
          <p:nvPr/>
        </p:nvSpPr>
        <p:spPr>
          <a:xfrm>
            <a:off x="640448" y="1072974"/>
            <a:ext cx="5214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 Considerar el centre </a:t>
            </a:r>
            <a:r>
              <a:rPr lang="es-ES" dirty="0" err="1"/>
              <a:t>com</a:t>
            </a:r>
            <a:r>
              <a:rPr lang="es-ES" dirty="0"/>
              <a:t> a </a:t>
            </a:r>
            <a:r>
              <a:rPr lang="es-ES" dirty="0" err="1"/>
              <a:t>lloc</a:t>
            </a:r>
            <a:r>
              <a:rPr lang="es-ES" dirty="0"/>
              <a:t> de </a:t>
            </a:r>
            <a:r>
              <a:rPr lang="es-ES" dirty="0" err="1"/>
              <a:t>l’entrecreuament</a:t>
            </a:r>
            <a:endParaRPr lang="en-GB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2FCE5A6-93EE-4FEF-A7AF-D81CC66DAEEA}"/>
              </a:ext>
            </a:extLst>
          </p:cNvPr>
          <p:cNvSpPr/>
          <p:nvPr/>
        </p:nvSpPr>
        <p:spPr>
          <a:xfrm flipV="1">
            <a:off x="7158864" y="1412192"/>
            <a:ext cx="1350633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1D743C5-7088-4A8D-A001-EC04EFF2F8BA}"/>
              </a:ext>
            </a:extLst>
          </p:cNvPr>
          <p:cNvSpPr/>
          <p:nvPr/>
        </p:nvSpPr>
        <p:spPr>
          <a:xfrm flipV="1">
            <a:off x="6450413" y="1276559"/>
            <a:ext cx="2553356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32817F3-AA77-4A83-B174-F5E9CBA364A3}"/>
              </a:ext>
            </a:extLst>
          </p:cNvPr>
          <p:cNvSpPr/>
          <p:nvPr/>
        </p:nvSpPr>
        <p:spPr>
          <a:xfrm flipV="1">
            <a:off x="6721887" y="1547826"/>
            <a:ext cx="4399379" cy="45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FD01DE4-F339-4C5A-9B32-1E3F1DCB4643}"/>
              </a:ext>
            </a:extLst>
          </p:cNvPr>
          <p:cNvSpPr/>
          <p:nvPr/>
        </p:nvSpPr>
        <p:spPr>
          <a:xfrm>
            <a:off x="8534211" y="1683461"/>
            <a:ext cx="354227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4519B7E-1A8C-46A2-8308-9B74E8D51C13}"/>
              </a:ext>
            </a:extLst>
          </p:cNvPr>
          <p:cNvSpPr/>
          <p:nvPr/>
        </p:nvSpPr>
        <p:spPr>
          <a:xfrm>
            <a:off x="7553908" y="1819095"/>
            <a:ext cx="356735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394D0EE-1E2B-4227-9578-8913B8F432A2}"/>
              </a:ext>
            </a:extLst>
          </p:cNvPr>
          <p:cNvSpPr/>
          <p:nvPr/>
        </p:nvSpPr>
        <p:spPr>
          <a:xfrm>
            <a:off x="8431237" y="1140925"/>
            <a:ext cx="354602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EF86D893-D7DF-470C-93FD-23EEBC4F826C}"/>
              </a:ext>
            </a:extLst>
          </p:cNvPr>
          <p:cNvSpPr/>
          <p:nvPr/>
        </p:nvSpPr>
        <p:spPr>
          <a:xfrm>
            <a:off x="7553908" y="1221763"/>
            <a:ext cx="139864" cy="1398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0C5139B-2ADF-4769-B3B9-3B9C913475FA}"/>
              </a:ext>
            </a:extLst>
          </p:cNvPr>
          <p:cNvSpPr/>
          <p:nvPr/>
        </p:nvSpPr>
        <p:spPr>
          <a:xfrm>
            <a:off x="7706308" y="1374163"/>
            <a:ext cx="139864" cy="1398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FBDD928-587A-40D0-97E7-45AA3E3D7C94}"/>
              </a:ext>
            </a:extLst>
          </p:cNvPr>
          <p:cNvSpPr/>
          <p:nvPr/>
        </p:nvSpPr>
        <p:spPr>
          <a:xfrm>
            <a:off x="8818506" y="1518661"/>
            <a:ext cx="139864" cy="1398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3355925-5C36-461A-8CED-ED8434BE7F83}"/>
              </a:ext>
            </a:extLst>
          </p:cNvPr>
          <p:cNvSpPr/>
          <p:nvPr/>
        </p:nvSpPr>
        <p:spPr>
          <a:xfrm>
            <a:off x="8636043" y="1634274"/>
            <a:ext cx="139864" cy="1398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45AF02A-7B37-4340-BADF-6885F138C9B7}"/>
              </a:ext>
            </a:extLst>
          </p:cNvPr>
          <p:cNvSpPr/>
          <p:nvPr/>
        </p:nvSpPr>
        <p:spPr>
          <a:xfrm>
            <a:off x="9234883" y="1772022"/>
            <a:ext cx="139864" cy="13986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3015615-756B-4DA6-B6E4-2806AC79CE06}"/>
              </a:ext>
            </a:extLst>
          </p:cNvPr>
          <p:cNvSpPr txBox="1"/>
          <p:nvPr/>
        </p:nvSpPr>
        <p:spPr>
          <a:xfrm>
            <a:off x="634314" y="2341315"/>
            <a:ext cx="546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 </a:t>
            </a:r>
            <a:r>
              <a:rPr lang="es-ES" dirty="0" err="1"/>
              <a:t>Comptar</a:t>
            </a:r>
            <a:r>
              <a:rPr lang="es-ES" dirty="0"/>
              <a:t> </a:t>
            </a:r>
            <a:r>
              <a:rPr lang="es-ES" dirty="0" err="1"/>
              <a:t>qualsevol</a:t>
            </a:r>
            <a:r>
              <a:rPr lang="es-ES" dirty="0"/>
              <a:t> </a:t>
            </a:r>
            <a:r>
              <a:rPr lang="es-ES" dirty="0" err="1"/>
              <a:t>event</a:t>
            </a:r>
            <a:r>
              <a:rPr lang="es-ES" dirty="0"/>
              <a:t> de </a:t>
            </a:r>
            <a:r>
              <a:rPr lang="es-ES" dirty="0" err="1"/>
              <a:t>recombinació</a:t>
            </a:r>
            <a:r>
              <a:rPr lang="es-ES" dirty="0"/>
              <a:t> que solapa</a:t>
            </a:r>
            <a:endParaRPr lang="en-GB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85C497E9-EC28-47FE-9F47-0F31FB724D03}"/>
              </a:ext>
            </a:extLst>
          </p:cNvPr>
          <p:cNvSpPr/>
          <p:nvPr/>
        </p:nvSpPr>
        <p:spPr>
          <a:xfrm flipV="1">
            <a:off x="7241055" y="2666212"/>
            <a:ext cx="1350633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DBFE589-CBFC-4607-AC7E-375DF974FEDB}"/>
              </a:ext>
            </a:extLst>
          </p:cNvPr>
          <p:cNvSpPr/>
          <p:nvPr/>
        </p:nvSpPr>
        <p:spPr>
          <a:xfrm flipV="1">
            <a:off x="6532604" y="2530579"/>
            <a:ext cx="2553356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3492662-37F3-427A-8B27-58809079F6D8}"/>
              </a:ext>
            </a:extLst>
          </p:cNvPr>
          <p:cNvSpPr/>
          <p:nvPr/>
        </p:nvSpPr>
        <p:spPr>
          <a:xfrm flipV="1">
            <a:off x="6804078" y="2801846"/>
            <a:ext cx="4399379" cy="45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301075C-734C-4EF5-AE9C-D387AE54DA1A}"/>
              </a:ext>
            </a:extLst>
          </p:cNvPr>
          <p:cNvSpPr/>
          <p:nvPr/>
        </p:nvSpPr>
        <p:spPr>
          <a:xfrm>
            <a:off x="8616402" y="2937481"/>
            <a:ext cx="354227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BA7BA49-CE57-4D41-BC3A-2E3942797414}"/>
              </a:ext>
            </a:extLst>
          </p:cNvPr>
          <p:cNvSpPr/>
          <p:nvPr/>
        </p:nvSpPr>
        <p:spPr>
          <a:xfrm>
            <a:off x="7636099" y="3073115"/>
            <a:ext cx="3567358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916068F-4B69-4247-ACC0-53A41A9C6A33}"/>
              </a:ext>
            </a:extLst>
          </p:cNvPr>
          <p:cNvSpPr/>
          <p:nvPr/>
        </p:nvSpPr>
        <p:spPr>
          <a:xfrm>
            <a:off x="8513428" y="2394945"/>
            <a:ext cx="354602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D789886-8E7E-4216-8E0E-C9DA95D8BA16}"/>
              </a:ext>
            </a:extLst>
          </p:cNvPr>
          <p:cNvSpPr txBox="1"/>
          <p:nvPr/>
        </p:nvSpPr>
        <p:spPr>
          <a:xfrm>
            <a:off x="634314" y="3609656"/>
            <a:ext cx="546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 </a:t>
            </a:r>
            <a:r>
              <a:rPr lang="es-ES" dirty="0" err="1"/>
              <a:t>Comptar</a:t>
            </a:r>
            <a:r>
              <a:rPr lang="es-ES" dirty="0"/>
              <a:t> un </a:t>
            </a:r>
            <a:r>
              <a:rPr lang="es-ES" dirty="0" err="1"/>
              <a:t>només</a:t>
            </a:r>
            <a:r>
              <a:rPr lang="es-ES" dirty="0"/>
              <a:t> un x% de la </a:t>
            </a:r>
            <a:r>
              <a:rPr lang="es-ES" dirty="0" err="1"/>
              <a:t>part</a:t>
            </a:r>
            <a:r>
              <a:rPr lang="es-ES" dirty="0"/>
              <a:t> central de </a:t>
            </a:r>
            <a:r>
              <a:rPr lang="es-ES" dirty="0" err="1"/>
              <a:t>l’event</a:t>
            </a:r>
            <a:r>
              <a:rPr lang="es-ES" dirty="0"/>
              <a:t> de </a:t>
            </a:r>
            <a:r>
              <a:rPr lang="es-ES" dirty="0" err="1"/>
              <a:t>recombinació</a:t>
            </a:r>
            <a:endParaRPr lang="en-GB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7710480-0BBC-4C9B-BA40-8E78D76ABC79}"/>
              </a:ext>
            </a:extLst>
          </p:cNvPr>
          <p:cNvSpPr/>
          <p:nvPr/>
        </p:nvSpPr>
        <p:spPr>
          <a:xfrm flipV="1">
            <a:off x="7241055" y="3926426"/>
            <a:ext cx="1350633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0FD356C-C7D0-4C27-AB5C-16199DAB0324}"/>
              </a:ext>
            </a:extLst>
          </p:cNvPr>
          <p:cNvSpPr/>
          <p:nvPr/>
        </p:nvSpPr>
        <p:spPr>
          <a:xfrm flipV="1">
            <a:off x="6532604" y="3790793"/>
            <a:ext cx="2553356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2ECA9502-1D72-4A73-9CEA-488E1E0EF81B}"/>
              </a:ext>
            </a:extLst>
          </p:cNvPr>
          <p:cNvSpPr/>
          <p:nvPr/>
        </p:nvSpPr>
        <p:spPr>
          <a:xfrm flipV="1">
            <a:off x="6804078" y="4062060"/>
            <a:ext cx="4399379" cy="45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2006EAC-7F68-498B-B04A-87CD33806349}"/>
              </a:ext>
            </a:extLst>
          </p:cNvPr>
          <p:cNvSpPr/>
          <p:nvPr/>
        </p:nvSpPr>
        <p:spPr>
          <a:xfrm>
            <a:off x="8616402" y="4197695"/>
            <a:ext cx="354227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723ACFAB-A214-4AD7-BB23-AF0CB82ED6BF}"/>
              </a:ext>
            </a:extLst>
          </p:cNvPr>
          <p:cNvSpPr/>
          <p:nvPr/>
        </p:nvSpPr>
        <p:spPr>
          <a:xfrm>
            <a:off x="7636099" y="4333329"/>
            <a:ext cx="356735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2F62B74-5C07-4C60-AF36-A9D3E9DA036F}"/>
              </a:ext>
            </a:extLst>
          </p:cNvPr>
          <p:cNvSpPr/>
          <p:nvPr/>
        </p:nvSpPr>
        <p:spPr>
          <a:xfrm>
            <a:off x="8513428" y="3655159"/>
            <a:ext cx="354602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EA16955-586C-41EA-B3F9-5E82D8294057}"/>
              </a:ext>
            </a:extLst>
          </p:cNvPr>
          <p:cNvSpPr/>
          <p:nvPr/>
        </p:nvSpPr>
        <p:spPr>
          <a:xfrm flipV="1">
            <a:off x="7241055" y="3790790"/>
            <a:ext cx="98817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31591150-2247-4551-B03F-599C9C8841BC}"/>
              </a:ext>
            </a:extLst>
          </p:cNvPr>
          <p:cNvSpPr/>
          <p:nvPr/>
        </p:nvSpPr>
        <p:spPr>
          <a:xfrm flipV="1">
            <a:off x="7636098" y="3926424"/>
            <a:ext cx="593127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5BA8E0E-6603-4940-8665-7FB504E87D6F}"/>
              </a:ext>
            </a:extLst>
          </p:cNvPr>
          <p:cNvSpPr/>
          <p:nvPr/>
        </p:nvSpPr>
        <p:spPr>
          <a:xfrm flipV="1">
            <a:off x="7870875" y="4059265"/>
            <a:ext cx="226129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91E0874-8753-4B04-BB88-D9FD1FC2BC77}"/>
              </a:ext>
            </a:extLst>
          </p:cNvPr>
          <p:cNvSpPr/>
          <p:nvPr/>
        </p:nvSpPr>
        <p:spPr>
          <a:xfrm flipV="1">
            <a:off x="8690729" y="4197693"/>
            <a:ext cx="177301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0A69130-2B1D-48D6-A1AB-9D204610BA6B}"/>
              </a:ext>
            </a:extLst>
          </p:cNvPr>
          <p:cNvSpPr/>
          <p:nvPr/>
        </p:nvSpPr>
        <p:spPr>
          <a:xfrm flipV="1">
            <a:off x="8286701" y="4327737"/>
            <a:ext cx="2158502" cy="513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30AED2BC-6E70-4816-ACBF-69392AFBA4C4}"/>
              </a:ext>
            </a:extLst>
          </p:cNvPr>
          <p:cNvSpPr/>
          <p:nvPr/>
        </p:nvSpPr>
        <p:spPr>
          <a:xfrm>
            <a:off x="10091757" y="257416"/>
            <a:ext cx="117923" cy="11792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7F102397-2A12-42CB-ADC2-BB1A95DD3B65}"/>
              </a:ext>
            </a:extLst>
          </p:cNvPr>
          <p:cNvSpPr/>
          <p:nvPr/>
        </p:nvSpPr>
        <p:spPr>
          <a:xfrm>
            <a:off x="10091757" y="494139"/>
            <a:ext cx="117923" cy="11792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84C1907-6472-4CC5-9451-886CD49CB41C}"/>
              </a:ext>
            </a:extLst>
          </p:cNvPr>
          <p:cNvSpPr/>
          <p:nvPr/>
        </p:nvSpPr>
        <p:spPr>
          <a:xfrm>
            <a:off x="10091756" y="699182"/>
            <a:ext cx="117923" cy="11792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5BE0E590-8E78-4E8A-A5AE-55FC86D1CA0A}"/>
              </a:ext>
            </a:extLst>
          </p:cNvPr>
          <p:cNvSpPr txBox="1"/>
          <p:nvPr/>
        </p:nvSpPr>
        <p:spPr>
          <a:xfrm>
            <a:off x="10289465" y="200751"/>
            <a:ext cx="625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Inversió</a:t>
            </a:r>
            <a:endParaRPr lang="en-GB" sz="9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3484CA1-D2E0-4FD2-8793-BCEC786817B3}"/>
              </a:ext>
            </a:extLst>
          </p:cNvPr>
          <p:cNvSpPr txBox="1"/>
          <p:nvPr/>
        </p:nvSpPr>
        <p:spPr>
          <a:xfrm>
            <a:off x="10305825" y="427253"/>
            <a:ext cx="1479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Entrecreuament</a:t>
            </a:r>
            <a:r>
              <a:rPr lang="es-ES" sz="900" dirty="0"/>
              <a:t> </a:t>
            </a:r>
            <a:r>
              <a:rPr lang="es-ES" sz="900" dirty="0" err="1"/>
              <a:t>descartat</a:t>
            </a:r>
            <a:endParaRPr lang="en-GB" sz="900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F55C740-2AB4-4F7E-ADB1-A7F9F85E46EE}"/>
              </a:ext>
            </a:extLst>
          </p:cNvPr>
          <p:cNvSpPr txBox="1"/>
          <p:nvPr/>
        </p:nvSpPr>
        <p:spPr>
          <a:xfrm>
            <a:off x="10321952" y="676480"/>
            <a:ext cx="146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/>
              <a:t>Entrecreuament</a:t>
            </a:r>
            <a:r>
              <a:rPr lang="es-ES" sz="900" dirty="0"/>
              <a:t> </a:t>
            </a:r>
            <a:r>
              <a:rPr lang="es-ES" sz="900" dirty="0" err="1"/>
              <a:t>acceptat</a:t>
            </a:r>
            <a:endParaRPr lang="en-GB" sz="90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4B233F9-BB37-4E7A-8DCC-D3C747802880}"/>
              </a:ext>
            </a:extLst>
          </p:cNvPr>
          <p:cNvSpPr txBox="1"/>
          <p:nvPr/>
        </p:nvSpPr>
        <p:spPr>
          <a:xfrm>
            <a:off x="634314" y="5154995"/>
            <a:ext cx="5461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 Calcular la </a:t>
            </a:r>
            <a:r>
              <a:rPr lang="es-ES" dirty="0" err="1"/>
              <a:t>probabilitat</a:t>
            </a:r>
            <a:r>
              <a:rPr lang="es-ES" dirty="0"/>
              <a:t> </a:t>
            </a:r>
            <a:r>
              <a:rPr lang="es-ES" dirty="0" err="1"/>
              <a:t>d’entrecreuament</a:t>
            </a:r>
            <a:r>
              <a:rPr lang="es-ES" dirty="0"/>
              <a:t> </a:t>
            </a:r>
            <a:r>
              <a:rPr lang="es-ES" dirty="0" err="1"/>
              <a:t>dins</a:t>
            </a:r>
            <a:r>
              <a:rPr lang="es-ES" dirty="0"/>
              <a:t> de la inversión per cada </a:t>
            </a:r>
            <a:r>
              <a:rPr lang="es-ES" dirty="0" err="1"/>
              <a:t>event</a:t>
            </a:r>
            <a:r>
              <a:rPr lang="es-ES" dirty="0"/>
              <a:t> de </a:t>
            </a:r>
            <a:r>
              <a:rPr lang="es-ES" dirty="0" err="1"/>
              <a:t>recombinació</a:t>
            </a:r>
            <a:r>
              <a:rPr lang="es-ES" dirty="0"/>
              <a:t> que hi solapa. </a:t>
            </a:r>
            <a:r>
              <a:rPr lang="es-ES" dirty="0" err="1"/>
              <a:t>Aquesta</a:t>
            </a:r>
            <a:r>
              <a:rPr lang="es-ES" dirty="0"/>
              <a:t> </a:t>
            </a:r>
            <a:r>
              <a:rPr lang="es-ES" dirty="0" err="1"/>
              <a:t>probabilitat</a:t>
            </a:r>
            <a:r>
              <a:rPr lang="es-ES" dirty="0"/>
              <a:t> </a:t>
            </a:r>
            <a:r>
              <a:rPr lang="es-ES" dirty="0" err="1"/>
              <a:t>consideraria</a:t>
            </a:r>
            <a:r>
              <a:rPr lang="es-ES" dirty="0"/>
              <a:t> sobre </a:t>
            </a:r>
            <a:r>
              <a:rPr lang="es-ES" dirty="0" err="1"/>
              <a:t>tot</a:t>
            </a:r>
            <a:r>
              <a:rPr lang="es-ES" dirty="0"/>
              <a:t> la </a:t>
            </a:r>
            <a:r>
              <a:rPr lang="es-ES" dirty="0" err="1"/>
              <a:t>llargada</a:t>
            </a:r>
            <a:r>
              <a:rPr lang="es-ES" dirty="0"/>
              <a:t> del </a:t>
            </a:r>
            <a:r>
              <a:rPr lang="es-ES" dirty="0" err="1"/>
              <a:t>fragment</a:t>
            </a:r>
            <a:r>
              <a:rPr lang="es-ES" dirty="0"/>
              <a:t> que </a:t>
            </a:r>
            <a:r>
              <a:rPr lang="es-ES" dirty="0" err="1"/>
              <a:t>estem</a:t>
            </a:r>
            <a:r>
              <a:rPr lang="es-ES" dirty="0"/>
              <a:t> </a:t>
            </a:r>
            <a:r>
              <a:rPr lang="es-ES" dirty="0" err="1"/>
              <a:t>considerant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D25CB09B-D593-43A7-A246-17D505C5388A}"/>
              </a:ext>
            </a:extLst>
          </p:cNvPr>
          <p:cNvSpPr/>
          <p:nvPr/>
        </p:nvSpPr>
        <p:spPr>
          <a:xfrm flipV="1">
            <a:off x="7332047" y="5438795"/>
            <a:ext cx="1350633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2B5E5CA-95D2-4B49-A15D-D6C1B225D77B}"/>
              </a:ext>
            </a:extLst>
          </p:cNvPr>
          <p:cNvSpPr/>
          <p:nvPr/>
        </p:nvSpPr>
        <p:spPr>
          <a:xfrm flipV="1">
            <a:off x="6623596" y="5303162"/>
            <a:ext cx="2553356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BF93779-9013-4539-B334-B7494B192A2A}"/>
              </a:ext>
            </a:extLst>
          </p:cNvPr>
          <p:cNvSpPr/>
          <p:nvPr/>
        </p:nvSpPr>
        <p:spPr>
          <a:xfrm flipV="1">
            <a:off x="6895070" y="5574429"/>
            <a:ext cx="4399379" cy="45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AD95CA5-159F-4627-8529-D9881200753A}"/>
              </a:ext>
            </a:extLst>
          </p:cNvPr>
          <p:cNvSpPr/>
          <p:nvPr/>
        </p:nvSpPr>
        <p:spPr>
          <a:xfrm>
            <a:off x="8707394" y="5710064"/>
            <a:ext cx="354227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78A6D05-94FE-4B17-BF1A-A3DFA4231551}"/>
              </a:ext>
            </a:extLst>
          </p:cNvPr>
          <p:cNvSpPr/>
          <p:nvPr/>
        </p:nvSpPr>
        <p:spPr>
          <a:xfrm>
            <a:off x="7727091" y="5845698"/>
            <a:ext cx="3567358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B8E054A-AAD4-4AB9-80B8-1F8B2233D88B}"/>
              </a:ext>
            </a:extLst>
          </p:cNvPr>
          <p:cNvSpPr/>
          <p:nvPr/>
        </p:nvSpPr>
        <p:spPr>
          <a:xfrm>
            <a:off x="8604420" y="5167528"/>
            <a:ext cx="354602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7DAF167-E2A9-4008-8F60-04E51C2BAB82}"/>
              </a:ext>
            </a:extLst>
          </p:cNvPr>
          <p:cNvSpPr/>
          <p:nvPr/>
        </p:nvSpPr>
        <p:spPr>
          <a:xfrm flipV="1">
            <a:off x="8604419" y="5303158"/>
            <a:ext cx="341685" cy="45719"/>
          </a:xfrm>
          <a:prstGeom prst="rect">
            <a:avLst/>
          </a:prstGeom>
          <a:solidFill>
            <a:srgbClr val="93C57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753501EC-E4D1-4226-A99E-DF74E62D25DC}"/>
              </a:ext>
            </a:extLst>
          </p:cNvPr>
          <p:cNvSpPr/>
          <p:nvPr/>
        </p:nvSpPr>
        <p:spPr>
          <a:xfrm flipV="1">
            <a:off x="8604419" y="5433199"/>
            <a:ext cx="69837" cy="45719"/>
          </a:xfrm>
          <a:prstGeom prst="rect">
            <a:avLst/>
          </a:prstGeom>
          <a:solidFill>
            <a:srgbClr val="93C57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5DB56F05-36D7-40C5-8AD2-FCC50562C35A}"/>
              </a:ext>
            </a:extLst>
          </p:cNvPr>
          <p:cNvSpPr/>
          <p:nvPr/>
        </p:nvSpPr>
        <p:spPr>
          <a:xfrm flipV="1">
            <a:off x="8604419" y="5574427"/>
            <a:ext cx="354603" cy="45719"/>
          </a:xfrm>
          <a:prstGeom prst="rect">
            <a:avLst/>
          </a:prstGeom>
          <a:solidFill>
            <a:srgbClr val="9DBFA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42839EF8-7132-485D-96F8-E41F7BF35164}"/>
              </a:ext>
            </a:extLst>
          </p:cNvPr>
          <p:cNvSpPr/>
          <p:nvPr/>
        </p:nvSpPr>
        <p:spPr>
          <a:xfrm flipV="1">
            <a:off x="8707395" y="5710060"/>
            <a:ext cx="251627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CF3B0B70-2BBF-4E7D-856A-D6B46E989D85}"/>
              </a:ext>
            </a:extLst>
          </p:cNvPr>
          <p:cNvSpPr/>
          <p:nvPr/>
        </p:nvSpPr>
        <p:spPr>
          <a:xfrm flipV="1">
            <a:off x="8604419" y="5840105"/>
            <a:ext cx="354227" cy="45719"/>
          </a:xfrm>
          <a:prstGeom prst="rect">
            <a:avLst/>
          </a:prstGeom>
          <a:solidFill>
            <a:srgbClr val="9DBFA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01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D185B700-9832-4F39-BBEF-131C2A29C47C}"/>
              </a:ext>
            </a:extLst>
          </p:cNvPr>
          <p:cNvSpPr txBox="1"/>
          <p:nvPr/>
        </p:nvSpPr>
        <p:spPr>
          <a:xfrm>
            <a:off x="406415" y="321275"/>
            <a:ext cx="8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Proves</a:t>
            </a:r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162E7F-1BF4-4E35-A4D5-8DC40088FC86}"/>
              </a:ext>
            </a:extLst>
          </p:cNvPr>
          <p:cNvSpPr txBox="1"/>
          <p:nvPr/>
        </p:nvSpPr>
        <p:spPr>
          <a:xfrm>
            <a:off x="406415" y="751412"/>
            <a:ext cx="546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Comptant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qualsevol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s-ES" dirty="0" err="1">
                <a:solidFill>
                  <a:schemeClr val="bg1">
                    <a:lumMod val="65000"/>
                  </a:schemeClr>
                </a:solidFill>
              </a:rPr>
              <a:t>recombinació</a:t>
            </a: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 que solapa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2227CB3-768D-4FC7-B572-FBB7A28A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32" y="1710251"/>
            <a:ext cx="2686169" cy="17187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A03BA5-3FE5-4DB5-BE24-288849CF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32" y="3856982"/>
            <a:ext cx="2686169" cy="17398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FE04E7-0F0E-4E7B-9108-D0C4B60F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784" y="1710251"/>
            <a:ext cx="2686170" cy="17351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863B07A-08C7-4140-82B1-61702D01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306" y="3823973"/>
            <a:ext cx="2825321" cy="183330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96561A-8129-4DFB-9AA3-416894BD0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0837" y="1726668"/>
            <a:ext cx="2684301" cy="171874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0C07659-3E46-47A5-B0F8-4C6900244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837" y="3823973"/>
            <a:ext cx="2752979" cy="177754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5D4EBB6-0CB2-4FA8-8760-958A1CD30997}"/>
              </a:ext>
            </a:extLst>
          </p:cNvPr>
          <p:cNvSpPr txBox="1"/>
          <p:nvPr/>
        </p:nvSpPr>
        <p:spPr>
          <a:xfrm>
            <a:off x="9349948" y="441380"/>
            <a:ext cx="2585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X = </a:t>
            </a:r>
            <a:r>
              <a:rPr lang="es-ES" sz="900" dirty="0" err="1"/>
              <a:t>genotips</a:t>
            </a:r>
            <a:r>
              <a:rPr lang="es-ES" sz="900" dirty="0"/>
              <a:t> (en 3 </a:t>
            </a:r>
            <a:r>
              <a:rPr lang="es-ES" sz="900" dirty="0" err="1"/>
              <a:t>grups</a:t>
            </a:r>
            <a:r>
              <a:rPr lang="es-ES" sz="900" dirty="0"/>
              <a:t>)</a:t>
            </a:r>
            <a:endParaRPr lang="en-GB" sz="9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FE554FB-5C0F-40A3-8BD3-DEFAAFA20FF1}"/>
              </a:ext>
            </a:extLst>
          </p:cNvPr>
          <p:cNvSpPr txBox="1"/>
          <p:nvPr/>
        </p:nvSpPr>
        <p:spPr>
          <a:xfrm>
            <a:off x="9349947" y="690607"/>
            <a:ext cx="25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Y = </a:t>
            </a:r>
            <a:r>
              <a:rPr lang="es-ES" sz="900" dirty="0" err="1"/>
              <a:t>nº</a:t>
            </a:r>
            <a:r>
              <a:rPr lang="es-ES" sz="900" dirty="0"/>
              <a:t> de </a:t>
            </a:r>
            <a:r>
              <a:rPr lang="es-ES" sz="900" dirty="0" err="1"/>
              <a:t>cèl·lules</a:t>
            </a:r>
            <a:r>
              <a:rPr lang="es-ES" sz="900" dirty="0"/>
              <a:t> </a:t>
            </a:r>
            <a:r>
              <a:rPr lang="es-ES" sz="900" dirty="0" err="1"/>
              <a:t>amb</a:t>
            </a:r>
            <a:r>
              <a:rPr lang="es-ES" sz="900" dirty="0"/>
              <a:t> 1 </a:t>
            </a:r>
            <a:r>
              <a:rPr lang="es-ES" sz="900" dirty="0" err="1"/>
              <a:t>entrecreuament</a:t>
            </a:r>
            <a:r>
              <a:rPr lang="es-ES" sz="900" dirty="0"/>
              <a:t> que solapa / </a:t>
            </a:r>
            <a:r>
              <a:rPr lang="es-ES" sz="900" dirty="0" err="1"/>
              <a:t>cèl·lules</a:t>
            </a:r>
            <a:r>
              <a:rPr lang="es-ES" sz="900" dirty="0"/>
              <a:t> </a:t>
            </a:r>
            <a:r>
              <a:rPr lang="es-ES" sz="900" dirty="0" err="1"/>
              <a:t>analitzades</a:t>
            </a:r>
            <a:r>
              <a:rPr lang="es-ES" sz="900" dirty="0"/>
              <a:t> en aquel </a:t>
            </a:r>
            <a:r>
              <a:rPr lang="es-ES" sz="900" dirty="0" err="1"/>
              <a:t>individu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38026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B92F814-E8F7-42DB-877D-C5CE391E5DE0}"/>
              </a:ext>
            </a:extLst>
          </p:cNvPr>
          <p:cNvSpPr txBox="1"/>
          <p:nvPr/>
        </p:nvSpPr>
        <p:spPr>
          <a:xfrm>
            <a:off x="406415" y="321275"/>
            <a:ext cx="349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Analitzar</a:t>
            </a:r>
            <a:r>
              <a:rPr lang="es-ES" dirty="0"/>
              <a:t> totes les </a:t>
            </a:r>
            <a:r>
              <a:rPr lang="es-ES" dirty="0" err="1"/>
              <a:t>inversions</a:t>
            </a:r>
            <a:r>
              <a:rPr lang="es-ES" dirty="0"/>
              <a:t> </a:t>
            </a:r>
            <a:r>
              <a:rPr lang="es-ES" dirty="0" err="1"/>
              <a:t>alhora</a:t>
            </a:r>
            <a:endParaRPr lang="en-GB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676EDC-2D9C-449B-9AFE-012148D1ED26}"/>
              </a:ext>
            </a:extLst>
          </p:cNvPr>
          <p:cNvSpPr txBox="1"/>
          <p:nvPr/>
        </p:nvSpPr>
        <p:spPr>
          <a:xfrm>
            <a:off x="796967" y="1467020"/>
            <a:ext cx="5214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Condounding</a:t>
            </a:r>
            <a:r>
              <a:rPr lang="es-ES" dirty="0"/>
              <a:t> </a:t>
            </a:r>
            <a:r>
              <a:rPr lang="es-ES" dirty="0" err="1"/>
              <a:t>factors</a:t>
            </a:r>
            <a:r>
              <a:rPr lang="es-ES" dirty="0"/>
              <a:t>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Quantitat</a:t>
            </a:r>
            <a:r>
              <a:rPr lang="es-ES" dirty="0"/>
              <a:t> de </a:t>
            </a:r>
            <a:r>
              <a:rPr lang="es-ES" dirty="0" err="1"/>
              <a:t>cèl·lules</a:t>
            </a:r>
            <a:r>
              <a:rPr lang="es-ES" dirty="0"/>
              <a:t> </a:t>
            </a:r>
            <a:r>
              <a:rPr lang="es-ES" dirty="0" err="1"/>
              <a:t>analitzades</a:t>
            </a:r>
            <a:r>
              <a:rPr lang="es-ES" dirty="0"/>
              <a:t> per </a:t>
            </a:r>
            <a:r>
              <a:rPr lang="es-ES" dirty="0" err="1"/>
              <a:t>individu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Mida de la </a:t>
            </a:r>
            <a:r>
              <a:rPr lang="es-ES" dirty="0" err="1"/>
              <a:t>inversió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Variacions</a:t>
            </a:r>
            <a:r>
              <a:rPr lang="es-ES" dirty="0"/>
              <a:t> en la </a:t>
            </a:r>
            <a:r>
              <a:rPr lang="es-ES" dirty="0" err="1"/>
              <a:t>taxa</a:t>
            </a:r>
            <a:r>
              <a:rPr lang="es-ES" dirty="0"/>
              <a:t> de </a:t>
            </a:r>
            <a:r>
              <a:rPr lang="es-ES" dirty="0" err="1"/>
              <a:t>recombinació</a:t>
            </a:r>
            <a:r>
              <a:rPr lang="es-ES" dirty="0"/>
              <a:t> local.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Quanitat</a:t>
            </a:r>
            <a:r>
              <a:rPr lang="es-ES" dirty="0"/>
              <a:t> </a:t>
            </a:r>
            <a:r>
              <a:rPr lang="es-ES" dirty="0" err="1"/>
              <a:t>d’individus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diferents</a:t>
            </a:r>
            <a:r>
              <a:rPr lang="es-ES" dirty="0"/>
              <a:t> </a:t>
            </a:r>
            <a:r>
              <a:rPr lang="es-ES" dirty="0" err="1"/>
              <a:t>genotips</a:t>
            </a:r>
            <a:r>
              <a:rPr lang="es-ES" dirty="0"/>
              <a:t> per cada </a:t>
            </a:r>
            <a:r>
              <a:rPr lang="es-ES" dirty="0" err="1"/>
              <a:t>inversió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72982D18-111B-43CE-81DF-FFEA22D4999E}"/>
              </a:ext>
            </a:extLst>
          </p:cNvPr>
          <p:cNvSpPr/>
          <p:nvPr/>
        </p:nvSpPr>
        <p:spPr>
          <a:xfrm>
            <a:off x="6011517" y="2033375"/>
            <a:ext cx="109197" cy="8320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AA831D-C571-4D6D-9C4B-A014DEA0DDAE}"/>
              </a:ext>
            </a:extLst>
          </p:cNvPr>
          <p:cNvSpPr txBox="1"/>
          <p:nvPr/>
        </p:nvSpPr>
        <p:spPr>
          <a:xfrm>
            <a:off x="6314393" y="2126220"/>
            <a:ext cx="495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Increment</a:t>
            </a:r>
            <a:r>
              <a:rPr lang="es-ES" dirty="0"/>
              <a:t> de la </a:t>
            </a:r>
            <a:r>
              <a:rPr lang="es-ES" dirty="0" err="1"/>
              <a:t>taxa</a:t>
            </a:r>
            <a:r>
              <a:rPr lang="es-ES" dirty="0"/>
              <a:t> de </a:t>
            </a:r>
            <a:r>
              <a:rPr lang="es-ES" dirty="0" err="1"/>
              <a:t>recombinació</a:t>
            </a:r>
            <a:r>
              <a:rPr lang="es-ES" dirty="0"/>
              <a:t> </a:t>
            </a:r>
          </a:p>
          <a:p>
            <a:r>
              <a:rPr lang="es-ES" dirty="0" err="1"/>
              <a:t>dins</a:t>
            </a:r>
            <a:r>
              <a:rPr lang="es-ES" dirty="0"/>
              <a:t> de la </a:t>
            </a:r>
            <a:r>
              <a:rPr lang="es-ES" dirty="0" err="1"/>
              <a:t>inversió</a:t>
            </a:r>
            <a:r>
              <a:rPr lang="es-ES" dirty="0"/>
              <a:t> respecte a les </a:t>
            </a:r>
            <a:r>
              <a:rPr lang="es-ES" dirty="0" err="1"/>
              <a:t>regions</a:t>
            </a:r>
            <a:r>
              <a:rPr lang="es-ES" dirty="0"/>
              <a:t> </a:t>
            </a:r>
            <a:r>
              <a:rPr lang="es-ES" dirty="0" err="1"/>
              <a:t>colindants</a:t>
            </a:r>
            <a:endParaRPr lang="en-GB" dirty="0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27889D44-5A7C-422B-BDED-4A61402A6C94}"/>
              </a:ext>
            </a:extLst>
          </p:cNvPr>
          <p:cNvSpPr/>
          <p:nvPr/>
        </p:nvSpPr>
        <p:spPr>
          <a:xfrm>
            <a:off x="6068130" y="4872009"/>
            <a:ext cx="105167" cy="600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0013E8-40AB-413D-B71C-1C4AC9D6CC55}"/>
              </a:ext>
            </a:extLst>
          </p:cNvPr>
          <p:cNvSpPr txBox="1"/>
          <p:nvPr/>
        </p:nvSpPr>
        <p:spPr>
          <a:xfrm>
            <a:off x="6366975" y="4987762"/>
            <a:ext cx="308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Realment</a:t>
            </a:r>
            <a:r>
              <a:rPr lang="es-ES" dirty="0"/>
              <a:t> </a:t>
            </a:r>
            <a:r>
              <a:rPr lang="es-ES" dirty="0" err="1"/>
              <a:t>afectaria</a:t>
            </a:r>
            <a:r>
              <a:rPr lang="es-ES" dirty="0"/>
              <a:t>? </a:t>
            </a:r>
            <a:r>
              <a:rPr lang="es-ES" dirty="0" err="1"/>
              <a:t>Fer</a:t>
            </a:r>
            <a:r>
              <a:rPr lang="es-ES" dirty="0"/>
              <a:t> </a:t>
            </a:r>
            <a:r>
              <a:rPr lang="es-ES" dirty="0" err="1"/>
              <a:t>proves</a:t>
            </a:r>
            <a:endParaRPr lang="en-GB" dirty="0"/>
          </a:p>
        </p:txBody>
      </p:sp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BBE56A0C-7A4B-4ADA-9D54-595764066D83}"/>
              </a:ext>
            </a:extLst>
          </p:cNvPr>
          <p:cNvSpPr/>
          <p:nvPr/>
        </p:nvSpPr>
        <p:spPr>
          <a:xfrm>
            <a:off x="7910411" y="3088984"/>
            <a:ext cx="3253946" cy="1102704"/>
          </a:xfrm>
          <a:prstGeom prst="wedgeRectCallout">
            <a:avLst>
              <a:gd name="adj1" fmla="val -33998"/>
              <a:gd name="adj2" fmla="val -74690"/>
            </a:avLst>
          </a:prstGeom>
          <a:solidFill>
            <a:srgbClr val="FFF2CC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ca-ES" sz="1200" b="1" dirty="0">
                <a:solidFill>
                  <a:schemeClr val="tx1"/>
                </a:solidFill>
              </a:rPr>
              <a:t>Problema: </a:t>
            </a:r>
            <a:r>
              <a:rPr lang="ca-ES" sz="1200" dirty="0">
                <a:solidFill>
                  <a:schemeClr val="tx1"/>
                </a:solidFill>
              </a:rPr>
              <a:t>amb aquesta resolució, les regions </a:t>
            </a:r>
            <a:r>
              <a:rPr lang="ca-ES" sz="1200" dirty="0" err="1">
                <a:solidFill>
                  <a:schemeClr val="tx1"/>
                </a:solidFill>
              </a:rPr>
              <a:t>colindants</a:t>
            </a:r>
            <a:r>
              <a:rPr lang="ca-ES" sz="1200" dirty="0">
                <a:solidFill>
                  <a:schemeClr val="tx1"/>
                </a:solidFill>
              </a:rPr>
              <a:t> tindran la mateixa taxa que la inversió, a no ser que s’agafin regions molt grans. Es pot considerar que les taxes de recombinació locals </a:t>
            </a:r>
            <a:r>
              <a:rPr lang="ca-ES" sz="1200" dirty="0" err="1">
                <a:solidFill>
                  <a:schemeClr val="tx1"/>
                </a:solidFill>
              </a:rPr>
              <a:t>están</a:t>
            </a:r>
            <a:r>
              <a:rPr lang="ca-ES" sz="1200" dirty="0">
                <a:solidFill>
                  <a:schemeClr val="tx1"/>
                </a:solidFill>
              </a:rPr>
              <a:t> </a:t>
            </a:r>
            <a:r>
              <a:rPr lang="ca-ES" sz="1200" dirty="0" err="1">
                <a:solidFill>
                  <a:schemeClr val="tx1"/>
                </a:solidFill>
              </a:rPr>
              <a:t>randomitzades</a:t>
            </a:r>
            <a:r>
              <a:rPr lang="ca-ES" sz="1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4374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212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Ruth Gómez Graciani</dc:creator>
  <cp:lastModifiedBy>Ruth Gómez Graciani</cp:lastModifiedBy>
  <cp:revision>11</cp:revision>
  <dcterms:created xsi:type="dcterms:W3CDTF">2020-05-07T04:51:47Z</dcterms:created>
  <dcterms:modified xsi:type="dcterms:W3CDTF">2020-05-07T09:16:06Z</dcterms:modified>
</cp:coreProperties>
</file>