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7" d="100"/>
          <a:sy n="87" d="100"/>
        </p:scale>
        <p:origin x="135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B10822D-1EEE-4967-B2F7-AB1951482F1B}"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BF048D-9DBE-4ABC-ACC2-DD0116C0D956}" type="slidenum">
              <a:rPr lang="en-US" smtClean="0"/>
              <a:t>‹#›</a:t>
            </a:fld>
            <a:endParaRPr lang="en-US"/>
          </a:p>
        </p:txBody>
      </p:sp>
    </p:spTree>
    <p:extLst>
      <p:ext uri="{BB962C8B-B14F-4D97-AF65-F5344CB8AC3E}">
        <p14:creationId xmlns:p14="http://schemas.microsoft.com/office/powerpoint/2010/main" val="295570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10822D-1EEE-4967-B2F7-AB1951482F1B}"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BF048D-9DBE-4ABC-ACC2-DD0116C0D956}" type="slidenum">
              <a:rPr lang="en-US" smtClean="0"/>
              <a:t>‹#›</a:t>
            </a:fld>
            <a:endParaRPr lang="en-US"/>
          </a:p>
        </p:txBody>
      </p:sp>
    </p:spTree>
    <p:extLst>
      <p:ext uri="{BB962C8B-B14F-4D97-AF65-F5344CB8AC3E}">
        <p14:creationId xmlns:p14="http://schemas.microsoft.com/office/powerpoint/2010/main" val="1234680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10822D-1EEE-4967-B2F7-AB1951482F1B}"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BF048D-9DBE-4ABC-ACC2-DD0116C0D956}" type="slidenum">
              <a:rPr lang="en-US" smtClean="0"/>
              <a:t>‹#›</a:t>
            </a:fld>
            <a:endParaRPr lang="en-US"/>
          </a:p>
        </p:txBody>
      </p:sp>
    </p:spTree>
    <p:extLst>
      <p:ext uri="{BB962C8B-B14F-4D97-AF65-F5344CB8AC3E}">
        <p14:creationId xmlns:p14="http://schemas.microsoft.com/office/powerpoint/2010/main" val="129436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10822D-1EEE-4967-B2F7-AB1951482F1B}"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BF048D-9DBE-4ABC-ACC2-DD0116C0D956}" type="slidenum">
              <a:rPr lang="en-US" smtClean="0"/>
              <a:t>‹#›</a:t>
            </a:fld>
            <a:endParaRPr lang="en-US"/>
          </a:p>
        </p:txBody>
      </p:sp>
    </p:spTree>
    <p:extLst>
      <p:ext uri="{BB962C8B-B14F-4D97-AF65-F5344CB8AC3E}">
        <p14:creationId xmlns:p14="http://schemas.microsoft.com/office/powerpoint/2010/main" val="1824811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10822D-1EEE-4967-B2F7-AB1951482F1B}"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BF048D-9DBE-4ABC-ACC2-DD0116C0D956}" type="slidenum">
              <a:rPr lang="en-US" smtClean="0"/>
              <a:t>‹#›</a:t>
            </a:fld>
            <a:endParaRPr lang="en-US"/>
          </a:p>
        </p:txBody>
      </p:sp>
    </p:spTree>
    <p:extLst>
      <p:ext uri="{BB962C8B-B14F-4D97-AF65-F5344CB8AC3E}">
        <p14:creationId xmlns:p14="http://schemas.microsoft.com/office/powerpoint/2010/main" val="3058663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10822D-1EEE-4967-B2F7-AB1951482F1B}"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BF048D-9DBE-4ABC-ACC2-DD0116C0D956}" type="slidenum">
              <a:rPr lang="en-US" smtClean="0"/>
              <a:t>‹#›</a:t>
            </a:fld>
            <a:endParaRPr lang="en-US"/>
          </a:p>
        </p:txBody>
      </p:sp>
    </p:spTree>
    <p:extLst>
      <p:ext uri="{BB962C8B-B14F-4D97-AF65-F5344CB8AC3E}">
        <p14:creationId xmlns:p14="http://schemas.microsoft.com/office/powerpoint/2010/main" val="3131316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10822D-1EEE-4967-B2F7-AB1951482F1B}" type="datetimeFigureOut">
              <a:rPr lang="en-US" smtClean="0"/>
              <a:t>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BF048D-9DBE-4ABC-ACC2-DD0116C0D956}" type="slidenum">
              <a:rPr lang="en-US" smtClean="0"/>
              <a:t>‹#›</a:t>
            </a:fld>
            <a:endParaRPr lang="en-US"/>
          </a:p>
        </p:txBody>
      </p:sp>
    </p:spTree>
    <p:extLst>
      <p:ext uri="{BB962C8B-B14F-4D97-AF65-F5344CB8AC3E}">
        <p14:creationId xmlns:p14="http://schemas.microsoft.com/office/powerpoint/2010/main" val="302343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10822D-1EEE-4967-B2F7-AB1951482F1B}" type="datetimeFigureOut">
              <a:rPr lang="en-US" smtClean="0"/>
              <a:t>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BF048D-9DBE-4ABC-ACC2-DD0116C0D956}" type="slidenum">
              <a:rPr lang="en-US" smtClean="0"/>
              <a:t>‹#›</a:t>
            </a:fld>
            <a:endParaRPr lang="en-US"/>
          </a:p>
        </p:txBody>
      </p:sp>
    </p:spTree>
    <p:extLst>
      <p:ext uri="{BB962C8B-B14F-4D97-AF65-F5344CB8AC3E}">
        <p14:creationId xmlns:p14="http://schemas.microsoft.com/office/powerpoint/2010/main" val="471228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10822D-1EEE-4967-B2F7-AB1951482F1B}" type="datetimeFigureOut">
              <a:rPr lang="en-US" smtClean="0"/>
              <a:t>1/15/2019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BF048D-9DBE-4ABC-ACC2-DD0116C0D956}" type="slidenum">
              <a:rPr lang="en-US" smtClean="0"/>
              <a:t>‹#›</a:t>
            </a:fld>
            <a:endParaRPr lang="en-US"/>
          </a:p>
        </p:txBody>
      </p:sp>
    </p:spTree>
    <p:extLst>
      <p:ext uri="{BB962C8B-B14F-4D97-AF65-F5344CB8AC3E}">
        <p14:creationId xmlns:p14="http://schemas.microsoft.com/office/powerpoint/2010/main" val="2712398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10822D-1EEE-4967-B2F7-AB1951482F1B}"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BF048D-9DBE-4ABC-ACC2-DD0116C0D956}" type="slidenum">
              <a:rPr lang="en-US" smtClean="0"/>
              <a:t>‹#›</a:t>
            </a:fld>
            <a:endParaRPr lang="en-US"/>
          </a:p>
        </p:txBody>
      </p:sp>
    </p:spTree>
    <p:extLst>
      <p:ext uri="{BB962C8B-B14F-4D97-AF65-F5344CB8AC3E}">
        <p14:creationId xmlns:p14="http://schemas.microsoft.com/office/powerpoint/2010/main" val="202442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10822D-1EEE-4967-B2F7-AB1951482F1B}"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BF048D-9DBE-4ABC-ACC2-DD0116C0D956}" type="slidenum">
              <a:rPr lang="en-US" smtClean="0"/>
              <a:t>‹#›</a:t>
            </a:fld>
            <a:endParaRPr lang="en-US"/>
          </a:p>
        </p:txBody>
      </p:sp>
    </p:spTree>
    <p:extLst>
      <p:ext uri="{BB962C8B-B14F-4D97-AF65-F5344CB8AC3E}">
        <p14:creationId xmlns:p14="http://schemas.microsoft.com/office/powerpoint/2010/main" val="2733212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0822D-1EEE-4967-B2F7-AB1951482F1B}" type="datetimeFigureOut">
              <a:rPr lang="en-US" smtClean="0"/>
              <a:t>1/15/2019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BF048D-9DBE-4ABC-ACC2-DD0116C0D956}" type="slidenum">
              <a:rPr lang="en-US" smtClean="0"/>
              <a:t>‹#›</a:t>
            </a:fld>
            <a:endParaRPr lang="en-US"/>
          </a:p>
        </p:txBody>
      </p:sp>
    </p:spTree>
    <p:extLst>
      <p:ext uri="{BB962C8B-B14F-4D97-AF65-F5344CB8AC3E}">
        <p14:creationId xmlns:p14="http://schemas.microsoft.com/office/powerpoint/2010/main" val="3777198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8229600" cy="2743200"/>
          </a:xfrm>
        </p:spPr>
        <p:txBody>
          <a:bodyPr/>
          <a:lstStyle/>
          <a:p>
            <a:r>
              <a:rPr lang="en-US" dirty="0"/>
              <a:t>Technology of nuclear industry</a:t>
            </a:r>
          </a:p>
        </p:txBody>
      </p:sp>
    </p:spTree>
    <p:extLst>
      <p:ext uri="{BB962C8B-B14F-4D97-AF65-F5344CB8AC3E}">
        <p14:creationId xmlns:p14="http://schemas.microsoft.com/office/powerpoint/2010/main" val="2005524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533400"/>
            <a:ext cx="7391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1338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By product of Nuclear Weapon(Nuclear Waste)</a:t>
            </a:r>
          </a:p>
        </p:txBody>
      </p:sp>
      <p:sp>
        <p:nvSpPr>
          <p:cNvPr id="3" name="Content Placeholder 2"/>
          <p:cNvSpPr>
            <a:spLocks noGrp="1"/>
          </p:cNvSpPr>
          <p:nvPr>
            <p:ph idx="1"/>
          </p:nvPr>
        </p:nvSpPr>
        <p:spPr>
          <a:xfrm>
            <a:off x="457200" y="1600200"/>
            <a:ext cx="8229600" cy="4191000"/>
          </a:xfrm>
        </p:spPr>
        <p:txBody>
          <a:bodyPr>
            <a:normAutofit fontScale="85000" lnSpcReduction="20000"/>
          </a:bodyPr>
          <a:lstStyle/>
          <a:p>
            <a:r>
              <a:rPr lang="en-US" dirty="0"/>
              <a:t>There are roughly three levels of wastes, divided by their immediate danger to nature and humankind:</a:t>
            </a:r>
          </a:p>
          <a:p>
            <a:pPr marL="0" indent="0">
              <a:buNone/>
            </a:pPr>
            <a:r>
              <a:rPr lang="en-US" dirty="0"/>
              <a:t>      1.	Low-level waste (LLW): is compromised of daily objects used in nuclear power plants, such as clothing, filters, tools, etc. </a:t>
            </a:r>
          </a:p>
          <a:p>
            <a:r>
              <a:rPr lang="en-US" dirty="0"/>
              <a:t>90% of the volume of all nuclear wastes, </a:t>
            </a:r>
          </a:p>
          <a:p>
            <a:r>
              <a:rPr lang="en-US" dirty="0"/>
              <a:t>1% of the radioactivity. </a:t>
            </a:r>
          </a:p>
          <a:p>
            <a:r>
              <a:rPr lang="en-US" dirty="0"/>
              <a:t>it does not need to be isolated from environment during handling and transportation.</a:t>
            </a:r>
          </a:p>
          <a:p>
            <a:r>
              <a:rPr lang="en-US" dirty="0" err="1"/>
              <a:t>Contaminats</a:t>
            </a:r>
            <a:r>
              <a:rPr lang="en-US" dirty="0"/>
              <a:t> ; clothing , hand tool ,water purifier </a:t>
            </a:r>
          </a:p>
        </p:txBody>
      </p:sp>
    </p:spTree>
    <p:extLst>
      <p:ext uri="{BB962C8B-B14F-4D97-AF65-F5344CB8AC3E}">
        <p14:creationId xmlns:p14="http://schemas.microsoft.com/office/powerpoint/2010/main" val="2303899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20682"/>
            <a:ext cx="7924800" cy="3693319"/>
          </a:xfrm>
          <a:prstGeom prst="rect">
            <a:avLst/>
          </a:prstGeom>
        </p:spPr>
        <p:txBody>
          <a:bodyPr wrap="square">
            <a:spAutoFit/>
          </a:bodyPr>
          <a:lstStyle/>
          <a:p>
            <a:r>
              <a:rPr lang="en-US" b="1" dirty="0"/>
              <a:t>2.Intermediate-level waste (ILW): </a:t>
            </a:r>
            <a:r>
              <a:rPr lang="en-US" dirty="0"/>
              <a:t>includes materials or tools used in facilitation of nuclear power plants, such as resins, chemical sludge, and contaminated materials from reactor decommissioning.</a:t>
            </a:r>
          </a:p>
          <a:p>
            <a:r>
              <a:rPr lang="en-US" dirty="0"/>
              <a:t> It takes up 7% of the total volume and 5% of the radioactivity, as it includes higher concentrations of beta/gamma contamination and sometimes even alpha contamination. It has low heat-emission. </a:t>
            </a:r>
          </a:p>
          <a:p>
            <a:r>
              <a:rPr lang="en-US" b="1" dirty="0"/>
              <a:t>High-Level Waste (HLW):</a:t>
            </a:r>
            <a:r>
              <a:rPr lang="en-US" dirty="0"/>
              <a:t> is the direct byproduct of operating nuclear power plants. It includes the used fuel rods or wastes from reprocessing them. Unlike other levels of waste, HLW emits decay heat that requires cooling in its handling. While its volume only takes up 3%, it accounts for over 95% of radioactivity</a:t>
            </a:r>
          </a:p>
          <a:p>
            <a:r>
              <a:rPr lang="en-US" dirty="0"/>
              <a:t>     </a:t>
            </a:r>
            <a:r>
              <a:rPr lang="en-US" b="1" dirty="0"/>
              <a:t>.Waste relative to other types</a:t>
            </a:r>
          </a:p>
          <a:p>
            <a:r>
              <a:rPr lang="en-US" dirty="0"/>
              <a:t>In countries with nuclear power, radioactive wastes account for less than 1% of total industrial toxic wastes, much of which remains hazardous for long periods.  </a:t>
            </a:r>
          </a:p>
        </p:txBody>
      </p:sp>
    </p:spTree>
    <p:extLst>
      <p:ext uri="{BB962C8B-B14F-4D97-AF65-F5344CB8AC3E}">
        <p14:creationId xmlns:p14="http://schemas.microsoft.com/office/powerpoint/2010/main" val="200053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Environmental Impact of nuclear Technology</a:t>
            </a:r>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pPr marL="0" indent="0">
              <a:buNone/>
            </a:pPr>
            <a:r>
              <a:rPr lang="en-US" dirty="0"/>
              <a:t>  ** The environmental impact of nuclear power results from the nuclear fuel cycle, operation, and the effects of nuclear accidents.</a:t>
            </a:r>
          </a:p>
          <a:p>
            <a:r>
              <a:rPr lang="en-US" dirty="0"/>
              <a:t>The greenhouse gas emissions from nuclear fission power are much smaller than those associated with coal, oil and gas, and the routine health risks are much smaller than those associated with coal. However, there is a "catastrophic risk “potential if containment fails , which in nuclear reactors can be brought about by overheated fuels melting and releasing large quantities of fission products into the environment. </a:t>
            </a:r>
          </a:p>
          <a:p>
            <a:pPr marL="0" indent="0">
              <a:buNone/>
            </a:pPr>
            <a:r>
              <a:rPr lang="en-US" dirty="0"/>
              <a:t>1-Radiation</a:t>
            </a:r>
          </a:p>
          <a:p>
            <a:pPr marL="0" indent="0">
              <a:buNone/>
            </a:pPr>
            <a:r>
              <a:rPr lang="en-US" dirty="0"/>
              <a:t>2- None renewable</a:t>
            </a:r>
          </a:p>
          <a:p>
            <a:pPr marL="0" indent="0">
              <a:buNone/>
            </a:pPr>
            <a:r>
              <a:rPr lang="en-US" dirty="0"/>
              <a:t>3- Can be used for developing nuclear weapons</a:t>
            </a:r>
          </a:p>
          <a:p>
            <a:pPr marL="0" indent="0">
              <a:buNone/>
            </a:pPr>
            <a:r>
              <a:rPr lang="en-US" dirty="0"/>
              <a:t>4- Huge building cost Though a large amount of energy can be produced from a nuclear power plant, it requires a large capital cost.</a:t>
            </a:r>
          </a:p>
          <a:p>
            <a:endParaRPr lang="en-US" dirty="0"/>
          </a:p>
        </p:txBody>
      </p:sp>
    </p:spTree>
    <p:extLst>
      <p:ext uri="{BB962C8B-B14F-4D97-AF65-F5344CB8AC3E}">
        <p14:creationId xmlns:p14="http://schemas.microsoft.com/office/powerpoint/2010/main" val="74352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143000"/>
            <a:ext cx="8534400" cy="3508653"/>
          </a:xfrm>
          <a:prstGeom prst="rect">
            <a:avLst/>
          </a:prstGeom>
        </p:spPr>
        <p:txBody>
          <a:bodyPr wrap="square">
            <a:spAutoFit/>
          </a:bodyPr>
          <a:lstStyle/>
          <a:p>
            <a:r>
              <a:rPr lang="en-US" dirty="0"/>
              <a:t>5- </a:t>
            </a:r>
            <a:r>
              <a:rPr lang="en-US" sz="2000" dirty="0"/>
              <a:t>Nuclear waste: The waste produced after fission reactions contains unstable elements, and is highly radioactive. It is very dangerous to the environment as well as human health and remains so for hundreds of years.</a:t>
            </a:r>
          </a:p>
          <a:p>
            <a:r>
              <a:rPr lang="en-US" sz="2000" dirty="0"/>
              <a:t>6- Nuclear power plant accidents</a:t>
            </a:r>
          </a:p>
          <a:p>
            <a:r>
              <a:rPr lang="en-US" sz="2000" dirty="0"/>
              <a:t>7- Decommissioning of nuclear power stations is expensive and takes a long time.</a:t>
            </a:r>
          </a:p>
          <a:p>
            <a:r>
              <a:rPr lang="en-US" sz="2000" dirty="0"/>
              <a:t>8- Water pollutant </a:t>
            </a:r>
          </a:p>
          <a:p>
            <a:r>
              <a:rPr lang="en-US" dirty="0"/>
              <a:t>     </a:t>
            </a:r>
            <a:r>
              <a:rPr lang="en-US" sz="2400" b="1" dirty="0"/>
              <a:t>Human impact of nuclear power</a:t>
            </a:r>
          </a:p>
          <a:p>
            <a:r>
              <a:rPr lang="en-US" sz="2000" dirty="0"/>
              <a:t>*Forced evacuation from a nuclear accident may lead to social isolation, anxiety, depression, psychosomatic medical problems, reckless behavior, even suicide.</a:t>
            </a:r>
          </a:p>
          <a:p>
            <a:endParaRPr lang="en-US" dirty="0"/>
          </a:p>
        </p:txBody>
      </p:sp>
    </p:spTree>
    <p:extLst>
      <p:ext uri="{BB962C8B-B14F-4D97-AF65-F5344CB8AC3E}">
        <p14:creationId xmlns:p14="http://schemas.microsoft.com/office/powerpoint/2010/main" val="720475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nuclear power</a:t>
            </a:r>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r>
              <a:rPr lang="en-US" dirty="0"/>
              <a:t>1- Produces large amount of energy</a:t>
            </a:r>
          </a:p>
          <a:p>
            <a:pPr marL="0" indent="0">
              <a:buNone/>
            </a:pPr>
            <a:r>
              <a:rPr lang="en-US" dirty="0"/>
              <a:t>2-It is green energy </a:t>
            </a:r>
          </a:p>
          <a:p>
            <a:pPr marL="0" indent="0">
              <a:buNone/>
            </a:pPr>
            <a:r>
              <a:rPr lang="en-US" dirty="0"/>
              <a:t>3-No air pollution</a:t>
            </a:r>
          </a:p>
          <a:p>
            <a:pPr marL="0" indent="0">
              <a:buNone/>
            </a:pPr>
            <a:r>
              <a:rPr lang="en-US" dirty="0"/>
              <a:t>4-Fuel independence</a:t>
            </a:r>
          </a:p>
          <a:p>
            <a:pPr marL="0" indent="0">
              <a:buNone/>
            </a:pPr>
            <a:r>
              <a:rPr lang="en-US" dirty="0"/>
              <a:t>5- Space limitations</a:t>
            </a:r>
          </a:p>
          <a:p>
            <a:pPr marL="0" indent="0">
              <a:buNone/>
            </a:pPr>
            <a:r>
              <a:rPr lang="en-US" dirty="0"/>
              <a:t>6- Nuclear energy is by far the most concentrated form of energy - a small mass of fuel produces a lot of energy.</a:t>
            </a:r>
          </a:p>
          <a:p>
            <a:pPr marL="0" indent="0">
              <a:buNone/>
            </a:pPr>
            <a:r>
              <a:rPr lang="en-US" dirty="0"/>
              <a:t> 7- Nuclear power is a reliable type of energy source. </a:t>
            </a:r>
          </a:p>
          <a:p>
            <a:pPr marL="0" indent="0">
              <a:buNone/>
            </a:pPr>
            <a:r>
              <a:rPr lang="en-US" dirty="0"/>
              <a:t>8-We can control the output from a nuclear power plant to fit our needs. </a:t>
            </a:r>
          </a:p>
          <a:p>
            <a:pPr marL="0" indent="0">
              <a:buNone/>
            </a:pPr>
            <a:r>
              <a:rPr lang="en-US" dirty="0"/>
              <a:t>9- Nuclear power produces a small volume of waste although that waste is radioactive.</a:t>
            </a:r>
          </a:p>
          <a:p>
            <a:pPr marL="0" indent="0">
              <a:buNone/>
            </a:pPr>
            <a:r>
              <a:rPr lang="en-US" dirty="0"/>
              <a:t>10- Low maintenance</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767445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Nuclear Technology</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   </a:t>
            </a:r>
            <a:r>
              <a:rPr lang="en-US" b="1" dirty="0"/>
              <a:t>1.Medical application:</a:t>
            </a:r>
          </a:p>
          <a:p>
            <a:r>
              <a:rPr lang="en-US" dirty="0"/>
              <a:t>The medical applications of nuclear technology are divided into diagnostics and radiation treatment.</a:t>
            </a:r>
          </a:p>
          <a:p>
            <a:r>
              <a:rPr lang="en-US" dirty="0"/>
              <a:t> The largest use of ionizing radiation in medicine is in medical radiography to make images of the inside of the human body using x-rays.</a:t>
            </a:r>
          </a:p>
          <a:p>
            <a:pPr marL="0" indent="0">
              <a:buNone/>
            </a:pPr>
            <a:r>
              <a:rPr lang="en-US" dirty="0"/>
              <a:t>  </a:t>
            </a:r>
            <a:r>
              <a:rPr lang="en-US" b="1" dirty="0"/>
              <a:t>2. Industrial application:</a:t>
            </a:r>
          </a:p>
          <a:p>
            <a:r>
              <a:rPr lang="en-US" dirty="0"/>
              <a:t>Since some ionizing radiation can penetrate matter, they are used for a variety of measuring methods. X-rays and gamma rays are used in industrial radiography to make images of the inside of solid products, as a means of nondestructive testing and inspect.</a:t>
            </a:r>
          </a:p>
        </p:txBody>
      </p:sp>
    </p:spTree>
    <p:extLst>
      <p:ext uri="{BB962C8B-B14F-4D97-AF65-F5344CB8AC3E}">
        <p14:creationId xmlns:p14="http://schemas.microsoft.com/office/powerpoint/2010/main" val="3597875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458200" cy="4801314"/>
          </a:xfrm>
          <a:prstGeom prst="rect">
            <a:avLst/>
          </a:prstGeom>
        </p:spPr>
        <p:txBody>
          <a:bodyPr wrap="square">
            <a:spAutoFit/>
          </a:bodyPr>
          <a:lstStyle/>
          <a:p>
            <a:r>
              <a:rPr lang="en-US" b="1" dirty="0"/>
              <a:t>3. </a:t>
            </a:r>
            <a:r>
              <a:rPr lang="en-US" b="1" dirty="0" err="1"/>
              <a:t>Commertial</a:t>
            </a:r>
            <a:r>
              <a:rPr lang="en-US" b="1" dirty="0"/>
              <a:t> application:</a:t>
            </a:r>
          </a:p>
          <a:p>
            <a:r>
              <a:rPr lang="en-US" dirty="0" err="1"/>
              <a:t>Radioluminescence</a:t>
            </a:r>
            <a:r>
              <a:rPr lang="en-US" dirty="0"/>
              <a:t>.</a:t>
            </a:r>
          </a:p>
          <a:p>
            <a:r>
              <a:rPr lang="en-US" dirty="0"/>
              <a:t>tritium illumination: Tritium is used with phosphor in rifle sights to increase nighttime firing accuracy. Some runway markers and building exit signs use the same technology, to remain illuminated during blackouts.</a:t>
            </a:r>
          </a:p>
          <a:p>
            <a:r>
              <a:rPr lang="en-US" dirty="0" err="1"/>
              <a:t>Betavoltaics</a:t>
            </a:r>
            <a:r>
              <a:rPr lang="en-US" dirty="0"/>
              <a:t>.</a:t>
            </a:r>
          </a:p>
          <a:p>
            <a:r>
              <a:rPr lang="en-US" dirty="0"/>
              <a:t>Smoke detector: An ionization smoke detector includes a tiny mass of radioactive americium-241, which is a source of alpha radiation. </a:t>
            </a:r>
          </a:p>
          <a:p>
            <a:r>
              <a:rPr lang="en-US" b="1" dirty="0"/>
              <a:t>4.Food processing and agriculture</a:t>
            </a:r>
          </a:p>
          <a:p>
            <a:r>
              <a:rPr lang="en-US" dirty="0"/>
              <a:t>In biology and agriculture, radiation is used to induce mutations to produce new or improved species. Another use in insect control is the sterile insect technique, where male insects are sterilized by radiation and released, so they have no offspring, to reduce the population.</a:t>
            </a:r>
          </a:p>
          <a:p>
            <a:r>
              <a:rPr lang="en-US" dirty="0"/>
              <a:t>In industrial and food applications, radiation is used for sterilization of tools and equipment. An advantage is that the object may be sealed in plastic before sterilization. An emerging use in food production is the sterilization of food using food irradiation.</a:t>
            </a:r>
          </a:p>
          <a:p>
            <a:endParaRPr lang="en-US" dirty="0"/>
          </a:p>
        </p:txBody>
      </p:sp>
    </p:spTree>
    <p:extLst>
      <p:ext uri="{BB962C8B-B14F-4D97-AF65-F5344CB8AC3E}">
        <p14:creationId xmlns:p14="http://schemas.microsoft.com/office/powerpoint/2010/main" val="1821265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SUMMERY</a:t>
            </a:r>
          </a:p>
        </p:txBody>
      </p:sp>
      <p:sp>
        <p:nvSpPr>
          <p:cNvPr id="3" name="Content Placeholder 2"/>
          <p:cNvSpPr>
            <a:spLocks noGrp="1"/>
          </p:cNvSpPr>
          <p:nvPr>
            <p:ph idx="1"/>
          </p:nvPr>
        </p:nvSpPr>
        <p:spPr/>
        <p:txBody>
          <a:bodyPr>
            <a:normAutofit fontScale="62500" lnSpcReduction="20000"/>
          </a:bodyPr>
          <a:lstStyle/>
          <a:p>
            <a:r>
              <a:rPr lang="en-US" dirty="0"/>
              <a:t>Generally nuclear technology industries are industries that involves the nuclear reactions of atomic nuclei. From this we are mainly focused on the technology of nuclear weapon  and nuclear power. nuclear weapon is an explosive device that derives its destructive force from nuclear reactions, either fission (fission bomb) or from a combination of fission and fusion reactions (thermonuclear bomb).and also nuclear power is a type of nuclear technology involving the control use of nuclear fission to release energy for work including propulsion, heat, and the generation of electricity. Nuclear technology uses a raw material called uranium and Plutonium mainly for technological process. This technology have radioactive wastes or by products with three levels of waste( low, </a:t>
            </a:r>
            <a:r>
              <a:rPr lang="en-US" dirty="0" err="1"/>
              <a:t>intermidate</a:t>
            </a:r>
            <a:r>
              <a:rPr lang="en-US" dirty="0"/>
              <a:t> and high levels).under this nuclear weapon and power technology there are different types of environmental and human impact but it has a wide range of applications in food processing and agriculture, </a:t>
            </a:r>
            <a:r>
              <a:rPr lang="en-US" dirty="0" err="1"/>
              <a:t>commertial</a:t>
            </a:r>
            <a:r>
              <a:rPr lang="en-US" dirty="0"/>
              <a:t> , medical and industrial applications. the nuclear power or energy has a lot of advantages such as Production of large amount of energy, No air pollution, Fuel independence and so on.</a:t>
            </a:r>
          </a:p>
        </p:txBody>
      </p:sp>
    </p:spTree>
    <p:extLst>
      <p:ext uri="{BB962C8B-B14F-4D97-AF65-F5344CB8AC3E}">
        <p14:creationId xmlns:p14="http://schemas.microsoft.com/office/powerpoint/2010/main" val="1095723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38400"/>
            <a:ext cx="8229600" cy="1143000"/>
          </a:xfrm>
        </p:spPr>
        <p:txBody>
          <a:bodyPr/>
          <a:lstStyle/>
          <a:p>
            <a:r>
              <a:rPr lang="en-US" dirty="0"/>
              <a:t>Thank you for your attention</a:t>
            </a:r>
          </a:p>
        </p:txBody>
      </p:sp>
    </p:spTree>
    <p:extLst>
      <p:ext uri="{BB962C8B-B14F-4D97-AF65-F5344CB8AC3E}">
        <p14:creationId xmlns:p14="http://schemas.microsoft.com/office/powerpoint/2010/main" val="265135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7010400" cy="960438"/>
          </a:xfrm>
        </p:spPr>
        <p:txBody>
          <a:bodyPr>
            <a:normAutofit fontScale="90000"/>
          </a:bodyPr>
          <a:lstStyle/>
          <a:p>
            <a:r>
              <a:rPr lang="en-US" dirty="0"/>
              <a:t>Definitions of nuclear technology, weapon and power</a:t>
            </a:r>
          </a:p>
        </p:txBody>
      </p:sp>
      <p:sp>
        <p:nvSpPr>
          <p:cNvPr id="3" name="Content Placeholder 2"/>
          <p:cNvSpPr>
            <a:spLocks noGrp="1"/>
          </p:cNvSpPr>
          <p:nvPr>
            <p:ph idx="1"/>
          </p:nvPr>
        </p:nvSpPr>
        <p:spPr>
          <a:xfrm>
            <a:off x="457200" y="1981200"/>
            <a:ext cx="8229600" cy="4144963"/>
          </a:xfrm>
        </p:spPr>
        <p:txBody>
          <a:bodyPr>
            <a:normAutofit fontScale="70000" lnSpcReduction="20000"/>
          </a:bodyPr>
          <a:lstStyle/>
          <a:p>
            <a:r>
              <a:rPr lang="en-US" b="1" dirty="0"/>
              <a:t>  Nuclear technology </a:t>
            </a:r>
            <a:r>
              <a:rPr lang="en-US" dirty="0"/>
              <a:t>is technology that involves the nuclear reactions of atomic nuclei. </a:t>
            </a:r>
          </a:p>
          <a:p>
            <a:r>
              <a:rPr lang="en-US" b="1" dirty="0"/>
              <a:t>A nuclear weapon</a:t>
            </a:r>
            <a:r>
              <a:rPr lang="en-US" dirty="0"/>
              <a:t> is an explosive device that derives its destructive force from nuclear reactions, either fission (fission bomb) or from a combination of fission and fusion reactions (thermonuclear bomb). Both reactions release large quantities of energy from relatively small amounts of matter. Nuclear weapons are considered weapons of mass </a:t>
            </a:r>
            <a:r>
              <a:rPr lang="en-US" dirty="0" err="1"/>
              <a:t>destraction</a:t>
            </a:r>
            <a:r>
              <a:rPr lang="en-US" dirty="0"/>
              <a:t>.</a:t>
            </a:r>
          </a:p>
          <a:p>
            <a:r>
              <a:rPr lang="en-US" dirty="0"/>
              <a:t>There are two basic types of nuclear weapons: those that derive the majority of their energy from nuclear fission reactions alone, and those that use fission reactions to begin nuclear fusion reactions that produce a large amount of the total energy output.</a:t>
            </a:r>
          </a:p>
          <a:p>
            <a:endParaRPr lang="en-US" dirty="0"/>
          </a:p>
        </p:txBody>
      </p:sp>
    </p:spTree>
    <p:extLst>
      <p:ext uri="{BB962C8B-B14F-4D97-AF65-F5344CB8AC3E}">
        <p14:creationId xmlns:p14="http://schemas.microsoft.com/office/powerpoint/2010/main" val="2692043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153400" cy="3477875"/>
          </a:xfrm>
          <a:prstGeom prst="rect">
            <a:avLst/>
          </a:prstGeom>
        </p:spPr>
        <p:txBody>
          <a:bodyPr wrap="square">
            <a:spAutoFit/>
          </a:bodyPr>
          <a:lstStyle/>
          <a:p>
            <a:r>
              <a:rPr lang="en-US" sz="4000" b="1" dirty="0"/>
              <a:t>.</a:t>
            </a:r>
            <a:r>
              <a:rPr lang="en-US" dirty="0"/>
              <a:t>Some nuclear weapons are designed for special purposes; like</a:t>
            </a:r>
          </a:p>
          <a:p>
            <a:r>
              <a:rPr lang="en-US" dirty="0"/>
              <a:t> </a:t>
            </a:r>
            <a:r>
              <a:rPr lang="en-US" b="1" dirty="0"/>
              <a:t>Neutron bomb </a:t>
            </a:r>
            <a:r>
              <a:rPr lang="en-US" dirty="0"/>
              <a:t>is a thermonuclear weapon that yields a relatively small explosion but a relatively large amount of neutron radiation.</a:t>
            </a:r>
          </a:p>
          <a:p>
            <a:r>
              <a:rPr lang="en-US" b="1" dirty="0"/>
              <a:t> Nuclear power </a:t>
            </a:r>
            <a:r>
              <a:rPr lang="en-US" dirty="0"/>
              <a:t>is a type of nuclear technology involving the control use of nuclear fission to release energy for work including propulsion, heat, and the generation of electricity.</a:t>
            </a:r>
          </a:p>
          <a:p>
            <a:r>
              <a:rPr lang="en-US" dirty="0"/>
              <a:t>. Nuclear energy is produced by a controlled nuclear chain reaction which creates heat and which is used to boil water, produce steam , and drive a steam turbine . The turbine is used to generate electricity to do mechanical work. </a:t>
            </a:r>
          </a:p>
          <a:p>
            <a:r>
              <a:rPr lang="en-US" dirty="0"/>
              <a:t>.Nuclear power is one of the leading low carbon power generation methods of producing electricity.</a:t>
            </a:r>
          </a:p>
        </p:txBody>
      </p:sp>
    </p:spTree>
    <p:extLst>
      <p:ext uri="{BB962C8B-B14F-4D97-AF65-F5344CB8AC3E}">
        <p14:creationId xmlns:p14="http://schemas.microsoft.com/office/powerpoint/2010/main" val="2183421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RAW MATERIAL FOR NUCLEAR WEAPEN AND POWER</a:t>
            </a:r>
          </a:p>
        </p:txBody>
      </p:sp>
      <p:sp>
        <p:nvSpPr>
          <p:cNvPr id="3" name="Content Placeholder 2"/>
          <p:cNvSpPr>
            <a:spLocks noGrp="1"/>
          </p:cNvSpPr>
          <p:nvPr>
            <p:ph idx="1"/>
          </p:nvPr>
        </p:nvSpPr>
        <p:spPr/>
        <p:txBody>
          <a:bodyPr>
            <a:normAutofit fontScale="92500" lnSpcReduction="20000"/>
          </a:bodyPr>
          <a:lstStyle/>
          <a:p>
            <a:r>
              <a:rPr lang="en-US" dirty="0"/>
              <a:t>The most commonly used fissile materials for nuclear weapons applications</a:t>
            </a:r>
          </a:p>
          <a:p>
            <a:pPr marL="0" indent="0">
              <a:buNone/>
            </a:pPr>
            <a:r>
              <a:rPr lang="en-US" dirty="0"/>
              <a:t> are :</a:t>
            </a:r>
          </a:p>
          <a:p>
            <a:r>
              <a:rPr lang="en-US" dirty="0"/>
              <a:t>	Uranium and</a:t>
            </a:r>
          </a:p>
          <a:p>
            <a:r>
              <a:rPr lang="en-US" dirty="0"/>
              <a:t>	Plutonium</a:t>
            </a:r>
          </a:p>
          <a:p>
            <a:pPr marL="0" indent="0">
              <a:buNone/>
            </a:pPr>
            <a:r>
              <a:rPr lang="en-US" dirty="0"/>
              <a:t>  Less commonly used has been:</a:t>
            </a:r>
          </a:p>
          <a:p>
            <a:r>
              <a:rPr lang="en-US" dirty="0"/>
              <a:t>	Uranium_233</a:t>
            </a:r>
          </a:p>
          <a:p>
            <a:r>
              <a:rPr lang="en-US" dirty="0"/>
              <a:t>	Neptunium</a:t>
            </a:r>
          </a:p>
          <a:p>
            <a:pPr marL="0" indent="0">
              <a:buNone/>
            </a:pPr>
            <a:r>
              <a:rPr lang="en-US" dirty="0"/>
              <a:t>  And some isotopes of americium may be usable for nuclear explosives.</a:t>
            </a:r>
          </a:p>
          <a:p>
            <a:endParaRPr lang="en-US" dirty="0"/>
          </a:p>
        </p:txBody>
      </p:sp>
    </p:spTree>
    <p:extLst>
      <p:ext uri="{BB962C8B-B14F-4D97-AF65-F5344CB8AC3E}">
        <p14:creationId xmlns:p14="http://schemas.microsoft.com/office/powerpoint/2010/main" val="2225180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Nuclear weapon production process and BFD</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Major unit operations of nuclear weapon</a:t>
            </a:r>
          </a:p>
          <a:p>
            <a:pPr marL="0" indent="0">
              <a:buNone/>
            </a:pPr>
            <a:r>
              <a:rPr lang="en-US" dirty="0"/>
              <a:t>1.	Uranium mining , milling and refining</a:t>
            </a:r>
          </a:p>
          <a:p>
            <a:pPr marL="0" indent="0">
              <a:buNone/>
            </a:pPr>
            <a:r>
              <a:rPr lang="en-US" dirty="0"/>
              <a:t>2.	Isotope separation</a:t>
            </a:r>
          </a:p>
          <a:p>
            <a:pPr marL="0" indent="0">
              <a:buNone/>
            </a:pPr>
            <a:r>
              <a:rPr lang="en-US" dirty="0"/>
              <a:t>3.	Fuel and target fabrication</a:t>
            </a:r>
          </a:p>
          <a:p>
            <a:pPr marL="0" indent="0">
              <a:buNone/>
            </a:pPr>
            <a:r>
              <a:rPr lang="en-US" dirty="0"/>
              <a:t>4.	Reactor operations</a:t>
            </a:r>
          </a:p>
          <a:p>
            <a:pPr marL="0" indent="0">
              <a:buNone/>
            </a:pPr>
            <a:r>
              <a:rPr lang="en-US" dirty="0"/>
              <a:t>5.	Chemical separation</a:t>
            </a:r>
          </a:p>
          <a:p>
            <a:pPr marL="0" indent="0">
              <a:buNone/>
            </a:pPr>
            <a:r>
              <a:rPr lang="en-US" dirty="0"/>
              <a:t>6.	Weapons component fabrication</a:t>
            </a:r>
          </a:p>
          <a:p>
            <a:pPr marL="0" indent="0">
              <a:buNone/>
            </a:pPr>
            <a:r>
              <a:rPr lang="en-US" dirty="0"/>
              <a:t>7.	Weapons operations</a:t>
            </a:r>
          </a:p>
          <a:p>
            <a:pPr marL="0" indent="0">
              <a:buNone/>
            </a:pPr>
            <a:r>
              <a:rPr lang="en-US" dirty="0"/>
              <a:t>8.	Research, development and testing</a:t>
            </a:r>
          </a:p>
          <a:p>
            <a:endParaRPr lang="en-US" dirty="0"/>
          </a:p>
        </p:txBody>
      </p:sp>
    </p:spTree>
    <p:extLst>
      <p:ext uri="{BB962C8B-B14F-4D97-AF65-F5344CB8AC3E}">
        <p14:creationId xmlns:p14="http://schemas.microsoft.com/office/powerpoint/2010/main" val="1348904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BFD of nuclear weapon</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99665" y="1046163"/>
            <a:ext cx="4344670" cy="543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2101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Process and major unit operation of nuclear power</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  1. Nuclear Reactor</a:t>
            </a:r>
          </a:p>
          <a:p>
            <a:pPr marL="0" indent="0">
              <a:buNone/>
            </a:pPr>
            <a:r>
              <a:rPr lang="en-US" dirty="0"/>
              <a:t>   2. Heat Exchanger</a:t>
            </a:r>
          </a:p>
          <a:p>
            <a:pPr marL="0" indent="0">
              <a:buNone/>
            </a:pPr>
            <a:r>
              <a:rPr lang="en-US" dirty="0"/>
              <a:t>   3. Steam Turbine</a:t>
            </a:r>
          </a:p>
          <a:p>
            <a:pPr marL="0" indent="0">
              <a:buNone/>
            </a:pPr>
            <a:r>
              <a:rPr lang="en-US" dirty="0"/>
              <a:t>   4. Alternator</a:t>
            </a:r>
          </a:p>
          <a:p>
            <a:endParaRPr lang="en-US" dirty="0"/>
          </a:p>
          <a:p>
            <a:r>
              <a:rPr lang="en-US" dirty="0"/>
              <a:t>Nuclear reactor is used to produce heat and heat exchanger performs to convert water into steam by using the heat generated in nuclear reactor. This steam is fed into steam turbine and condensed in condenser.</a:t>
            </a:r>
          </a:p>
          <a:p>
            <a:r>
              <a:rPr lang="en-US" dirty="0"/>
              <a:t> Now steam turbine is turn to run an electric generator or alternator which is coupled to steam turbine and thereby producing electric energy. This is a very basic working principle of Nuclear power plant. </a:t>
            </a:r>
          </a:p>
        </p:txBody>
      </p:sp>
    </p:spTree>
    <p:extLst>
      <p:ext uri="{BB962C8B-B14F-4D97-AF65-F5344CB8AC3E}">
        <p14:creationId xmlns:p14="http://schemas.microsoft.com/office/powerpoint/2010/main" val="2519256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7848600" cy="868362"/>
          </a:xfrm>
        </p:spPr>
        <p:txBody>
          <a:bodyPr>
            <a:normAutofit fontScale="90000"/>
          </a:bodyPr>
          <a:lstStyle/>
          <a:p>
            <a:r>
              <a:rPr lang="en-US" dirty="0"/>
              <a:t>BLOCK DIAGRAM OF NUCLEAR POWER </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4567" y="1600200"/>
            <a:ext cx="4654866"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3009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 process </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 </a:t>
            </a:r>
            <a:r>
              <a:rPr lang="en-US" b="1" dirty="0"/>
              <a:t>1. Nuclear Reactor:</a:t>
            </a:r>
          </a:p>
          <a:p>
            <a:r>
              <a:rPr lang="en-US" dirty="0"/>
              <a:t>Nuclear reactor is the main component of nuclear power plant and nuclear fuel is subjected to nuclear fission. Nuclear fission is a process where a heavy nucleus is spitted into two or more smaller nuclei. . A heavy isotope generally uranium-235(U-235) is used as a nuclear fuel in the nuclear reactor because it has the ability to control the chain reaction in the nuclear reactor. Nuclear fission is done by bombarding uranium nuclei with slow moving neutrons. The energy released by the fission of nuclei is called nuclear fission energy or nuclear energy. By the braking of uranium atom, tremendous amount of heat energy and radiation is formed in the reactor and the chain reaction is continuously running until it is controlled by a reactor control chain reaction. A large amount of fission neutrons are removed in this process, only small amount of fission uranium is used to generate the electrical power.</a:t>
            </a:r>
          </a:p>
          <a:p>
            <a:endParaRPr lang="en-US" dirty="0"/>
          </a:p>
        </p:txBody>
      </p:sp>
    </p:spTree>
    <p:extLst>
      <p:ext uri="{BB962C8B-B14F-4D97-AF65-F5344CB8AC3E}">
        <p14:creationId xmlns:p14="http://schemas.microsoft.com/office/powerpoint/2010/main" val="470886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TotalTime>
  <Words>1556</Words>
  <Application>Microsoft Office PowerPoint</Application>
  <PresentationFormat>On-screen Show (4:3)</PresentationFormat>
  <Paragraphs>96</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Technology of nuclear industry</vt:lpstr>
      <vt:lpstr>Definitions of nuclear technology, weapon and power</vt:lpstr>
      <vt:lpstr>PowerPoint Presentation</vt:lpstr>
      <vt:lpstr>RAW MATERIAL FOR NUCLEAR WEAPEN AND POWER</vt:lpstr>
      <vt:lpstr>Nuclear weapon production process and BFD</vt:lpstr>
      <vt:lpstr>BFD of nuclear weapon</vt:lpstr>
      <vt:lpstr>Process and major unit operation of nuclear power</vt:lpstr>
      <vt:lpstr>BLOCK DIAGRAM OF NUCLEAR POWER </vt:lpstr>
      <vt:lpstr>Detail process </vt:lpstr>
      <vt:lpstr>PowerPoint Presentation</vt:lpstr>
      <vt:lpstr>By product of Nuclear Weapon(Nuclear Waste)</vt:lpstr>
      <vt:lpstr>PowerPoint Presentation</vt:lpstr>
      <vt:lpstr>Environmental Impact of nuclear Technology</vt:lpstr>
      <vt:lpstr>PowerPoint Presentation</vt:lpstr>
      <vt:lpstr>Advantages of nuclear power</vt:lpstr>
      <vt:lpstr>Applications Of Nuclear Technology</vt:lpstr>
      <vt:lpstr>PowerPoint Presentation</vt:lpstr>
      <vt:lpstr> SUMMERY</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of nuclear industry</dc:title>
  <dc:creator>debo</dc:creator>
  <cp:lastModifiedBy>Ruth</cp:lastModifiedBy>
  <cp:revision>24</cp:revision>
  <dcterms:created xsi:type="dcterms:W3CDTF">2019-01-02T11:06:27Z</dcterms:created>
  <dcterms:modified xsi:type="dcterms:W3CDTF">2019-01-15T20:02:42Z</dcterms:modified>
</cp:coreProperties>
</file>