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303" r:id="rId2"/>
    <p:sldId id="304" r:id="rId3"/>
    <p:sldId id="305" r:id="rId4"/>
    <p:sldId id="306" r:id="rId5"/>
    <p:sldId id="321" r:id="rId6"/>
    <p:sldId id="307" r:id="rId7"/>
    <p:sldId id="308" r:id="rId8"/>
    <p:sldId id="309" r:id="rId9"/>
    <p:sldId id="310" r:id="rId10"/>
    <p:sldId id="312" r:id="rId11"/>
    <p:sldId id="322" r:id="rId12"/>
    <p:sldId id="313" r:id="rId13"/>
    <p:sldId id="314" r:id="rId14"/>
    <p:sldId id="315" r:id="rId15"/>
    <p:sldId id="316" r:id="rId16"/>
    <p:sldId id="317" r:id="rId17"/>
    <p:sldId id="320" r:id="rId18"/>
    <p:sldId id="323" r:id="rId19"/>
    <p:sldId id="324" r:id="rId20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33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54" d="100"/>
          <a:sy n="54" d="100"/>
        </p:scale>
        <p:origin x="-44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470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468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processador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processador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calcular</a:t>
            </a:r>
            <a:r>
              <a:rPr lang="en-US" dirty="0" smtClean="0"/>
              <a:t> o </a:t>
            </a:r>
            <a:r>
              <a:rPr lang="en-US" dirty="0" err="1" smtClean="0"/>
              <a:t>resto</a:t>
            </a:r>
            <a:r>
              <a:rPr lang="en-US" dirty="0" smtClean="0"/>
              <a:t> e </a:t>
            </a:r>
            <a:r>
              <a:rPr lang="en-US" dirty="0" err="1" smtClean="0"/>
              <a:t>nem</a:t>
            </a:r>
            <a:r>
              <a:rPr lang="en-US" dirty="0" smtClean="0"/>
              <a:t> o </a:t>
            </a:r>
            <a:r>
              <a:rPr lang="en-US" dirty="0" err="1" smtClean="0"/>
              <a:t>quociente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divisão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endParaRPr lang="en-US" dirty="0" smtClean="0"/>
          </a:p>
          <a:p>
            <a:r>
              <a:rPr lang="en-US" dirty="0" err="1" smtClean="0"/>
              <a:t>Objetivo</a:t>
            </a:r>
            <a:r>
              <a:rPr lang="en-US" dirty="0" smtClean="0"/>
              <a:t>:</a:t>
            </a:r>
          </a:p>
          <a:p>
            <a:pPr lvl="1"/>
            <a:r>
              <a:rPr lang="pt-BR" dirty="0" smtClean="0"/>
              <a:t>Algoritmo para a determinação do quociente e do resto da divisão de dois inteiros positivos dados</a:t>
            </a:r>
          </a:p>
          <a:p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smtClean="0"/>
              <a:t>30 / 7</a:t>
            </a:r>
          </a:p>
          <a:p>
            <a:pPr lvl="2"/>
            <a:r>
              <a:rPr lang="en-US" dirty="0" err="1" smtClean="0"/>
              <a:t>Quociente</a:t>
            </a:r>
            <a:r>
              <a:rPr lang="en-US" dirty="0" smtClean="0"/>
              <a:t>: 4</a:t>
            </a:r>
          </a:p>
          <a:p>
            <a:pPr lvl="2"/>
            <a:r>
              <a:rPr lang="en-US" dirty="0" err="1" smtClean="0"/>
              <a:t>Resto</a:t>
            </a:r>
            <a:r>
              <a:rPr lang="en-US" dirty="0" smtClean="0"/>
              <a:t>: 2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resolver?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entrada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“dada a </a:t>
            </a:r>
            <a:r>
              <a:rPr lang="en-US" dirty="0" err="1" smtClean="0"/>
              <a:t>entrada</a:t>
            </a:r>
            <a:r>
              <a:rPr lang="en-US" dirty="0" smtClean="0"/>
              <a:t>” </a:t>
            </a:r>
            <a:r>
              <a:rPr lang="en-US" dirty="0" err="1" smtClean="0"/>
              <a:t>chegar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“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” ?</a:t>
            </a:r>
          </a:p>
          <a:p>
            <a:endParaRPr lang="en-US" dirty="0"/>
          </a:p>
          <a:p>
            <a:r>
              <a:rPr lang="en-US" dirty="0" err="1" smtClean="0"/>
              <a:t>Resolva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“</a:t>
            </a:r>
            <a:r>
              <a:rPr lang="en-US" dirty="0" err="1" smtClean="0"/>
              <a:t>cabeça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papel</a:t>
            </a:r>
            <a:r>
              <a:rPr lang="en-US" dirty="0" smtClean="0"/>
              <a:t> e </a:t>
            </a:r>
            <a:r>
              <a:rPr lang="en-US" dirty="0" err="1" smtClean="0"/>
              <a:t>caneta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e </a:t>
            </a:r>
            <a:r>
              <a:rPr lang="en-US" dirty="0" err="1" smtClean="0"/>
              <a:t>desenvolver</a:t>
            </a:r>
            <a:r>
              <a:rPr lang="en-US" dirty="0" smtClean="0"/>
              <a:t> a </a:t>
            </a:r>
            <a:r>
              <a:rPr lang="en-US" dirty="0" err="1" smtClean="0"/>
              <a:t>solução</a:t>
            </a:r>
            <a:endParaRPr lang="en-US" dirty="0" smtClean="0"/>
          </a:p>
          <a:p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4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// declaração de variáveis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var dividendo</a:t>
            </a:r>
            <a:r>
              <a:rPr lang="pt-BR" dirty="0" smtClean="0"/>
              <a:t>, </a:t>
            </a:r>
            <a:r>
              <a:rPr lang="pt-BR" dirty="0"/>
              <a:t>divisor, i : inteiro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var </a:t>
            </a:r>
            <a:r>
              <a:rPr lang="pt-BR" dirty="0"/>
              <a:t>quociente</a:t>
            </a:r>
            <a:r>
              <a:rPr lang="pt-BR" dirty="0"/>
              <a:t>, resto : inteiro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// entrada de dados</a:t>
            </a:r>
          </a:p>
          <a:p>
            <a:pPr marL="0" indent="0">
              <a:buNone/>
            </a:pPr>
            <a:r>
              <a:rPr lang="pt-BR" dirty="0"/>
              <a:t>	leia dividendo, divisor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i = 1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repita enquanto ((i * divisor) &lt;= dividendo )</a:t>
            </a:r>
          </a:p>
          <a:p>
            <a:pPr marL="0" indent="0">
              <a:buNone/>
            </a:pPr>
            <a:r>
              <a:rPr lang="pt-BR" dirty="0"/>
              <a:t>		i = i+1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fim_enquanto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quociente = i - 1</a:t>
            </a:r>
          </a:p>
          <a:p>
            <a:pPr marL="0" indent="0">
              <a:buNone/>
            </a:pPr>
            <a:r>
              <a:rPr lang="pt-BR" dirty="0"/>
              <a:t>	resto = dividendo - quociente*divisor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// saída</a:t>
            </a:r>
          </a:p>
          <a:p>
            <a:pPr marL="0" indent="0">
              <a:buNone/>
            </a:pPr>
            <a:r>
              <a:rPr lang="pt-BR" dirty="0"/>
              <a:t>	imprima "O resto é "+resto+" e o quociente é "+quociente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 l="33157" t="49419" r="25066" b="17635"/>
          <a:stretch>
            <a:fillRect/>
          </a:stretch>
        </p:blipFill>
        <p:spPr bwMode="auto">
          <a:xfrm>
            <a:off x="1428728" y="2000240"/>
            <a:ext cx="555955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1285852" y="2857496"/>
            <a:ext cx="57864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85852" y="3214686"/>
            <a:ext cx="57864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85852" y="3571876"/>
            <a:ext cx="57864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285852" y="3929066"/>
            <a:ext cx="57864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285852" y="4286256"/>
            <a:ext cx="57864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285852" y="4643446"/>
            <a:ext cx="57864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393216" y="2204864"/>
            <a:ext cx="919902" cy="26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Dividendo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6840" y="2204864"/>
            <a:ext cx="767008" cy="26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Divisor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82414" y="2209545"/>
            <a:ext cx="767008" cy="26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Quociente</a:t>
            </a:r>
            <a:r>
              <a:rPr lang="en-US" sz="1000" dirty="0" smtClean="0">
                <a:solidFill>
                  <a:schemeClr val="tx1"/>
                </a:solidFill>
              </a:rPr>
              <a:t> *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3082" y="2203880"/>
            <a:ext cx="767008" cy="26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90900" y="2204864"/>
            <a:ext cx="767008" cy="26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Quociente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11786" y="2196970"/>
            <a:ext cx="767008" cy="26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Resto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Determinar o menor divisor maior que 1 de um inteiro dado</a:t>
            </a:r>
          </a:p>
          <a:p>
            <a:pPr lvl="1"/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10, </a:t>
            </a:r>
            <a:r>
              <a:rPr lang="en-US" dirty="0" err="1" smtClean="0"/>
              <a:t>resposta</a:t>
            </a:r>
            <a:r>
              <a:rPr lang="en-US" dirty="0" smtClean="0"/>
              <a:t>: 2</a:t>
            </a:r>
          </a:p>
          <a:p>
            <a:pPr lvl="2"/>
            <a:r>
              <a:rPr lang="en-US" dirty="0" smtClean="0"/>
              <a:t>13, </a:t>
            </a:r>
            <a:r>
              <a:rPr lang="en-US" dirty="0" err="1" smtClean="0"/>
              <a:t>resposta</a:t>
            </a:r>
            <a:r>
              <a:rPr lang="en-US" dirty="0" smtClean="0"/>
              <a:t>: 13</a:t>
            </a:r>
          </a:p>
          <a:p>
            <a:pPr lvl="2"/>
            <a:r>
              <a:rPr lang="en-US" dirty="0" smtClean="0"/>
              <a:t>15, </a:t>
            </a:r>
            <a:r>
              <a:rPr lang="en-US" dirty="0" err="1" smtClean="0"/>
              <a:t>resposta</a:t>
            </a:r>
            <a:r>
              <a:rPr lang="en-US" dirty="0" smtClean="0"/>
              <a:t>: 3</a:t>
            </a:r>
          </a:p>
          <a:p>
            <a:pPr lvl="2"/>
            <a:endParaRPr lang="en-US" dirty="0"/>
          </a:p>
          <a:p>
            <a:r>
              <a:rPr lang="en-US" dirty="0" err="1" smtClean="0"/>
              <a:t>Considere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o </a:t>
            </a:r>
            <a:r>
              <a:rPr lang="en-US" dirty="0" err="1" smtClean="0"/>
              <a:t>processador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o </a:t>
            </a:r>
            <a:r>
              <a:rPr lang="en-US" dirty="0" err="1" smtClean="0"/>
              <a:t>resto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10 % 3 == 1</a:t>
            </a:r>
          </a:p>
          <a:p>
            <a:pPr lvl="1"/>
            <a:r>
              <a:rPr lang="en-US" dirty="0" smtClean="0"/>
              <a:t>2 % 5 == 2</a:t>
            </a:r>
          </a:p>
          <a:p>
            <a:pPr lvl="1"/>
            <a:r>
              <a:rPr lang="en-US" dirty="0" smtClean="0"/>
              <a:t>10 % 4 == 2</a:t>
            </a:r>
          </a:p>
          <a:p>
            <a:pPr lvl="2"/>
            <a:endParaRPr lang="en-US" dirty="0" smtClean="0"/>
          </a:p>
          <a:p>
            <a:pPr lvl="2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inicio</a:t>
            </a:r>
          </a:p>
          <a:p>
            <a:pPr marL="0" indent="0">
              <a:buNone/>
            </a:pPr>
            <a:r>
              <a:rPr lang="pt-BR" sz="2400" dirty="0"/>
              <a:t>	numero, divisor : inteiro</a:t>
            </a:r>
          </a:p>
          <a:p>
            <a:pPr marL="0" indent="0">
              <a:buNone/>
            </a:pPr>
            <a:r>
              <a:rPr lang="pt-BR" sz="2400" dirty="0"/>
              <a:t>	leia numero</a:t>
            </a:r>
          </a:p>
          <a:p>
            <a:pPr marL="0" indent="0">
              <a:buNone/>
            </a:pPr>
            <a:r>
              <a:rPr lang="pt-BR" sz="2400" dirty="0"/>
              <a:t>	divisor = 2</a:t>
            </a:r>
          </a:p>
          <a:p>
            <a:pPr marL="0" indent="0">
              <a:buNone/>
            </a:pPr>
            <a:r>
              <a:rPr lang="pt-BR" sz="2400" dirty="0"/>
              <a:t>	repita enquanto ( (</a:t>
            </a:r>
            <a:r>
              <a:rPr lang="pt-BR" sz="2400" dirty="0" err="1"/>
              <a:t>numero%divisor</a:t>
            </a:r>
            <a:r>
              <a:rPr lang="pt-BR" sz="2400" dirty="0"/>
              <a:t>) !=0 )</a:t>
            </a:r>
          </a:p>
          <a:p>
            <a:pPr marL="0" indent="0">
              <a:buNone/>
            </a:pPr>
            <a:r>
              <a:rPr lang="pt-BR" sz="2400" dirty="0"/>
              <a:t>		divisor = divisor + 1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fim_enquanto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	imprima "A resposta é "+divisor</a:t>
            </a:r>
          </a:p>
          <a:p>
            <a:pPr marL="0" indent="0">
              <a:buNone/>
            </a:pPr>
            <a:r>
              <a:rPr lang="pt-BR" sz="2400" dirty="0"/>
              <a:t>fim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5220072" y="3624818"/>
            <a:ext cx="1440160" cy="95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88513" y="4653136"/>
            <a:ext cx="185738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agora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o </a:t>
            </a:r>
            <a:r>
              <a:rPr lang="en-US" dirty="0" err="1" smtClean="0"/>
              <a:t>resto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Calcular</a:t>
            </a:r>
            <a:r>
              <a:rPr lang="en-US" dirty="0" smtClean="0"/>
              <a:t> o </a:t>
            </a:r>
            <a:r>
              <a:rPr lang="en-US" dirty="0" err="1" smtClean="0"/>
              <a:t>Máximo</a:t>
            </a:r>
            <a:r>
              <a:rPr lang="en-US" dirty="0" smtClean="0"/>
              <a:t> Divisor </a:t>
            </a:r>
            <a:r>
              <a:rPr lang="en-US" dirty="0" err="1" smtClean="0"/>
              <a:t>Comum</a:t>
            </a:r>
            <a:r>
              <a:rPr lang="en-US" dirty="0" smtClean="0"/>
              <a:t> (</a:t>
            </a:r>
            <a:r>
              <a:rPr lang="en-US" dirty="0" err="1" smtClean="0"/>
              <a:t>mdc</a:t>
            </a:r>
            <a:r>
              <a:rPr lang="en-US" dirty="0" smtClean="0"/>
              <a:t>) de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dados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mdc</a:t>
            </a:r>
            <a:r>
              <a:rPr lang="en-US" dirty="0" smtClean="0"/>
              <a:t>(15, 20) = 5</a:t>
            </a:r>
          </a:p>
          <a:p>
            <a:pPr lvl="2"/>
            <a:r>
              <a:rPr lang="en-US" dirty="0" err="1" smtClean="0"/>
              <a:t>mdc</a:t>
            </a:r>
            <a:r>
              <a:rPr lang="en-US" dirty="0" smtClean="0"/>
              <a:t>(8,32) = 8</a:t>
            </a:r>
          </a:p>
          <a:p>
            <a:pPr lvl="2"/>
            <a:r>
              <a:rPr lang="en-US" dirty="0" err="1" smtClean="0"/>
              <a:t>mdc</a:t>
            </a:r>
            <a:r>
              <a:rPr lang="en-US" dirty="0" smtClean="0"/>
              <a:t>(56, 64)=8</a:t>
            </a:r>
          </a:p>
          <a:p>
            <a:pPr lvl="2"/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Euclides</a:t>
            </a:r>
            <a:endParaRPr lang="en-US" dirty="0" smtClean="0"/>
          </a:p>
          <a:p>
            <a:r>
              <a:rPr lang="en-US" dirty="0" err="1" smtClean="0"/>
              <a:t>mdc</a:t>
            </a:r>
            <a:r>
              <a:rPr lang="en-US" dirty="0" smtClean="0"/>
              <a:t> (120, 84)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28794" y="3714752"/>
            <a:ext cx="40719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>
            <a:off x="1885256" y="3742652"/>
            <a:ext cx="1800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3028264" y="3756702"/>
            <a:ext cx="1800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4171272" y="3756702"/>
            <a:ext cx="1800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57356" y="3857628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120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057889" y="38576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84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186826" y="297721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200897" y="38576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36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214810" y="292893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343905" y="383447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</a:t>
            </a:r>
            <a:endParaRPr lang="pt-BR" sz="2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429256" y="292893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pt-BR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344037" y="3834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pt-BR" sz="2800" dirty="0"/>
          </a:p>
        </p:txBody>
      </p:sp>
      <p:sp>
        <p:nvSpPr>
          <p:cNvPr id="22" name="Elipse 21"/>
          <p:cNvSpPr/>
          <p:nvPr/>
        </p:nvSpPr>
        <p:spPr>
          <a:xfrm>
            <a:off x="5357818" y="3786190"/>
            <a:ext cx="642942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conseguiria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Tente</a:t>
            </a:r>
            <a:r>
              <a:rPr lang="en-US" dirty="0" smtClean="0"/>
              <a:t> !</a:t>
            </a:r>
          </a:p>
          <a:p>
            <a:r>
              <a:rPr lang="en-US" dirty="0" err="1" smtClean="0"/>
              <a:t>Lembre</a:t>
            </a:r>
            <a:r>
              <a:rPr lang="en-US" dirty="0" smtClean="0"/>
              <a:t>-se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entrada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1403648" y="4437112"/>
            <a:ext cx="208823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Entrada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5508104" y="4437112"/>
            <a:ext cx="208823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Saída</a:t>
            </a:r>
            <a:endParaRPr lang="en-US" sz="2400" b="1" dirty="0"/>
          </a:p>
        </p:txBody>
      </p:sp>
      <p:sp>
        <p:nvSpPr>
          <p:cNvPr id="7" name="Striped Right Arrow 6"/>
          <p:cNvSpPr/>
          <p:nvPr/>
        </p:nvSpPr>
        <p:spPr>
          <a:xfrm>
            <a:off x="3609262" y="4581128"/>
            <a:ext cx="1800200" cy="10801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Faça um algoritmo </a:t>
            </a:r>
            <a:r>
              <a:rPr lang="pt-BR" dirty="0" smtClean="0"/>
              <a:t>que leia </a:t>
            </a:r>
            <a:r>
              <a:rPr lang="pt-BR" dirty="0"/>
              <a:t>2 valores </a:t>
            </a:r>
            <a:r>
              <a:rPr lang="pt-BR" dirty="0" smtClean="0"/>
              <a:t>e </a:t>
            </a:r>
            <a:r>
              <a:rPr lang="pt-BR" dirty="0"/>
              <a:t>mostre as </a:t>
            </a:r>
            <a:r>
              <a:rPr lang="pt-BR" dirty="0" smtClean="0"/>
              <a:t>quatro operações </a:t>
            </a:r>
            <a:r>
              <a:rPr lang="pt-BR" dirty="0"/>
              <a:t>matemáticas básicas entre estes 2 números.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Faça </a:t>
            </a:r>
            <a:r>
              <a:rPr lang="pt-BR" dirty="0"/>
              <a:t>um algoritmo que calcule a área de um </a:t>
            </a:r>
            <a:r>
              <a:rPr lang="pt-BR" dirty="0" smtClean="0"/>
              <a:t>triângulo. São dadas a base e a altura do triângulo.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Faça </a:t>
            </a:r>
            <a:r>
              <a:rPr lang="pt-BR" dirty="0"/>
              <a:t>um algoritmo que através de quatro notas </a:t>
            </a:r>
            <a:r>
              <a:rPr lang="pt-BR" dirty="0" smtClean="0"/>
              <a:t>calcule </a:t>
            </a:r>
            <a:r>
              <a:rPr lang="pt-BR" dirty="0"/>
              <a:t>as médias aritmética, harmônica e geométrica.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Faça </a:t>
            </a:r>
            <a:r>
              <a:rPr lang="pt-BR" dirty="0"/>
              <a:t>um algoritmo que imprima como resposta o sucessor e </a:t>
            </a:r>
            <a:r>
              <a:rPr lang="pt-BR" dirty="0" smtClean="0"/>
              <a:t>o antecessor de um número dado.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5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Processador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agente que executa um algoritmo é chamado processador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processador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as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contidas</a:t>
            </a:r>
            <a:r>
              <a:rPr lang="en-US" dirty="0" smtClean="0"/>
              <a:t> no </a:t>
            </a:r>
            <a:r>
              <a:rPr lang="en-US" dirty="0" err="1" smtClean="0"/>
              <a:t>algoritmo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pt-BR" dirty="0" smtClean="0"/>
              <a:t>Elaborar um algoritmo para extrair o algarismo da casa das unidades de um inteiro dado</a:t>
            </a:r>
            <a:endParaRPr lang="en-US" dirty="0" smtClean="0"/>
          </a:p>
          <a:p>
            <a:pPr lvl="2"/>
            <a:r>
              <a:rPr lang="pt-BR" dirty="0" smtClean="0"/>
              <a:t>Se o processador for um ser humano que saiba o que é número inteiro, algarismo e casa das unidades, o algoritmo teria uma única instrução:</a:t>
            </a:r>
          </a:p>
          <a:p>
            <a:pPr lvl="3"/>
            <a:r>
              <a:rPr lang="pt-BR" dirty="0" smtClean="0"/>
              <a:t>“</a:t>
            </a:r>
            <a:r>
              <a:rPr lang="pt-BR" dirty="0" err="1" smtClean="0"/>
              <a:t>Forneca</a:t>
            </a:r>
            <a:r>
              <a:rPr lang="pt-BR" dirty="0" smtClean="0"/>
              <a:t> o algarismo das unidades do inteiro dado”</a:t>
            </a:r>
          </a:p>
          <a:p>
            <a:pPr lvl="3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Processador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o processador e uma maquina e não sabe o que é algarismo, casa das unidades, "mais a direita“, etc.?</a:t>
            </a:r>
          </a:p>
          <a:p>
            <a:endParaRPr lang="pt-BR" dirty="0" smtClean="0"/>
          </a:p>
          <a:p>
            <a:r>
              <a:rPr lang="pt-BR" dirty="0" smtClean="0"/>
              <a:t>Quem esta elaborando o algoritmo deveria conhecer que instruções o processador e capaz de executar para poder escrever o seu algoritmo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85786" y="5046661"/>
            <a:ext cx="764386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Instruções precisam ser adequadas a capacidade do processador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processador é capaz de</a:t>
            </a:r>
          </a:p>
          <a:p>
            <a:pPr lvl="1"/>
            <a:r>
              <a:rPr lang="pt-BR" dirty="0" smtClean="0"/>
              <a:t>Determinar o resto de uma divisão inteira</a:t>
            </a:r>
          </a:p>
          <a:p>
            <a:r>
              <a:rPr lang="pt-BR" dirty="0" smtClean="0"/>
              <a:t>Queremos</a:t>
            </a:r>
          </a:p>
          <a:p>
            <a:pPr lvl="1"/>
            <a:r>
              <a:rPr lang="pt-BR" dirty="0" smtClean="0"/>
              <a:t>O algarismo da casa das unidades</a:t>
            </a:r>
          </a:p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Chame de n o inteiro dado;</a:t>
            </a:r>
          </a:p>
          <a:p>
            <a:pPr lvl="1"/>
            <a:r>
              <a:rPr lang="pt-BR" dirty="0" smtClean="0"/>
              <a:t>Calcule o resto da divisão de n por 10;</a:t>
            </a:r>
          </a:p>
          <a:p>
            <a:pPr lvl="1"/>
            <a:r>
              <a:rPr lang="pt-BR" dirty="0" smtClean="0"/>
              <a:t>Forneça este resto como o algarismo pedido.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,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formal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var n, </a:t>
            </a:r>
            <a:r>
              <a:rPr lang="pt-BR" dirty="0" smtClean="0"/>
              <a:t>resto : inteiro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leia n</a:t>
            </a:r>
          </a:p>
          <a:p>
            <a:pPr marL="0" indent="0">
              <a:buNone/>
            </a:pPr>
            <a:r>
              <a:rPr lang="pt-BR" dirty="0"/>
              <a:t>	resto = n % 10</a:t>
            </a:r>
          </a:p>
          <a:p>
            <a:pPr marL="0" indent="0">
              <a:buNone/>
            </a:pPr>
            <a:r>
              <a:rPr lang="pt-BR" dirty="0"/>
              <a:t>	imprima resto</a:t>
            </a:r>
          </a:p>
          <a:p>
            <a:pPr marL="0" indent="0">
              <a:buNone/>
            </a:pPr>
            <a:r>
              <a:rPr lang="pt-BR" dirty="0"/>
              <a:t>fim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coloquial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coloquial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expressar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endParaRPr lang="en-US" dirty="0" smtClean="0"/>
          </a:p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é </a:t>
            </a:r>
            <a:r>
              <a:rPr lang="en-US" dirty="0" err="1" smtClean="0"/>
              <a:t>adequado</a:t>
            </a:r>
            <a:endParaRPr lang="en-US" dirty="0" smtClean="0"/>
          </a:p>
          <a:p>
            <a:pPr lvl="1"/>
            <a:r>
              <a:rPr lang="en-US" dirty="0" err="1" smtClean="0"/>
              <a:t>Ambiguidades</a:t>
            </a:r>
            <a:endParaRPr lang="en-US" dirty="0" smtClean="0"/>
          </a:p>
          <a:p>
            <a:pPr lvl="2"/>
            <a:r>
              <a:rPr lang="pt-BR" dirty="0" smtClean="0"/>
              <a:t>Crianças que </a:t>
            </a:r>
            <a:r>
              <a:rPr lang="pt-BR" dirty="0" smtClean="0"/>
              <a:t>bebem leite </a:t>
            </a:r>
            <a:r>
              <a:rPr lang="pt-BR" dirty="0" smtClean="0"/>
              <a:t>materno freqüentemente são mais sadias;</a:t>
            </a:r>
          </a:p>
          <a:p>
            <a:pPr lvl="3"/>
            <a:r>
              <a:rPr lang="pt-BR" i="1" dirty="0" smtClean="0"/>
              <a:t>As crianças são mais sadias porque recebem leite freqüentemente ou são freqüentemente mais sadias porque recebem leite?</a:t>
            </a:r>
          </a:p>
          <a:p>
            <a:pPr lvl="2"/>
            <a:r>
              <a:rPr lang="pt-BR" dirty="0" smtClean="0"/>
              <a:t>Gabriela deve pegar o estojo vazio da aliança de diamantes que estava sobre a cama</a:t>
            </a:r>
          </a:p>
          <a:p>
            <a:pPr lvl="3"/>
            <a:r>
              <a:rPr lang="pt-BR" i="1" dirty="0" smtClean="0"/>
              <a:t>O que estava sobre a cama: o estojo vazio ou a aliança de diamantes?</a:t>
            </a:r>
            <a:endParaRPr lang="en-US" i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coloquial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expressar</a:t>
            </a:r>
            <a:r>
              <a:rPr lang="en-US" dirty="0" smtClean="0"/>
              <a:t> </a:t>
            </a:r>
            <a:r>
              <a:rPr lang="en-US" dirty="0" err="1" smtClean="0"/>
              <a:t>certas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endParaRPr lang="en-US" dirty="0" smtClean="0"/>
          </a:p>
          <a:p>
            <a:pPr lvl="2"/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pt-BR" dirty="0" smtClean="0"/>
              <a:t>raízes de uma equação do segundo grau</a:t>
            </a:r>
          </a:p>
          <a:p>
            <a:pPr lvl="2"/>
            <a:endParaRPr lang="pt-BR" dirty="0" smtClean="0">
              <a:latin typeface="TimesNewRomanPSMT"/>
            </a:endParaRPr>
          </a:p>
          <a:p>
            <a:pPr lvl="2"/>
            <a:endParaRPr lang="pt-BR" dirty="0" smtClean="0">
              <a:latin typeface="TimesNewRomanPSMT"/>
            </a:endParaRPr>
          </a:p>
          <a:p>
            <a:pPr lvl="2"/>
            <a:r>
              <a:rPr lang="pt-BR" dirty="0" smtClean="0">
                <a:latin typeface="TimesNewRomanPSMT"/>
              </a:rPr>
              <a:t>“Subtraia do quadrado do segundo coeficiente o produto do numero quatro pelo produto dos dois outros coeficientes.”</a:t>
            </a:r>
          </a:p>
          <a:p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857496"/>
            <a:ext cx="2543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Equações</a:t>
            </a:r>
            <a:r>
              <a:rPr lang="en-US" dirty="0" smtClean="0"/>
              <a:t> ::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adequada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Chame de a, b e c os coeficientes da equação.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Calcule d = b</a:t>
            </a:r>
            <a:r>
              <a:rPr lang="it-IT" baseline="30000" dirty="0" smtClean="0"/>
              <a:t>2</a:t>
            </a:r>
            <a:r>
              <a:rPr lang="it-IT" dirty="0" smtClean="0"/>
              <a:t> - 4ac.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 d &lt; 0 forneça como resposta a mensagem: A equação não possui raízes reais.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 d ≥ 0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Calcule x1 = (-b + raiz(d))/2a e x2 = (-b - raiz(d))/2a.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Forneça x1 e x2 como raízes da equação.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Suposições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processador</a:t>
            </a:r>
            <a:r>
              <a:rPr lang="en-US" dirty="0" smtClean="0"/>
              <a:t> de </a:t>
            </a:r>
            <a:r>
              <a:rPr lang="en-US" dirty="0" err="1" smtClean="0"/>
              <a:t>algoritmos</a:t>
            </a:r>
            <a:r>
              <a:rPr lang="en-US" dirty="0" smtClean="0"/>
              <a:t> é </a:t>
            </a:r>
            <a:r>
              <a:rPr lang="en-US" dirty="0" err="1" smtClean="0"/>
              <a:t>capaz</a:t>
            </a:r>
            <a:r>
              <a:rPr lang="en-US" dirty="0" smtClean="0"/>
              <a:t> de:</a:t>
            </a:r>
          </a:p>
          <a:p>
            <a:pPr lvl="2"/>
            <a:r>
              <a:rPr lang="en-US" dirty="0" err="1" smtClean="0"/>
              <a:t>Somar</a:t>
            </a:r>
            <a:endParaRPr lang="en-US" dirty="0" smtClean="0"/>
          </a:p>
          <a:p>
            <a:pPr lvl="2"/>
            <a:r>
              <a:rPr lang="en-US" dirty="0" err="1" smtClean="0"/>
              <a:t>Subtrair</a:t>
            </a:r>
            <a:endParaRPr lang="en-US" dirty="0" smtClean="0"/>
          </a:p>
          <a:p>
            <a:pPr lvl="2"/>
            <a:r>
              <a:rPr lang="en-US" dirty="0" err="1" smtClean="0"/>
              <a:t>Dividir</a:t>
            </a:r>
            <a:endParaRPr lang="en-US" dirty="0" smtClean="0"/>
          </a:p>
          <a:p>
            <a:pPr lvl="2"/>
            <a:r>
              <a:rPr lang="en-US" dirty="0" err="1" smtClean="0"/>
              <a:t>Multiplicar</a:t>
            </a:r>
            <a:endParaRPr lang="en-US" dirty="0" smtClean="0"/>
          </a:p>
          <a:p>
            <a:pPr lvl="2"/>
            <a:r>
              <a:rPr lang="en-US" dirty="0" err="1" smtClean="0"/>
              <a:t>Comparar</a:t>
            </a:r>
            <a:endParaRPr lang="en-US" dirty="0" smtClean="0"/>
          </a:p>
          <a:p>
            <a:pPr lvl="2"/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condicionalmente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instrução</a:t>
            </a:r>
            <a:endParaRPr lang="en-US" dirty="0" smtClean="0"/>
          </a:p>
          <a:p>
            <a:pPr lvl="2"/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endParaRPr lang="en-US" dirty="0" smtClean="0"/>
          </a:p>
          <a:p>
            <a:pPr lvl="3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fixo</a:t>
            </a:r>
            <a:endParaRPr lang="en-US" dirty="0" smtClean="0"/>
          </a:p>
          <a:p>
            <a:pPr lvl="3"/>
            <a:r>
              <a:rPr lang="en-US" dirty="0" err="1" smtClean="0"/>
              <a:t>Condicionalmente</a:t>
            </a:r>
            <a:endParaRPr lang="en-US" dirty="0" smtClean="0"/>
          </a:p>
          <a:p>
            <a:pPr lvl="2"/>
            <a:r>
              <a:rPr lang="en-GB" dirty="0" err="1" smtClean="0">
                <a:latin typeface="Arial" charset="0"/>
              </a:rPr>
              <a:t>Representar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por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seqüências</a:t>
            </a:r>
            <a:r>
              <a:rPr lang="en-GB" dirty="0" smtClean="0">
                <a:latin typeface="Arial" charset="0"/>
              </a:rPr>
              <a:t> de </a:t>
            </a:r>
            <a:r>
              <a:rPr lang="en-GB" dirty="0" err="1" smtClean="0">
                <a:latin typeface="Arial" charset="0"/>
              </a:rPr>
              <a:t>caracteres</a:t>
            </a:r>
            <a:r>
              <a:rPr lang="en-GB" dirty="0" smtClean="0">
                <a:latin typeface="Arial" charset="0"/>
              </a:rPr>
              <a:t> (</a:t>
            </a:r>
            <a:r>
              <a:rPr lang="en-GB" dirty="0" err="1" smtClean="0">
                <a:latin typeface="Arial" charset="0"/>
              </a:rPr>
              <a:t>chamadas</a:t>
            </a:r>
            <a:r>
              <a:rPr lang="en-GB" dirty="0" smtClean="0">
                <a:latin typeface="Arial" charset="0"/>
              </a:rPr>
              <a:t> </a:t>
            </a:r>
            <a:r>
              <a:rPr lang="en-GB" i="1" dirty="0" err="1" smtClean="0">
                <a:latin typeface="Arial" charset="0"/>
              </a:rPr>
              <a:t>variáveis</a:t>
            </a:r>
            <a:r>
              <a:rPr lang="en-GB" dirty="0" smtClean="0">
                <a:latin typeface="Arial" charset="0"/>
              </a:rPr>
              <a:t>) </a:t>
            </a:r>
            <a:r>
              <a:rPr lang="en-GB" dirty="0" err="1" smtClean="0">
                <a:latin typeface="Arial" charset="0"/>
              </a:rPr>
              <a:t>valores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numéricos</a:t>
            </a:r>
            <a:r>
              <a:rPr lang="en-GB" dirty="0" smtClean="0">
                <a:latin typeface="Arial" charset="0"/>
              </a:rPr>
              <a:t> (</a:t>
            </a:r>
            <a:r>
              <a:rPr lang="en-GB" dirty="0" err="1" smtClean="0">
                <a:latin typeface="Arial" charset="0"/>
              </a:rPr>
              <a:t>que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passam</a:t>
            </a:r>
            <a:r>
              <a:rPr lang="en-GB" dirty="0" smtClean="0">
                <a:latin typeface="Arial" charset="0"/>
              </a:rPr>
              <a:t> a ser </a:t>
            </a:r>
            <a:r>
              <a:rPr lang="en-GB" dirty="0" err="1" smtClean="0">
                <a:latin typeface="Arial" charset="0"/>
              </a:rPr>
              <a:t>chamados</a:t>
            </a:r>
            <a:r>
              <a:rPr lang="en-GB" dirty="0" smtClean="0">
                <a:latin typeface="Arial" charset="0"/>
              </a:rPr>
              <a:t> </a:t>
            </a:r>
            <a:r>
              <a:rPr lang="en-GB" i="1" dirty="0" err="1" smtClean="0">
                <a:latin typeface="Arial" charset="0"/>
              </a:rPr>
              <a:t>valores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da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variável</a:t>
            </a:r>
            <a:r>
              <a:rPr lang="en-GB" dirty="0" smtClean="0">
                <a:latin typeface="Arial" charset="0"/>
              </a:rPr>
              <a:t>)</a:t>
            </a:r>
          </a:p>
          <a:p>
            <a:pPr lvl="2"/>
            <a:r>
              <a:rPr lang="en-GB" dirty="0" err="1" smtClean="0">
                <a:latin typeface="Arial" charset="0"/>
              </a:rPr>
              <a:t>Atribuir</a:t>
            </a:r>
            <a:r>
              <a:rPr lang="en-GB" dirty="0" smtClean="0">
                <a:latin typeface="Arial" charset="0"/>
              </a:rPr>
              <a:t> um </a:t>
            </a:r>
            <a:r>
              <a:rPr lang="en-GB" dirty="0" err="1" smtClean="0">
                <a:latin typeface="Arial" charset="0"/>
              </a:rPr>
              <a:t>valor</a:t>
            </a:r>
            <a:r>
              <a:rPr lang="en-GB" dirty="0" smtClean="0">
                <a:latin typeface="Arial" charset="0"/>
              </a:rPr>
              <a:t> a </a:t>
            </a:r>
            <a:r>
              <a:rPr lang="en-GB" dirty="0" err="1" smtClean="0">
                <a:latin typeface="Arial" charset="0"/>
              </a:rPr>
              <a:t>uma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variável</a:t>
            </a:r>
            <a:endParaRPr lang="en-GB" dirty="0" smtClean="0">
              <a:latin typeface="Arial" charset="0"/>
            </a:endParaRPr>
          </a:p>
          <a:p>
            <a:pPr lvl="2"/>
            <a:r>
              <a:rPr lang="en-GB" dirty="0" err="1" smtClean="0">
                <a:latin typeface="Arial" charset="0"/>
              </a:rPr>
              <a:t>Substituir</a:t>
            </a:r>
            <a:r>
              <a:rPr lang="en-GB" dirty="0" smtClean="0">
                <a:latin typeface="Arial" charset="0"/>
              </a:rPr>
              <a:t> o </a:t>
            </a:r>
            <a:r>
              <a:rPr lang="en-GB" dirty="0" err="1" smtClean="0">
                <a:latin typeface="Arial" charset="0"/>
              </a:rPr>
              <a:t>valor</a:t>
            </a:r>
            <a:r>
              <a:rPr lang="en-GB" dirty="0" smtClean="0">
                <a:latin typeface="Arial" charset="0"/>
              </a:rPr>
              <a:t> de </a:t>
            </a:r>
            <a:r>
              <a:rPr lang="en-GB" dirty="0" err="1" smtClean="0">
                <a:latin typeface="Arial" charset="0"/>
              </a:rPr>
              <a:t>uma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variável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por</a:t>
            </a:r>
            <a:r>
              <a:rPr lang="en-GB" dirty="0" smtClean="0">
                <a:latin typeface="Arial" charset="0"/>
              </a:rPr>
              <a:t> um </a:t>
            </a:r>
            <a:r>
              <a:rPr lang="en-GB" dirty="0" err="1" smtClean="0">
                <a:latin typeface="Arial" charset="0"/>
              </a:rPr>
              <a:t>outro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valor</a:t>
            </a:r>
            <a:endParaRPr lang="en-GB" dirty="0" smtClean="0">
              <a:latin typeface="Arial" charset="0"/>
            </a:endParaRPr>
          </a:p>
          <a:p>
            <a:pPr lvl="2"/>
            <a:r>
              <a:rPr lang="en-GB" dirty="0" err="1" smtClean="0">
                <a:latin typeface="Arial" charset="0"/>
              </a:rPr>
              <a:t>Emitir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mensagens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2212</TotalTime>
  <Words>810</Words>
  <Application>Microsoft Office PowerPoint</Application>
  <PresentationFormat>On-screen Show (4:3)</PresentationFormat>
  <Paragraphs>199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IC-UFAL</vt:lpstr>
      <vt:lpstr>O processador do algoritmo</vt:lpstr>
      <vt:lpstr>Processador do algoritmo</vt:lpstr>
      <vt:lpstr>Processador do algoritmo</vt:lpstr>
      <vt:lpstr>Exemplo</vt:lpstr>
      <vt:lpstr>Exemplo, um pouco mais formal</vt:lpstr>
      <vt:lpstr>Linguagem coloquial</vt:lpstr>
      <vt:lpstr>Linguagem coloquial</vt:lpstr>
      <vt:lpstr>Equações :: uma linguagem um pouco mais adequada</vt:lpstr>
      <vt:lpstr>Exemplos</vt:lpstr>
      <vt:lpstr>Exemplos de algoritmos matemáticos</vt:lpstr>
      <vt:lpstr>Como resolver?</vt:lpstr>
      <vt:lpstr>Algoritmo</vt:lpstr>
      <vt:lpstr>Execução do algoritmo</vt:lpstr>
      <vt:lpstr>Exemplo 2</vt:lpstr>
      <vt:lpstr>Algoritmo</vt:lpstr>
      <vt:lpstr>Exemplo 3</vt:lpstr>
      <vt:lpstr>Solução</vt:lpstr>
      <vt:lpstr>Desafio</vt:lpstr>
      <vt:lpstr>Exercícios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203</cp:revision>
  <dcterms:created xsi:type="dcterms:W3CDTF">2009-02-19T12:39:44Z</dcterms:created>
  <dcterms:modified xsi:type="dcterms:W3CDTF">2012-11-20T20:13:57Z</dcterms:modified>
</cp:coreProperties>
</file>