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33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6" autoAdjust="0"/>
  </p:normalViewPr>
  <p:slideViewPr>
    <p:cSldViewPr>
      <p:cViewPr varScale="1">
        <p:scale>
          <a:sx n="52" d="100"/>
          <a:sy n="52" d="100"/>
        </p:scale>
        <p:origin x="-48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981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1054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682" y="0"/>
            <a:ext cx="3075981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1054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13"/>
            <a:ext cx="3075981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1054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682" y="9720613"/>
            <a:ext cx="3075981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1054">
              <a:defRPr sz="1300" smtClean="0"/>
            </a:lvl1pPr>
          </a:lstStyle>
          <a:p>
            <a:pPr>
              <a:defRPr/>
            </a:pPr>
            <a:fld id="{7AC66ED0-4C3E-4C95-A448-FD176CAF73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10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981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1054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682" y="0"/>
            <a:ext cx="3075981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1054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4" y="4861117"/>
            <a:ext cx="5679113" cy="460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13"/>
            <a:ext cx="3075981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1054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682" y="9720613"/>
            <a:ext cx="3075981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1054">
              <a:defRPr sz="1300" smtClean="0"/>
            </a:lvl1pPr>
          </a:lstStyle>
          <a:p>
            <a:pPr>
              <a:defRPr/>
            </a:pPr>
            <a:fld id="{DF8403D9-D988-4AE8-BFEC-3CBA8799274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483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403D9-D988-4AE8-BFEC-3CBA879927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76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0"/>
            <a:ext cx="5148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5464175"/>
            <a:ext cx="8128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5606BA-2385-4439-AD98-C44EB40807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1666-8DEC-4A90-A05A-FD7706605E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1149B-5762-465C-8951-BBA0ED5A6E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3A4D2-8C05-401C-A4C1-274F712F04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r>
              <a:rPr lang="pt-BR" noProof="0" smtClean="0"/>
              <a:t>Clique no ícone para adicionar gráfico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CD0F5-167E-411F-8439-D79E25B86F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C8E-0806-4FE6-AA5A-79131FD041C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67609-701D-4468-8096-3EBE43D4ACA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E4AD7-D636-4496-8522-F947E82C42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2CAD-753B-4967-ACF7-1430425E160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51C0-9C4E-41C9-9C73-CCC95E1EF1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D2F56-D30C-45AE-9A50-9C46FD26B1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15B69-7EBC-4022-9B69-AF6D5C48B1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9CFB4-4DD0-4843-A41F-3CA60B66DFF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92EC-559D-4248-AF3C-5E8034A1D0A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pt-BR" smtClean="0"/>
              <a:t>rodrigo@ic.ufal.br</a:t>
            </a: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1B39DFF1-A2D5-4678-A7D5-25005A19C99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74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pt-BR" dirty="0"/>
          </a:p>
        </p:txBody>
      </p:sp>
      <p:pic>
        <p:nvPicPr>
          <p:cNvPr id="2056" name="Picture 1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6121400"/>
            <a:ext cx="361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84213" y="136525"/>
            <a:ext cx="296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b="1">
                <a:solidFill>
                  <a:schemeClr val="bg1"/>
                </a:solidFill>
                <a:latin typeface="Verdana" pitchFamily="34" charset="0"/>
              </a:rPr>
              <a:t>Instituto de Computação – UFAL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Escrever um algoritmo para ler dois valores numéricos e apresentar </a:t>
            </a:r>
            <a:r>
              <a:rPr lang="pt-BR" dirty="0" smtClean="0"/>
              <a:t>a diferença </a:t>
            </a:r>
            <a:r>
              <a:rPr lang="pt-BR" dirty="0"/>
              <a:t>do maior pelo menor.</a:t>
            </a:r>
          </a:p>
          <a:p>
            <a:r>
              <a:rPr lang="pt-BR" dirty="0" smtClean="0"/>
              <a:t>Faça </a:t>
            </a:r>
            <a:r>
              <a:rPr lang="pt-BR" dirty="0"/>
              <a:t>um algoritmo que leia um número e mostre uma </a:t>
            </a:r>
            <a:r>
              <a:rPr lang="pt-BR" dirty="0" smtClean="0"/>
              <a:t>mensagem indicando </a:t>
            </a:r>
            <a:r>
              <a:rPr lang="pt-BR" dirty="0"/>
              <a:t>se este número é par ou ímpar e se é positivo ou negativo.</a:t>
            </a:r>
            <a:endParaRPr lang="en-US" dirty="0" smtClean="0"/>
          </a:p>
          <a:p>
            <a:r>
              <a:rPr lang="en-US" dirty="0" err="1" smtClean="0"/>
              <a:t>Desafio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Determinar</a:t>
            </a:r>
            <a:r>
              <a:rPr lang="en-US" dirty="0" smtClean="0"/>
              <a:t> a </a:t>
            </a:r>
            <a:r>
              <a:rPr lang="en-US" dirty="0" err="1" smtClean="0"/>
              <a:t>média</a:t>
            </a:r>
            <a:r>
              <a:rPr lang="en-US" dirty="0" smtClean="0"/>
              <a:t> de 10.000 </a:t>
            </a:r>
            <a:r>
              <a:rPr lang="en-US" dirty="0" err="1" smtClean="0"/>
              <a:t>números</a:t>
            </a:r>
            <a:r>
              <a:rPr lang="en-US" dirty="0" smtClean="0"/>
              <a:t> dados</a:t>
            </a:r>
          </a:p>
          <a:p>
            <a:pPr lvl="1"/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{1,50, 80,-1,10, …}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pic>
        <p:nvPicPr>
          <p:cNvPr id="1026" name="Picture 2" descr="http://4.bp.blogspot.com/-43ec2W8pyEU/UDt7Q5PcuUI/AAAAAAAAAtQ/eToVggPwTa4/s1600/Warm+U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038" y="116633"/>
            <a:ext cx="157992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transformar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destino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en-US" dirty="0" smtClean="0"/>
          </a:p>
          <a:p>
            <a:pPr lvl="1"/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nível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destino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42910" y="2285992"/>
            <a:ext cx="207170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6" y="2285992"/>
            <a:ext cx="1571626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7"/>
          <p:cNvSpPr/>
          <p:nvPr/>
        </p:nvSpPr>
        <p:spPr>
          <a:xfrm>
            <a:off x="6072198" y="2285992"/>
            <a:ext cx="207170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Destino</a:t>
            </a:r>
            <a:endParaRPr lang="pt-BR" dirty="0"/>
          </a:p>
        </p:txBody>
      </p:sp>
      <p:sp>
        <p:nvSpPr>
          <p:cNvPr id="9" name="Seta entalhada para a direita 8"/>
          <p:cNvSpPr/>
          <p:nvPr/>
        </p:nvSpPr>
        <p:spPr>
          <a:xfrm>
            <a:off x="2857488" y="2786058"/>
            <a:ext cx="571504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entalhada para a direita 9"/>
          <p:cNvSpPr/>
          <p:nvPr/>
        </p:nvSpPr>
        <p:spPr>
          <a:xfrm>
            <a:off x="5357818" y="2786058"/>
            <a:ext cx="571504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42910" y="3857628"/>
            <a:ext cx="2071702" cy="923330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leia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endParaRPr lang="en-US" dirty="0" smtClean="0"/>
          </a:p>
          <a:p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endParaRPr lang="en-US" dirty="0" smtClean="0"/>
          </a:p>
          <a:p>
            <a:r>
              <a:rPr lang="en-US" dirty="0" smtClean="0"/>
              <a:t>….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72198" y="3857628"/>
            <a:ext cx="2071702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010101011101101</a:t>
            </a:r>
            <a:endParaRPr lang="pt-BR" dirty="0"/>
          </a:p>
        </p:txBody>
      </p:sp>
      <p:pic>
        <p:nvPicPr>
          <p:cNvPr id="24579" name="Picture 3" descr="C:\Arquivos de programas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30" y="4357694"/>
            <a:ext cx="1824037" cy="112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nível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Pascal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ILA</a:t>
            </a:r>
          </a:p>
          <a:p>
            <a:r>
              <a:rPr lang="en-US" dirty="0" smtClean="0"/>
              <a:t>…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programa</a:t>
            </a:r>
            <a:r>
              <a:rPr lang="en-US" dirty="0" smtClean="0"/>
              <a:t> nada </a:t>
            </a:r>
            <a:r>
              <a:rPr lang="en-US" dirty="0" err="1" smtClean="0"/>
              <a:t>mais</a:t>
            </a:r>
            <a:r>
              <a:rPr lang="en-US" dirty="0" smtClean="0"/>
              <a:t> é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nível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,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…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Até</a:t>
            </a:r>
            <a:r>
              <a:rPr lang="en-US" dirty="0" smtClean="0"/>
              <a:t> o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preocupamos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com a </a:t>
            </a:r>
            <a:r>
              <a:rPr lang="en-US" dirty="0" err="1" smtClean="0"/>
              <a:t>sintaxe</a:t>
            </a:r>
            <a:r>
              <a:rPr lang="en-US" dirty="0" smtClean="0"/>
              <a:t> dos </a:t>
            </a:r>
            <a:r>
              <a:rPr lang="en-US" dirty="0" err="1" smtClean="0"/>
              <a:t>algoritmos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Sintaxe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obedecido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se </a:t>
            </a:r>
            <a:r>
              <a:rPr lang="en-US" dirty="0" err="1" smtClean="0"/>
              <a:t>estabelecer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instrução</a:t>
            </a:r>
            <a:endParaRPr lang="en-US" dirty="0" smtClean="0"/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gramática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Como as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ser </a:t>
            </a:r>
            <a:r>
              <a:rPr lang="en-US" dirty="0" err="1" smtClean="0"/>
              <a:t>escritas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colocadas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….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erro</a:t>
            </a:r>
            <a:r>
              <a:rPr lang="en-US" dirty="0" smtClean="0"/>
              <a:t> de </a:t>
            </a:r>
            <a:r>
              <a:rPr lang="en-US" dirty="0" err="1" smtClean="0"/>
              <a:t>sintaxe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traduz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pPr lvl="1"/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um </a:t>
            </a:r>
            <a:r>
              <a:rPr lang="en-US" dirty="0" err="1" smtClean="0"/>
              <a:t>erro</a:t>
            </a:r>
            <a:r>
              <a:rPr lang="en-US" dirty="0" smtClean="0"/>
              <a:t> de </a:t>
            </a:r>
            <a:r>
              <a:rPr lang="en-US" dirty="0" err="1" smtClean="0"/>
              <a:t>sintaxe</a:t>
            </a:r>
            <a:endParaRPr lang="en-US" dirty="0" smtClean="0"/>
          </a:p>
          <a:p>
            <a:pPr lvl="1"/>
            <a:r>
              <a:rPr lang="en-US" dirty="0" err="1" smtClean="0"/>
              <a:t>Geralmente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programa pode não conter erros de sintaxe (e, portanto, pode ser executado) mas a sua execução pode não fornecer como saída o resultado esperado para alguma entrada</a:t>
            </a:r>
          </a:p>
          <a:p>
            <a:endParaRPr lang="pt-BR" dirty="0" smtClean="0"/>
          </a:p>
          <a:p>
            <a:r>
              <a:rPr lang="pt-BR" dirty="0" smtClean="0"/>
              <a:t>Neste caso, dizemos que o programa contém erros de lógica questão, às vezes, de difícil detecção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falando</a:t>
            </a:r>
            <a:r>
              <a:rPr lang="en-US" dirty="0" smtClean="0"/>
              <a:t> de </a:t>
            </a:r>
            <a:r>
              <a:rPr lang="en-US" dirty="0" err="1" smtClean="0"/>
              <a:t>sintaxe</a:t>
            </a:r>
            <a:r>
              <a:rPr lang="en-US" dirty="0" smtClean="0"/>
              <a:t> e </a:t>
            </a:r>
            <a:r>
              <a:rPr lang="en-US" dirty="0" err="1" smtClean="0"/>
              <a:t>semântica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escrevermos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conhecermos</a:t>
            </a:r>
            <a:r>
              <a:rPr lang="en-US" dirty="0" smtClean="0"/>
              <a:t> a </a:t>
            </a:r>
            <a:r>
              <a:rPr lang="en-US" dirty="0" err="1" smtClean="0"/>
              <a:t>sintaxe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Existe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instruções</a:t>
            </a:r>
            <a:r>
              <a:rPr lang="en-US" dirty="0" smtClean="0"/>
              <a:t> </a:t>
            </a:r>
            <a:r>
              <a:rPr lang="en-US" dirty="0" err="1" smtClean="0"/>
              <a:t>cuja</a:t>
            </a:r>
            <a:r>
              <a:rPr lang="en-US" dirty="0" smtClean="0"/>
              <a:t> </a:t>
            </a:r>
            <a:r>
              <a:rPr lang="en-US" dirty="0" err="1" smtClean="0"/>
              <a:t>semântica</a:t>
            </a:r>
            <a:r>
              <a:rPr lang="en-US" dirty="0" smtClean="0"/>
              <a:t> é </a:t>
            </a:r>
            <a:r>
              <a:rPr lang="en-US" dirty="0" err="1" smtClean="0"/>
              <a:t>comum</a:t>
            </a:r>
            <a:r>
              <a:rPr lang="en-US" dirty="0" smtClean="0"/>
              <a:t> a </a:t>
            </a:r>
            <a:r>
              <a:rPr lang="en-US" dirty="0" err="1" smtClean="0"/>
              <a:t>quase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linguagens</a:t>
            </a:r>
            <a:r>
              <a:rPr lang="en-US" dirty="0" smtClean="0"/>
              <a:t> de alto </a:t>
            </a:r>
            <a:r>
              <a:rPr lang="en-US" dirty="0" err="1" smtClean="0"/>
              <a:t>nível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Portanto</a:t>
            </a:r>
            <a:endParaRPr lang="en-US" dirty="0" smtClean="0"/>
          </a:p>
          <a:p>
            <a:pPr lvl="1"/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semântica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Maior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facilidade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aprender</a:t>
            </a:r>
            <a:r>
              <a:rPr lang="en-US" dirty="0" smtClean="0">
                <a:sym typeface="Wingdings" pitchFamily="2" charset="2"/>
              </a:rPr>
              <a:t> novas </a:t>
            </a:r>
            <a:r>
              <a:rPr lang="en-US" dirty="0" err="1" smtClean="0">
                <a:sym typeface="Wingdings" pitchFamily="2" charset="2"/>
              </a:rPr>
              <a:t>linguagens</a:t>
            </a:r>
            <a:endParaRPr lang="en-US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vimos</a:t>
            </a:r>
            <a:r>
              <a:rPr lang="en-US" dirty="0" smtClean="0"/>
              <a:t>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, </a:t>
            </a:r>
            <a:r>
              <a:rPr lang="en-US" dirty="0" err="1" smtClean="0"/>
              <a:t>lembram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smtClean="0"/>
              <a:t>x, y : </a:t>
            </a:r>
            <a:r>
              <a:rPr lang="en-US" dirty="0" err="1" smtClean="0"/>
              <a:t>inteiro</a:t>
            </a:r>
            <a:endParaRPr lang="en-US" dirty="0" smtClean="0"/>
          </a:p>
          <a:p>
            <a:r>
              <a:rPr lang="en-US" dirty="0" err="1" smtClean="0"/>
              <a:t>Inicialização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Atribuição</a:t>
            </a:r>
            <a:endParaRPr lang="en-US" dirty="0" smtClean="0"/>
          </a:p>
          <a:p>
            <a:pPr lvl="1"/>
            <a:r>
              <a:rPr lang="en-US" dirty="0" smtClean="0"/>
              <a:t>soma = soma + 1</a:t>
            </a:r>
          </a:p>
          <a:p>
            <a:r>
              <a:rPr lang="en-US" dirty="0" err="1" smtClean="0"/>
              <a:t>Repetição</a:t>
            </a:r>
            <a:endParaRPr lang="en-US" dirty="0" smtClean="0"/>
          </a:p>
          <a:p>
            <a:pPr lvl="1"/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(</a:t>
            </a:r>
            <a:r>
              <a:rPr lang="en-US" dirty="0" err="1" smtClean="0"/>
              <a:t>contador</a:t>
            </a:r>
            <a:r>
              <a:rPr lang="en-US" dirty="0" smtClean="0"/>
              <a:t> &lt; 10001)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condicional</a:t>
            </a:r>
            <a:endParaRPr lang="en-US" dirty="0" smtClean="0"/>
          </a:p>
          <a:p>
            <a:pPr marL="457200" lvl="1" indent="0">
              <a:buNone/>
            </a:pPr>
            <a:r>
              <a:rPr lang="pt-BR" dirty="0"/>
              <a:t>se ( </a:t>
            </a:r>
            <a:r>
              <a:rPr lang="pt-BR" dirty="0" err="1"/>
              <a:t>pa</a:t>
            </a:r>
            <a:r>
              <a:rPr lang="pt-BR" dirty="0"/>
              <a:t> == </a:t>
            </a:r>
            <a:r>
              <a:rPr lang="pt-BR" dirty="0" err="1"/>
              <a:t>pb</a:t>
            </a:r>
            <a:r>
              <a:rPr lang="pt-BR" dirty="0"/>
              <a:t> )	</a:t>
            </a:r>
            <a:r>
              <a:rPr lang="pt-BR" dirty="0" err="1"/>
              <a:t>entao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	imprima "A resposta é a esfera C"</a:t>
            </a:r>
          </a:p>
          <a:p>
            <a:pPr marL="457200" lvl="1" indent="0">
              <a:buNone/>
            </a:pPr>
            <a:r>
              <a:rPr lang="pt-BR" dirty="0" err="1" smtClean="0"/>
              <a:t>senao</a:t>
            </a:r>
            <a:r>
              <a:rPr lang="pt-BR" dirty="0" smtClean="0"/>
              <a:t> </a:t>
            </a:r>
            <a:r>
              <a:rPr lang="pt-BR" dirty="0"/>
              <a:t>se ( </a:t>
            </a:r>
            <a:r>
              <a:rPr lang="pt-BR" dirty="0" err="1"/>
              <a:t>pa</a:t>
            </a:r>
            <a:r>
              <a:rPr lang="pt-BR" dirty="0"/>
              <a:t> &gt; </a:t>
            </a:r>
            <a:r>
              <a:rPr lang="pt-BR" dirty="0" err="1"/>
              <a:t>pb</a:t>
            </a:r>
            <a:r>
              <a:rPr lang="pt-BR" dirty="0"/>
              <a:t> ) </a:t>
            </a:r>
            <a:r>
              <a:rPr lang="pt-BR" dirty="0" err="1"/>
              <a:t>entao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	imprima "A resposta é a esfera A"</a:t>
            </a:r>
          </a:p>
          <a:p>
            <a:pPr marL="457200" lvl="1" indent="0">
              <a:buNone/>
            </a:pPr>
            <a:r>
              <a:rPr lang="pt-BR" dirty="0" err="1" smtClean="0"/>
              <a:t>senao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	imprima “A resposta é B"</a:t>
            </a:r>
          </a:p>
          <a:p>
            <a:pPr marL="457200" lvl="1" indent="0">
              <a:buNone/>
            </a:pPr>
            <a:r>
              <a:rPr lang="pt-BR" dirty="0" err="1" smtClean="0"/>
              <a:t>fim_se</a:t>
            </a:r>
            <a:r>
              <a:rPr lang="pt-BR" dirty="0"/>
              <a:t>	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numero, soma, media : real</a:t>
            </a:r>
          </a:p>
          <a:p>
            <a:pPr marL="0" indent="0">
              <a:buNone/>
            </a:pPr>
            <a:r>
              <a:rPr lang="pt-BR" dirty="0"/>
              <a:t>	contador : inteiro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// lerá o primeiro número dado</a:t>
            </a:r>
          </a:p>
          <a:p>
            <a:pPr marL="0" indent="0">
              <a:buNone/>
            </a:pPr>
            <a:r>
              <a:rPr lang="pt-BR" dirty="0"/>
              <a:t>	leia numero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soma = numero</a:t>
            </a:r>
          </a:p>
          <a:p>
            <a:pPr marL="0" indent="0">
              <a:buNone/>
            </a:pPr>
            <a:r>
              <a:rPr lang="pt-BR" dirty="0"/>
              <a:t>	contador = 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repita enquanto (contador &lt; 10001)</a:t>
            </a:r>
          </a:p>
          <a:p>
            <a:pPr marL="0" indent="0">
              <a:buNone/>
            </a:pPr>
            <a:r>
              <a:rPr lang="pt-BR" dirty="0"/>
              <a:t>		leia numero</a:t>
            </a:r>
          </a:p>
          <a:p>
            <a:pPr marL="0" indent="0">
              <a:buNone/>
            </a:pPr>
            <a:r>
              <a:rPr lang="pt-BR" dirty="0"/>
              <a:t>		soma = soma + numero</a:t>
            </a:r>
          </a:p>
          <a:p>
            <a:pPr marL="0" indent="0">
              <a:buNone/>
            </a:pPr>
            <a:r>
              <a:rPr lang="pt-BR" dirty="0"/>
              <a:t>		contador = contador + 1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fim_enquanto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media = soma / 10000</a:t>
            </a:r>
          </a:p>
          <a:p>
            <a:pPr marL="0" indent="0">
              <a:buNone/>
            </a:pPr>
            <a:r>
              <a:rPr lang="pt-BR" dirty="0"/>
              <a:t>	imprima "O valor da média é "+media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a base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 a </a:t>
            </a:r>
            <a:r>
              <a:rPr lang="en-US" dirty="0" err="1" smtClean="0"/>
              <a:t>programar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 smtClean="0"/>
          </a:p>
          <a:p>
            <a:pPr lvl="1"/>
            <a:r>
              <a:rPr lang="en-US" dirty="0" err="1" smtClean="0"/>
              <a:t>Praticar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endParaRPr lang="en-US" dirty="0" smtClean="0"/>
          </a:p>
          <a:p>
            <a:pPr lvl="1"/>
            <a:r>
              <a:rPr lang="en-US" dirty="0" err="1" smtClean="0"/>
              <a:t>Tirar</a:t>
            </a:r>
            <a:r>
              <a:rPr lang="en-US" dirty="0" smtClean="0"/>
              <a:t> </a:t>
            </a:r>
            <a:r>
              <a:rPr lang="en-US" dirty="0" err="1" smtClean="0"/>
              <a:t>dúvidas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aula</a:t>
            </a:r>
          </a:p>
          <a:p>
            <a:pPr lvl="1"/>
            <a:r>
              <a:rPr lang="en-US" dirty="0" err="1" smtClean="0"/>
              <a:t>Introdução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C</a:t>
            </a:r>
          </a:p>
          <a:p>
            <a:pPr lvl="1"/>
            <a:r>
              <a:rPr lang="en-US" dirty="0" err="1" smtClean="0"/>
              <a:t>Peçam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monitores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,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exercícios</a:t>
            </a:r>
            <a:endParaRPr lang="en-US" dirty="0" smtClean="0"/>
          </a:p>
          <a:p>
            <a:pPr lvl="1"/>
            <a:r>
              <a:rPr lang="en-US" dirty="0" err="1" smtClean="0"/>
              <a:t>Livro</a:t>
            </a:r>
            <a:r>
              <a:rPr lang="en-US" dirty="0" smtClean="0"/>
              <a:t> … </a:t>
            </a:r>
            <a:r>
              <a:rPr lang="en-US" dirty="0" err="1" smtClean="0"/>
              <a:t>questões</a:t>
            </a:r>
            <a:r>
              <a:rPr lang="en-US" dirty="0" smtClean="0"/>
              <a:t> 4, 5 e 8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Antes de </a:t>
            </a:r>
            <a:r>
              <a:rPr lang="en-US" dirty="0" err="1" smtClean="0"/>
              <a:t>entrar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mão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en-US" dirty="0" smtClean="0"/>
          </a:p>
          <a:p>
            <a:pPr lvl="1"/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é “a </a:t>
            </a:r>
            <a:r>
              <a:rPr lang="en-US" dirty="0" err="1" smtClean="0"/>
              <a:t>cara</a:t>
            </a:r>
            <a:r>
              <a:rPr lang="en-US" dirty="0" smtClean="0"/>
              <a:t>” de um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</a:p>
          <a:p>
            <a:endParaRPr lang="en-US" dirty="0" smtClean="0"/>
          </a:p>
          <a:p>
            <a:r>
              <a:rPr lang="en-US" dirty="0" err="1" smtClean="0"/>
              <a:t>Passos</a:t>
            </a:r>
            <a:endParaRPr lang="en-US" dirty="0" smtClean="0"/>
          </a:p>
          <a:p>
            <a:pPr lvl="1"/>
            <a:r>
              <a:rPr lang="en-US" dirty="0" err="1" smtClean="0"/>
              <a:t>Configurar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pPr lvl="2"/>
            <a:r>
              <a:rPr lang="en-US" dirty="0" err="1" smtClean="0"/>
              <a:t>Compilador</a:t>
            </a:r>
            <a:endParaRPr lang="en-US" dirty="0" smtClean="0"/>
          </a:p>
          <a:p>
            <a:pPr lvl="2"/>
            <a:r>
              <a:rPr lang="en-US" dirty="0" smtClean="0"/>
              <a:t>Editor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en-US" dirty="0" smtClean="0"/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simples</a:t>
            </a:r>
          </a:p>
          <a:p>
            <a:pPr lvl="1"/>
            <a:r>
              <a:rPr lang="en-US" dirty="0" err="1" smtClean="0"/>
              <a:t>Compilar</a:t>
            </a:r>
            <a:endParaRPr lang="en-US" dirty="0" smtClean="0"/>
          </a:p>
          <a:p>
            <a:pPr lvl="1"/>
            <a:r>
              <a:rPr lang="en-US" dirty="0" err="1" smtClean="0"/>
              <a:t>Executar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Configurar</a:t>
            </a:r>
            <a:r>
              <a:rPr lang="en-US" dirty="0" smtClean="0"/>
              <a:t> o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Usaremos</a:t>
            </a:r>
            <a:r>
              <a:rPr lang="en-US" dirty="0" smtClean="0"/>
              <a:t> o IDE </a:t>
            </a:r>
            <a:r>
              <a:rPr lang="en-US" dirty="0" err="1" smtClean="0"/>
              <a:t>Codeblocks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Calcular</a:t>
            </a:r>
            <a:r>
              <a:rPr lang="en-US" dirty="0" smtClean="0"/>
              <a:t> a </a:t>
            </a:r>
            <a:r>
              <a:rPr lang="en-US" dirty="0" err="1" smtClean="0"/>
              <a:t>média</a:t>
            </a:r>
            <a:r>
              <a:rPr lang="en-US" dirty="0" smtClean="0"/>
              <a:t> de 03 </a:t>
            </a:r>
            <a:r>
              <a:rPr lang="en-US" dirty="0" err="1" smtClean="0"/>
              <a:t>números</a:t>
            </a:r>
            <a:r>
              <a:rPr lang="en-US" dirty="0" smtClean="0"/>
              <a:t> dados</a:t>
            </a:r>
          </a:p>
          <a:p>
            <a:r>
              <a:rPr lang="en-US" dirty="0" err="1" smtClean="0"/>
              <a:t>Algoritmo</a:t>
            </a:r>
            <a:endParaRPr lang="en-US" dirty="0" smtClean="0"/>
          </a:p>
          <a:p>
            <a:pPr marL="457200" lvl="1" indent="0">
              <a:buNone/>
            </a:pPr>
            <a:r>
              <a:rPr lang="pt-BR" dirty="0"/>
              <a:t>inicio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var n1,n2,n3,media </a:t>
            </a:r>
            <a:r>
              <a:rPr lang="pt-BR" dirty="0"/>
              <a:t>: real</a:t>
            </a:r>
          </a:p>
          <a:p>
            <a:pPr marL="457200" lvl="1" indent="0">
              <a:buNone/>
            </a:pPr>
            <a:r>
              <a:rPr lang="pt-BR" dirty="0"/>
              <a:t>	leia n1,n2,n3</a:t>
            </a:r>
          </a:p>
          <a:p>
            <a:pPr marL="457200" lvl="1" indent="0">
              <a:buNone/>
            </a:pPr>
            <a:r>
              <a:rPr lang="pt-BR" dirty="0"/>
              <a:t>	media = ( n1 + n2 + n3 ) / 3</a:t>
            </a:r>
          </a:p>
          <a:p>
            <a:pPr marL="457200" lvl="1" indent="0">
              <a:buNone/>
            </a:pPr>
            <a:r>
              <a:rPr lang="pt-BR" dirty="0"/>
              <a:t>	imprima "A média é "+media	</a:t>
            </a:r>
          </a:p>
          <a:p>
            <a:pPr marL="457200" lvl="1" indent="0">
              <a:buNone/>
            </a:pPr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Colocando</a:t>
            </a:r>
            <a:r>
              <a:rPr lang="en-US" dirty="0" smtClean="0"/>
              <a:t> o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c:\desenv\p1\media2.c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2302273"/>
            <a:ext cx="793437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Compilar</a:t>
            </a:r>
            <a:r>
              <a:rPr lang="en-US" dirty="0" smtClean="0"/>
              <a:t>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media.c</a:t>
            </a:r>
            <a:r>
              <a:rPr lang="en-US" dirty="0" smtClean="0"/>
              <a:t> -o media.exe</a:t>
            </a:r>
          </a:p>
          <a:p>
            <a:endParaRPr lang="en-US" dirty="0" smtClean="0"/>
          </a:p>
          <a:p>
            <a:r>
              <a:rPr lang="en-US" dirty="0" err="1" smtClean="0"/>
              <a:t>Lembre</a:t>
            </a:r>
            <a:r>
              <a:rPr lang="en-US" dirty="0" smtClean="0"/>
              <a:t> de </a:t>
            </a:r>
            <a:r>
              <a:rPr lang="en-US" dirty="0" err="1" smtClean="0"/>
              <a:t>colocar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gcc</a:t>
            </a:r>
            <a:r>
              <a:rPr lang="en-US" dirty="0" smtClean="0"/>
              <a:t> no PATH</a:t>
            </a:r>
          </a:p>
          <a:p>
            <a:pPr lvl="1"/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Computador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Propriedades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Avançado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Variáveis</a:t>
            </a:r>
            <a:r>
              <a:rPr lang="en-US" dirty="0" smtClean="0">
                <a:sym typeface="Wingdings" pitchFamily="2" charset="2"/>
              </a:rPr>
              <a:t> de </a:t>
            </a:r>
            <a:r>
              <a:rPr lang="en-US" dirty="0" err="1" smtClean="0">
                <a:sym typeface="Wingdings" pitchFamily="2" charset="2"/>
              </a:rPr>
              <a:t>Ambiente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Variáveis</a:t>
            </a:r>
            <a:r>
              <a:rPr lang="en-US" dirty="0" smtClean="0">
                <a:sym typeface="Wingdings" pitchFamily="2" charset="2"/>
              </a:rPr>
              <a:t> do </a:t>
            </a:r>
            <a:r>
              <a:rPr lang="en-US" dirty="0" err="1" smtClean="0">
                <a:sym typeface="Wingdings" pitchFamily="2" charset="2"/>
              </a:rPr>
              <a:t>Sistema</a:t>
            </a:r>
            <a:r>
              <a:rPr lang="en-US" dirty="0" smtClean="0">
                <a:sym typeface="Wingdings" pitchFamily="2" charset="2"/>
              </a:rPr>
              <a:t>  Clique </a:t>
            </a:r>
            <a:r>
              <a:rPr lang="en-US" dirty="0" err="1" smtClean="0">
                <a:sym typeface="Wingdings" pitchFamily="2" charset="2"/>
              </a:rPr>
              <a:t>em</a:t>
            </a:r>
            <a:r>
              <a:rPr lang="en-US" dirty="0" smtClean="0">
                <a:sym typeface="Wingdings" pitchFamily="2" charset="2"/>
              </a:rPr>
              <a:t> Path  Clique </a:t>
            </a:r>
            <a:r>
              <a:rPr lang="en-US" dirty="0" err="1" smtClean="0">
                <a:sym typeface="Wingdings" pitchFamily="2" charset="2"/>
              </a:rPr>
              <a:t>em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Editar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Adicione</a:t>
            </a:r>
            <a:r>
              <a:rPr lang="en-US" dirty="0" smtClean="0">
                <a:sym typeface="Wingdings" pitchFamily="2" charset="2"/>
              </a:rPr>
              <a:t> ;C:\Arquivos de </a:t>
            </a:r>
            <a:r>
              <a:rPr lang="en-US" dirty="0" err="1" smtClean="0">
                <a:sym typeface="Wingdings" pitchFamily="2" charset="2"/>
              </a:rPr>
              <a:t>programas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CodeBlocks</a:t>
            </a:r>
            <a:r>
              <a:rPr lang="en-US" dirty="0" smtClean="0">
                <a:sym typeface="Wingdings" pitchFamily="2" charset="2"/>
              </a:rPr>
              <a:t>\</a:t>
            </a:r>
            <a:r>
              <a:rPr lang="en-US" dirty="0" err="1" smtClean="0">
                <a:sym typeface="Wingdings" pitchFamily="2" charset="2"/>
              </a:rPr>
              <a:t>MinGW</a:t>
            </a:r>
            <a:r>
              <a:rPr lang="en-US" dirty="0" smtClean="0">
                <a:sym typeface="Wingdings" pitchFamily="2" charset="2"/>
              </a:rPr>
              <a:t>\bin </a:t>
            </a:r>
            <a:r>
              <a:rPr lang="en-US" dirty="0" err="1" smtClean="0">
                <a:sym typeface="Wingdings" pitchFamily="2" charset="2"/>
              </a:rPr>
              <a:t>ao</a:t>
            </a:r>
            <a:r>
              <a:rPr lang="en-US" dirty="0" smtClean="0">
                <a:sym typeface="Wingdings" pitchFamily="2" charset="2"/>
              </a:rPr>
              <a:t> final </a:t>
            </a:r>
            <a:r>
              <a:rPr lang="en-US" dirty="0" err="1" smtClean="0">
                <a:sym typeface="Wingdings" pitchFamily="2" charset="2"/>
              </a:rPr>
              <a:t>da</a:t>
            </a:r>
            <a:r>
              <a:rPr lang="en-US" dirty="0" smtClean="0">
                <a:sym typeface="Wingdings" pitchFamily="2" charset="2"/>
              </a:rPr>
              <a:t> string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2428868"/>
            <a:ext cx="6000460" cy="303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sitema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 é windows</a:t>
            </a:r>
          </a:p>
          <a:p>
            <a:pPr lvl="1"/>
            <a:r>
              <a:rPr lang="en-US" dirty="0" err="1" smtClean="0"/>
              <a:t>Refaça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procedimentos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 smtClean="0"/>
          </a:p>
          <a:p>
            <a:r>
              <a:rPr lang="en-US" dirty="0" smtClean="0"/>
              <a:t>Se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r>
              <a:rPr lang="en-US" dirty="0" smtClean="0"/>
              <a:t> é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necessário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o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instalado</a:t>
            </a:r>
            <a:r>
              <a:rPr lang="en-US" dirty="0" smtClean="0"/>
              <a:t> e </a:t>
            </a:r>
            <a:r>
              <a:rPr lang="en-US" dirty="0" err="1" smtClean="0"/>
              <a:t>configurado</a:t>
            </a:r>
            <a:endParaRPr lang="en-US" dirty="0" smtClean="0"/>
          </a:p>
          <a:p>
            <a:pPr lvl="1"/>
            <a:r>
              <a:rPr lang="en-US" dirty="0" smtClean="0"/>
              <a:t>Editor de </a:t>
            </a:r>
            <a:r>
              <a:rPr lang="en-US" dirty="0" err="1" smtClean="0"/>
              <a:t>código</a:t>
            </a:r>
            <a:r>
              <a:rPr lang="en-US" dirty="0" smtClean="0"/>
              <a:t>: </a:t>
            </a:r>
            <a:r>
              <a:rPr lang="en-US" dirty="0" err="1" smtClean="0"/>
              <a:t>gedit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Vá</a:t>
            </a:r>
            <a:r>
              <a:rPr lang="en-US" dirty="0" smtClean="0"/>
              <a:t> no </a:t>
            </a:r>
            <a:r>
              <a:rPr lang="en-US" dirty="0" err="1" smtClean="0"/>
              <a:t>laboratório</a:t>
            </a:r>
            <a:r>
              <a:rPr lang="en-US" dirty="0" smtClean="0"/>
              <a:t>, use o </a:t>
            </a:r>
            <a:r>
              <a:rPr lang="en-US" dirty="0" err="1" smtClean="0"/>
              <a:t>linux</a:t>
            </a:r>
            <a:r>
              <a:rPr lang="en-US" dirty="0" smtClean="0"/>
              <a:t> e compile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Linguagens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Cada tipo de computador entende uma linguagem específica</a:t>
            </a:r>
          </a:p>
          <a:p>
            <a:pPr lvl="1"/>
            <a:r>
              <a:rPr lang="pt-BR" dirty="0" smtClean="0"/>
              <a:t>O fabricante do chip define o que ele é capaz de entender</a:t>
            </a:r>
          </a:p>
          <a:p>
            <a:r>
              <a:rPr lang="pt-BR" dirty="0" smtClean="0"/>
              <a:t>Esta linguagem é chamada de linguagem de máquina</a:t>
            </a:r>
          </a:p>
          <a:p>
            <a:r>
              <a:rPr lang="pt-BR" dirty="0" smtClean="0"/>
              <a:t>Ela possui apenas 02 símbolos:</a:t>
            </a:r>
          </a:p>
          <a:p>
            <a:pPr lvl="1"/>
            <a:r>
              <a:rPr lang="pt-BR" dirty="0" smtClean="0"/>
              <a:t>0</a:t>
            </a:r>
          </a:p>
          <a:p>
            <a:pPr lvl="1"/>
            <a:r>
              <a:rPr lang="pt-BR" dirty="0" smtClean="0"/>
              <a:t>1</a:t>
            </a:r>
          </a:p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1010111100111</a:t>
            </a:r>
          </a:p>
          <a:p>
            <a:pPr lvl="1"/>
            <a:r>
              <a:rPr lang="en-US" dirty="0" smtClean="0"/>
              <a:t>1110101101111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binário</a:t>
            </a:r>
            <a:endParaRPr lang="en-US" dirty="0" smtClean="0"/>
          </a:p>
          <a:p>
            <a:pPr lvl="1"/>
            <a:r>
              <a:rPr lang="en-US" dirty="0" smtClean="0"/>
              <a:t>000           </a:t>
            </a:r>
            <a:r>
              <a:rPr lang="en-US" dirty="0" smtClean="0"/>
              <a:t>= 0</a:t>
            </a:r>
          </a:p>
          <a:p>
            <a:pPr lvl="1"/>
            <a:r>
              <a:rPr lang="en-US" dirty="0" smtClean="0"/>
              <a:t>001           </a:t>
            </a:r>
            <a:r>
              <a:rPr lang="en-US" dirty="0" smtClean="0"/>
              <a:t>= 1</a:t>
            </a:r>
          </a:p>
          <a:p>
            <a:pPr lvl="1"/>
            <a:r>
              <a:rPr lang="en-US" dirty="0" smtClean="0"/>
              <a:t>010         </a:t>
            </a:r>
            <a:r>
              <a:rPr lang="en-US" dirty="0" smtClean="0"/>
              <a:t>= 2</a:t>
            </a:r>
          </a:p>
          <a:p>
            <a:pPr lvl="1"/>
            <a:r>
              <a:rPr lang="en-US" dirty="0" smtClean="0"/>
              <a:t>011         </a:t>
            </a:r>
            <a:r>
              <a:rPr lang="en-US" dirty="0" smtClean="0"/>
              <a:t>= 3</a:t>
            </a:r>
          </a:p>
          <a:p>
            <a:pPr lvl="1"/>
            <a:r>
              <a:rPr lang="en-US" dirty="0" smtClean="0"/>
              <a:t>100       = 4</a:t>
            </a:r>
          </a:p>
          <a:p>
            <a:pPr lvl="1"/>
            <a:r>
              <a:rPr lang="en-US" dirty="0" smtClean="0"/>
              <a:t>101       = 5</a:t>
            </a:r>
          </a:p>
          <a:p>
            <a:pPr lvl="1"/>
            <a:r>
              <a:rPr lang="en-US" dirty="0" smtClean="0"/>
              <a:t>110       = 6</a:t>
            </a:r>
          </a:p>
          <a:p>
            <a:pPr lvl="1"/>
            <a:r>
              <a:rPr lang="en-US" dirty="0" smtClean="0"/>
              <a:t>111       = 7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converter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divisões sucessivas do número por 2, até quando não for mais possível dividir, anotando-se o resto de cada divisão</a:t>
            </a:r>
          </a:p>
          <a:p>
            <a:r>
              <a:rPr lang="pt-BR" dirty="0" smtClean="0"/>
              <a:t>Quando as divisões terminam, escrevemos os restos (sempre 0 ou 1), de trás para diante.</a:t>
            </a:r>
            <a:endParaRPr lang="en-US" dirty="0" smtClean="0"/>
          </a:p>
          <a:p>
            <a:r>
              <a:rPr lang="en-US" dirty="0" err="1" smtClean="0"/>
              <a:t>Exemplo</a:t>
            </a:r>
            <a:r>
              <a:rPr lang="en-US" dirty="0" smtClean="0"/>
              <a:t>: </a:t>
            </a:r>
          </a:p>
          <a:p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3171188" y="4214024"/>
            <a:ext cx="570710" cy="7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0800000">
            <a:off x="3456940" y="4498981"/>
            <a:ext cx="570710" cy="7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000364" y="39997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27584" y="39997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pt-BR" sz="2400" dirty="0"/>
          </a:p>
        </p:txBody>
      </p:sp>
      <p:cxnSp>
        <p:nvCxnSpPr>
          <p:cNvPr id="15" name="Conector reto 14"/>
          <p:cNvCxnSpPr/>
          <p:nvPr/>
        </p:nvCxnSpPr>
        <p:spPr>
          <a:xfrm rot="5400000">
            <a:off x="3769846" y="4785528"/>
            <a:ext cx="570710" cy="7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0800000">
            <a:off x="4055598" y="5070485"/>
            <a:ext cx="570710" cy="7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599022" y="45712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126242" y="45712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pt-BR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027518" y="45712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21" name="Conector reto 20"/>
          <p:cNvCxnSpPr/>
          <p:nvPr/>
        </p:nvCxnSpPr>
        <p:spPr>
          <a:xfrm rot="5400000">
            <a:off x="4385634" y="5357032"/>
            <a:ext cx="570710" cy="7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rot="10800000">
            <a:off x="4715670" y="5641989"/>
            <a:ext cx="570710" cy="7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214810" y="5142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742030" y="5142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pt-BR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643306" y="51427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857752" y="57856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pt-BR" sz="2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286248" y="57856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35" name="Conector de seta reta 34"/>
          <p:cNvCxnSpPr/>
          <p:nvPr/>
        </p:nvCxnSpPr>
        <p:spPr>
          <a:xfrm rot="16200000" flipV="1">
            <a:off x="2571736" y="4857760"/>
            <a:ext cx="1428760" cy="142876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1609580" y="4643446"/>
            <a:ext cx="67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110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  <p:bldP spid="25" grpId="0"/>
      <p:bldP spid="31" grpId="0"/>
      <p:bldP spid="33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se </a:t>
            </a:r>
            <a:r>
              <a:rPr lang="en-US" dirty="0" err="1" smtClean="0"/>
              <a:t>preocupem</a:t>
            </a:r>
            <a:r>
              <a:rPr lang="en-US" dirty="0" smtClean="0"/>
              <a:t> com </a:t>
            </a:r>
            <a:r>
              <a:rPr lang="en-US" dirty="0" err="1" smtClean="0"/>
              <a:t>binários</a:t>
            </a:r>
            <a:r>
              <a:rPr lang="en-US" dirty="0" smtClean="0"/>
              <a:t> agora</a:t>
            </a:r>
          </a:p>
          <a:p>
            <a:r>
              <a:rPr lang="en-US" dirty="0" err="1" smtClean="0"/>
              <a:t>Vocês</a:t>
            </a:r>
            <a:r>
              <a:rPr lang="en-US" dirty="0" smtClean="0"/>
              <a:t> </a:t>
            </a:r>
            <a:r>
              <a:rPr lang="en-US" dirty="0" err="1" smtClean="0"/>
              <a:t>irão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com </a:t>
            </a:r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disciplina</a:t>
            </a:r>
            <a:r>
              <a:rPr lang="en-US" dirty="0" smtClean="0"/>
              <a:t> de </a:t>
            </a:r>
            <a:r>
              <a:rPr lang="en-US" dirty="0" err="1" smtClean="0"/>
              <a:t>Introdução</a:t>
            </a:r>
            <a:r>
              <a:rPr lang="en-US" dirty="0" smtClean="0"/>
              <a:t> a </a:t>
            </a:r>
            <a:r>
              <a:rPr lang="en-US" dirty="0" err="1" smtClean="0"/>
              <a:t>Computação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basta</a:t>
            </a:r>
            <a:r>
              <a:rPr lang="en-US" dirty="0" smtClean="0"/>
              <a:t> saber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entendem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 </a:t>
            </a:r>
            <a:r>
              <a:rPr lang="en-US" dirty="0" err="1" smtClean="0"/>
              <a:t>composta</a:t>
            </a:r>
            <a:r>
              <a:rPr lang="en-US" dirty="0" smtClean="0"/>
              <a:t> de 0s e 1s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 se tivéssemos que programar em binário?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vocês acham?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  <a:p>
            <a:r>
              <a:rPr lang="pt-BR" smtClean="0"/>
              <a:t>Precisamos de linguagens de mais alto nível !</a:t>
            </a:r>
          </a:p>
          <a:p>
            <a:pPr lvl="1"/>
            <a:r>
              <a:rPr lang="pt-BR" smtClean="0"/>
              <a:t>Mais próximas dos problemas que estamos resolvendo !</a:t>
            </a:r>
          </a:p>
          <a:p>
            <a:pPr lvl="1"/>
            <a:r>
              <a:rPr lang="pt-BR" smtClean="0"/>
              <a:t>Mais próximas dos algoritmos que estudamos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Temos</a:t>
            </a:r>
            <a:r>
              <a:rPr lang="en-US" dirty="0" smtClean="0"/>
              <a:t> um </a:t>
            </a:r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entendem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nossos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nível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Existem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especial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endParaRPr lang="en-US" dirty="0" smtClean="0"/>
          </a:p>
          <a:p>
            <a:pPr lvl="1"/>
            <a:r>
              <a:rPr lang="en-US" dirty="0" err="1" smtClean="0"/>
              <a:t>Compilador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rodrigo@ic.ufal.br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-UFA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1943</TotalTime>
  <Words>875</Words>
  <Application>Microsoft Office PowerPoint</Application>
  <PresentationFormat>On-screen Show (4:3)</PresentationFormat>
  <Paragraphs>254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IC-UFAL</vt:lpstr>
      <vt:lpstr>Warm Up</vt:lpstr>
      <vt:lpstr>Algoritmo do desafio</vt:lpstr>
      <vt:lpstr>Linguagens</vt:lpstr>
      <vt:lpstr>Linguagem de Máquina</vt:lpstr>
      <vt:lpstr>O sistema binário</vt:lpstr>
      <vt:lpstr>Algoritmo para converter em binário</vt:lpstr>
      <vt:lpstr>Binários</vt:lpstr>
      <vt:lpstr>E se tivéssemos que programar em binário?</vt:lpstr>
      <vt:lpstr>Temos um problema</vt:lpstr>
      <vt:lpstr>Compilador</vt:lpstr>
      <vt:lpstr>Compilador</vt:lpstr>
      <vt:lpstr>Exemplos de linguagem de alto nível</vt:lpstr>
      <vt:lpstr>O programa</vt:lpstr>
      <vt:lpstr>Sintaxe</vt:lpstr>
      <vt:lpstr>Sintaxe</vt:lpstr>
      <vt:lpstr>Semântica</vt:lpstr>
      <vt:lpstr>Mas por que estamos falando de sintaxe e semântica?</vt:lpstr>
      <vt:lpstr>Já vimos várias instruções, lembram?</vt:lpstr>
      <vt:lpstr>Mais instruções</vt:lpstr>
      <vt:lpstr>Já temos a base para começar a programar</vt:lpstr>
      <vt:lpstr>Introdução a Linguagem C</vt:lpstr>
      <vt:lpstr>Antes de entrar nos detalhes, vamos colocar a mão na massa</vt:lpstr>
      <vt:lpstr>Configurar o Ambiente de Desenvolvimento</vt:lpstr>
      <vt:lpstr>Criar um primeiro programa</vt:lpstr>
      <vt:lpstr>Colocando o algoritmo em C</vt:lpstr>
      <vt:lpstr>Compilar!</vt:lpstr>
      <vt:lpstr>Executar</vt:lpstr>
      <vt:lpstr>Exercício</vt:lpstr>
    </vt:vector>
  </TitlesOfParts>
  <Company>Pessoal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I</dc:title>
  <dc:creator>Rodrigo de Barros Paes</dc:creator>
  <cp:lastModifiedBy>Rodrigo</cp:lastModifiedBy>
  <cp:revision>230</cp:revision>
  <dcterms:created xsi:type="dcterms:W3CDTF">2009-02-19T12:39:44Z</dcterms:created>
  <dcterms:modified xsi:type="dcterms:W3CDTF">2012-11-29T19:42:15Z</dcterms:modified>
</cp:coreProperties>
</file>