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10"/>
  </p:notesMasterIdLst>
  <p:handoutMasterIdLst>
    <p:handoutMasterId r:id="rId11"/>
  </p:handoutMasterIdLst>
  <p:sldIdLst>
    <p:sldId id="528" r:id="rId2"/>
    <p:sldId id="552" r:id="rId3"/>
    <p:sldId id="553" r:id="rId4"/>
    <p:sldId id="554" r:id="rId5"/>
    <p:sldId id="556" r:id="rId6"/>
    <p:sldId id="558" r:id="rId7"/>
    <p:sldId id="555" r:id="rId8"/>
    <p:sldId id="559" r:id="rId9"/>
  </p:sldIdLst>
  <p:sldSz cx="9144000" cy="6858000" type="screen4x3"/>
  <p:notesSz cx="7099300" cy="10234613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  <a:srgbClr val="FF3300"/>
    <a:srgbClr val="6633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626" autoAdjust="0"/>
  </p:normalViewPr>
  <p:slideViewPr>
    <p:cSldViewPr>
      <p:cViewPr varScale="1">
        <p:scale>
          <a:sx n="86" d="100"/>
          <a:sy n="86" d="100"/>
        </p:scale>
        <p:origin x="-1354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1" rIns="99041" bIns="49521" numCol="1" anchor="t" anchorCtr="0" compatLnSpc="1">
            <a:prstTxWarp prst="textNoShape">
              <a:avLst/>
            </a:prstTxWarp>
          </a:bodyPr>
          <a:lstStyle>
            <a:lvl1pPr defTabSz="991054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1" rIns="99041" bIns="49521" numCol="1" anchor="t" anchorCtr="0" compatLnSpc="1">
            <a:prstTxWarp prst="textNoShape">
              <a:avLst/>
            </a:prstTxWarp>
          </a:bodyPr>
          <a:lstStyle>
            <a:lvl1pPr algn="r" defTabSz="991054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853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1" rIns="99041" bIns="49521" numCol="1" anchor="b" anchorCtr="0" compatLnSpc="1">
            <a:prstTxWarp prst="textNoShape">
              <a:avLst/>
            </a:prstTxWarp>
          </a:bodyPr>
          <a:lstStyle>
            <a:lvl1pPr defTabSz="991054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853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1" rIns="99041" bIns="49521" numCol="1" anchor="b" anchorCtr="0" compatLnSpc="1">
            <a:prstTxWarp prst="textNoShape">
              <a:avLst/>
            </a:prstTxWarp>
          </a:bodyPr>
          <a:lstStyle>
            <a:lvl1pPr algn="r" defTabSz="991054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6240A8E3-BD1F-41A7-8A84-C740B73F89D7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31688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1" rIns="99041" bIns="49521" numCol="1" anchor="t" anchorCtr="0" compatLnSpc="1">
            <a:prstTxWarp prst="textNoShape">
              <a:avLst/>
            </a:prstTxWarp>
          </a:bodyPr>
          <a:lstStyle>
            <a:lvl1pPr defTabSz="991054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1" rIns="99041" bIns="49521" numCol="1" anchor="t" anchorCtr="0" compatLnSpc="1">
            <a:prstTxWarp prst="textNoShape">
              <a:avLst/>
            </a:prstTxWarp>
          </a:bodyPr>
          <a:lstStyle>
            <a:lvl1pPr algn="r" defTabSz="991054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9688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1" rIns="99041" bIns="495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 smtClean="0"/>
              <a:t>Click to edit Master text styles</a:t>
            </a:r>
          </a:p>
          <a:p>
            <a:pPr lvl="1"/>
            <a:r>
              <a:rPr lang="pt-BR" noProof="0" smtClean="0"/>
              <a:t>Second level</a:t>
            </a:r>
          </a:p>
          <a:p>
            <a:pPr lvl="2"/>
            <a:r>
              <a:rPr lang="pt-BR" noProof="0" smtClean="0"/>
              <a:t>Third level</a:t>
            </a:r>
          </a:p>
          <a:p>
            <a:pPr lvl="3"/>
            <a:r>
              <a:rPr lang="pt-BR" noProof="0" smtClean="0"/>
              <a:t>Fourth level</a:t>
            </a:r>
          </a:p>
          <a:p>
            <a:pPr lvl="4"/>
            <a:r>
              <a:rPr lang="pt-BR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1" rIns="99041" bIns="49521" numCol="1" anchor="b" anchorCtr="0" compatLnSpc="1">
            <a:prstTxWarp prst="textNoShape">
              <a:avLst/>
            </a:prstTxWarp>
          </a:bodyPr>
          <a:lstStyle>
            <a:lvl1pPr defTabSz="991054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1" rIns="99041" bIns="49521" numCol="1" anchor="b" anchorCtr="0" compatLnSpc="1">
            <a:prstTxWarp prst="textNoShape">
              <a:avLst/>
            </a:prstTxWarp>
          </a:bodyPr>
          <a:lstStyle>
            <a:lvl1pPr algn="r" defTabSz="991054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4DDB0FDD-4740-4B82-A74D-9CA475879F8C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49598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>
              <a:latin typeface="Arial" charset="0"/>
            </a:endParaRPr>
          </a:p>
        </p:txBody>
      </p:sp>
      <p:sp>
        <p:nvSpPr>
          <p:cNvPr id="26628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90600"/>
            <a:fld id="{96F32060-13C4-4F81-A74F-7BE6D248788A}" type="slidenum">
              <a:rPr lang="pt-BR" smtClean="0">
                <a:latin typeface="Arial" charset="0"/>
              </a:rPr>
              <a:pPr defTabSz="990600"/>
              <a:t>1</a:t>
            </a:fld>
            <a:endParaRPr lang="pt-BR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>
              <a:latin typeface="Arial" charset="0"/>
            </a:endParaRPr>
          </a:p>
        </p:txBody>
      </p:sp>
      <p:sp>
        <p:nvSpPr>
          <p:cNvPr id="43012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90600"/>
            <a:fld id="{2E197D87-CE45-49EB-B27F-4293007983CB}" type="slidenum">
              <a:rPr lang="pt-BR" smtClean="0">
                <a:latin typeface="Arial" charset="0"/>
              </a:rPr>
              <a:pPr defTabSz="990600"/>
              <a:t>2</a:t>
            </a:fld>
            <a:endParaRPr lang="pt-BR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>
              <a:latin typeface="Arial" charset="0"/>
            </a:endParaRPr>
          </a:p>
        </p:txBody>
      </p:sp>
      <p:sp>
        <p:nvSpPr>
          <p:cNvPr id="44036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90600"/>
            <a:fld id="{D3A01D2C-D42D-4405-AFA9-4A657669C651}" type="slidenum">
              <a:rPr lang="pt-BR" smtClean="0">
                <a:latin typeface="Arial" charset="0"/>
              </a:rPr>
              <a:pPr defTabSz="990600"/>
              <a:t>3</a:t>
            </a:fld>
            <a:endParaRPr lang="pt-BR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>
              <a:latin typeface="Arial" charset="0"/>
            </a:endParaRPr>
          </a:p>
        </p:txBody>
      </p:sp>
      <p:sp>
        <p:nvSpPr>
          <p:cNvPr id="45060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90600"/>
            <a:fld id="{96BDE7A6-3FEE-4343-A070-A3878812DEB1}" type="slidenum">
              <a:rPr lang="pt-BR" smtClean="0">
                <a:latin typeface="Arial" charset="0"/>
              </a:rPr>
              <a:pPr defTabSz="990600"/>
              <a:t>4</a:t>
            </a:fld>
            <a:endParaRPr lang="pt-BR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>
              <a:latin typeface="Arial" charset="0"/>
            </a:endParaRPr>
          </a:p>
        </p:txBody>
      </p:sp>
      <p:sp>
        <p:nvSpPr>
          <p:cNvPr id="46084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90600"/>
            <a:fld id="{C5725273-58B9-46A5-AF45-EFF8D3CF3ABF}" type="slidenum">
              <a:rPr lang="pt-BR" smtClean="0">
                <a:latin typeface="Arial" charset="0"/>
              </a:rPr>
              <a:pPr defTabSz="990600"/>
              <a:t>5</a:t>
            </a:fld>
            <a:endParaRPr lang="pt-BR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>
              <a:latin typeface="Arial" charset="0"/>
            </a:endParaRPr>
          </a:p>
        </p:txBody>
      </p:sp>
      <p:sp>
        <p:nvSpPr>
          <p:cNvPr id="47108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90600"/>
            <a:fld id="{8AF17B5A-C41A-4BAA-BA62-6C604DCA3F79}" type="slidenum">
              <a:rPr lang="pt-BR" smtClean="0">
                <a:latin typeface="Arial" charset="0"/>
              </a:rPr>
              <a:pPr defTabSz="990600"/>
              <a:t>7</a:t>
            </a:fld>
            <a:endParaRPr lang="pt-BR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pt-BR" sz="240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 sz="2400"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2400"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2400"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2400">
                  <a:latin typeface="Times New Roman" pitchFamily="18" charset="0"/>
                </a:endParaRPr>
              </a:p>
            </p:txBody>
          </p:sp>
        </p:grpSp>
      </p:grpSp>
      <p:pic>
        <p:nvPicPr>
          <p:cNvPr id="18" name="Picture 2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4076700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2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95738" y="0"/>
            <a:ext cx="5148262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23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31200" y="5464175"/>
            <a:ext cx="812800" cy="139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51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380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18452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000"/>
            </a:lvl1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21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2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3" name="Rectangle 1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8E8A94-DF28-4534-AC48-DD0B7D6C6C6C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Rodrigo Paes – r0drigopaes@yahoo.com.br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25933F-F260-4521-A2AA-64FE36330C07}" type="slidenum">
              <a:rPr lang="pt-BR"/>
              <a:pPr>
                <a:defRPr/>
              </a:pPr>
              <a:t>‹#›</a:t>
            </a:fld>
            <a:endParaRPr lang="pt-BR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0865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0865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Rodrigo Paes – r0drigopaes@yahoo.com.br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CC99DC-DBAE-4FB8-8613-26A2DEFA4124}" type="slidenum">
              <a:rPr lang="pt-BR"/>
              <a:pPr>
                <a:defRPr/>
              </a:pPr>
              <a:t>‹#›</a:t>
            </a:fld>
            <a:endParaRPr lang="pt-BR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ítulo, conteúdo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213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12875"/>
            <a:ext cx="4038600" cy="4752975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648200" y="1412875"/>
            <a:ext cx="4038600" cy="4752975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Rodrigo Paes – r0drigopaes@yahoo.com.br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1C1A9B-DF64-4001-85D9-04242F98BBE4}" type="slidenum">
              <a:rPr lang="pt-BR"/>
              <a:pPr>
                <a:defRPr/>
              </a:pPr>
              <a:t>‹#›</a:t>
            </a:fld>
            <a:endParaRPr lang="pt-BR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ítulo e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213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Gráfico 2"/>
          <p:cNvSpPr>
            <a:spLocks noGrp="1"/>
          </p:cNvSpPr>
          <p:nvPr>
            <p:ph type="chart" idx="1"/>
          </p:nvPr>
        </p:nvSpPr>
        <p:spPr>
          <a:xfrm>
            <a:off x="457200" y="1412875"/>
            <a:ext cx="8229600" cy="4752975"/>
          </a:xfrm>
        </p:spPr>
        <p:txBody>
          <a:bodyPr/>
          <a:lstStyle/>
          <a:p>
            <a:pPr lvl="0"/>
            <a:r>
              <a:rPr lang="pt-BR" noProof="0" smtClean="0"/>
              <a:t>Clique no ícone para adicionar gráfico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Rodrigo Paes – r0drigopaes@yahoo.com.br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EE6B9E-EA86-4394-A5F2-4C5EC5F68420}" type="slidenum">
              <a:rPr lang="pt-BR"/>
              <a:pPr>
                <a:defRPr/>
              </a:pPr>
              <a:t>‹#›</a:t>
            </a:fld>
            <a:endParaRPr lang="pt-BR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213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412875"/>
            <a:ext cx="4038600" cy="4752975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12875"/>
            <a:ext cx="4038600" cy="4752975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Rodrigo Paes – r0drigopaes@yahoo.com.br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B455D2-6AF8-4E4D-8025-3070C3761859}" type="slidenum">
              <a:rPr lang="pt-BR"/>
              <a:pPr>
                <a:defRPr/>
              </a:pPr>
              <a:t>‹#›</a:t>
            </a:fld>
            <a:endParaRPr lang="pt-BR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Rodrigo Paes – r0drigopaes@yahoo.com.br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177C47-1F5A-4E66-9F9A-911BBE72BE22}" type="slidenum">
              <a:rPr lang="pt-BR"/>
              <a:pPr>
                <a:defRPr/>
              </a:pPr>
              <a:t>‹#›</a:t>
            </a:fld>
            <a:endParaRPr lang="pt-BR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Rodrigo Paes – r0drigopaes@yahoo.com.br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B1C483-5CEF-4233-A026-5484A15CD1A5}" type="slidenum">
              <a:rPr lang="pt-BR"/>
              <a:pPr>
                <a:defRPr/>
              </a:pPr>
              <a:t>‹#›</a:t>
            </a:fld>
            <a:endParaRPr lang="pt-BR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12875"/>
            <a:ext cx="4038600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12875"/>
            <a:ext cx="4038600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Rodrigo Paes – r0drigopaes@yahoo.com.br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D9E489-D955-4B3B-8A46-84D6DBEBD537}" type="slidenum">
              <a:rPr lang="pt-BR"/>
              <a:pPr>
                <a:defRPr/>
              </a:pPr>
              <a:t>‹#›</a:t>
            </a:fld>
            <a:endParaRPr lang="pt-BR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Rodrigo Paes – r0drigopaes@yahoo.com.br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01B4EB-4E41-466C-9F5B-CC31EBB2C081}" type="slidenum">
              <a:rPr lang="pt-BR"/>
              <a:pPr>
                <a:defRPr/>
              </a:pPr>
              <a:t>‹#›</a:t>
            </a:fld>
            <a:endParaRPr lang="pt-BR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Rodrigo Paes – r0drigopaes@yahoo.com.br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5952C1-4C98-4C22-B0EA-A6524AD63EE5}" type="slidenum">
              <a:rPr lang="pt-BR"/>
              <a:pPr>
                <a:defRPr/>
              </a:pPr>
              <a:t>‹#›</a:t>
            </a:fld>
            <a:endParaRPr lang="pt-BR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Rodrigo Paes – r0drigopaes@yahoo.com.br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B6DFF1-F832-414D-BB06-6E90E25DF381}" type="slidenum">
              <a:rPr lang="pt-BR"/>
              <a:pPr>
                <a:defRPr/>
              </a:pPr>
              <a:t>‹#›</a:t>
            </a:fld>
            <a:endParaRPr lang="pt-BR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Rodrigo Paes – r0drigopaes@yahoo.com.br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265D8B-514F-4B6A-B672-6EC380B373EE}" type="slidenum">
              <a:rPr lang="pt-BR"/>
              <a:pPr>
                <a:defRPr/>
              </a:pPr>
              <a:t>‹#›</a:t>
            </a:fld>
            <a:endParaRPr lang="pt-BR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 smtClean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Rodrigo Paes – r0drigopaes@yahoo.com.br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83BA7E-10D3-4DD6-AB39-218362302173}" type="slidenum">
              <a:rPr lang="pt-BR"/>
              <a:pPr>
                <a:defRPr/>
              </a:pPr>
              <a:t>‹#›</a:t>
            </a:fld>
            <a:endParaRPr lang="pt-BR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pitchFamily="34" charset="0"/>
              </a:defRPr>
            </a:lvl1pPr>
          </a:lstStyle>
          <a:p>
            <a:pPr>
              <a:defRPr/>
            </a:pPr>
            <a:r>
              <a:rPr lang="pt-BR"/>
              <a:t>Rodrigo Paes – r0drigopaes@yahoo.com.br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16688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itchFamily="34" charset="0"/>
              </a:defRPr>
            </a:lvl1pPr>
          </a:lstStyle>
          <a:p>
            <a:pPr>
              <a:defRPr/>
            </a:pPr>
            <a:fld id="{A4D85843-2383-4B69-B739-1FF5EA2B350E}" type="slidenum">
              <a:rPr lang="pt-BR"/>
              <a:pPr>
                <a:defRPr/>
              </a:pPr>
              <a:t>‹#›</a:t>
            </a:fld>
            <a:endParaRPr lang="pt-BR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7413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pt-BR" sz="2400">
                <a:latin typeface="Times New Roman" pitchFamily="18" charset="0"/>
              </a:endParaRPr>
            </a:p>
          </p:txBody>
        </p:sp>
        <p:sp>
          <p:nvSpPr>
            <p:cNvPr id="17414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 sz="2400">
                <a:latin typeface="Times New Roman" pitchFamily="18" charset="0"/>
              </a:endParaRPr>
            </a:p>
          </p:txBody>
        </p:sp>
        <p:sp>
          <p:nvSpPr>
            <p:cNvPr id="17415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solidFill>
                  <a:schemeClr val="hlink"/>
                </a:solidFill>
                <a:latin typeface="Arial" pitchFamily="34" charset="0"/>
              </a:endParaRPr>
            </a:p>
          </p:txBody>
        </p:sp>
        <p:sp>
          <p:nvSpPr>
            <p:cNvPr id="17416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solidFill>
                  <a:schemeClr val="hlink"/>
                </a:solidFill>
                <a:latin typeface="Arial" pitchFamily="34" charset="0"/>
              </a:endParaRPr>
            </a:p>
          </p:txBody>
        </p:sp>
        <p:sp>
          <p:nvSpPr>
            <p:cNvPr id="17417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solidFill>
                  <a:schemeClr val="accent2"/>
                </a:solidFill>
                <a:latin typeface="Arial" pitchFamily="34" charset="0"/>
              </a:endParaRPr>
            </a:p>
          </p:txBody>
        </p:sp>
        <p:sp>
          <p:nvSpPr>
            <p:cNvPr id="17418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solidFill>
                  <a:schemeClr val="hlink"/>
                </a:solidFill>
                <a:latin typeface="Arial" pitchFamily="34" charset="0"/>
              </a:endParaRPr>
            </a:p>
          </p:txBody>
        </p:sp>
        <p:sp>
          <p:nvSpPr>
            <p:cNvPr id="17419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 sz="2400">
                <a:latin typeface="Times New Roman" pitchFamily="18" charset="0"/>
              </a:endParaRPr>
            </a:p>
          </p:txBody>
        </p:sp>
        <p:sp>
          <p:nvSpPr>
            <p:cNvPr id="17420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solidFill>
                  <a:schemeClr val="accent2"/>
                </a:solidFill>
                <a:latin typeface="Arial" pitchFamily="34" charset="0"/>
              </a:endParaRPr>
            </a:p>
          </p:txBody>
        </p:sp>
        <p:sp>
          <p:nvSpPr>
            <p:cNvPr id="17421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solidFill>
                  <a:schemeClr val="accent2"/>
                </a:solidFill>
                <a:latin typeface="Arial" pitchFamily="34" charset="0"/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811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2875"/>
            <a:ext cx="8229600" cy="475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7424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  <p:pic>
        <p:nvPicPr>
          <p:cNvPr id="1032" name="Picture 17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8675688" y="6121400"/>
            <a:ext cx="361950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26" name="Text Box 18"/>
          <p:cNvSpPr txBox="1">
            <a:spLocks noChangeArrowheads="1"/>
          </p:cNvSpPr>
          <p:nvPr/>
        </p:nvSpPr>
        <p:spPr bwMode="auto">
          <a:xfrm>
            <a:off x="684213" y="136525"/>
            <a:ext cx="296068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1200" b="1">
                <a:solidFill>
                  <a:schemeClr val="bg1"/>
                </a:solidFill>
                <a:latin typeface="Verdana" pitchFamily="34" charset="0"/>
              </a:rPr>
              <a:t>Instituto de Computação – UFAL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</p:sldLayoutIdLst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goo.gl/aRXwv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Programação</a:t>
            </a:r>
            <a:r>
              <a:rPr lang="en-US" dirty="0" smtClean="0"/>
              <a:t> I: </a:t>
            </a:r>
            <a:r>
              <a:rPr lang="en-US" dirty="0" smtClean="0"/>
              <a:t>Strings</a:t>
            </a:r>
            <a:endParaRPr lang="pt-BR" dirty="0" smtClean="0"/>
          </a:p>
        </p:txBody>
      </p:sp>
      <p:sp>
        <p:nvSpPr>
          <p:cNvPr id="3075" name="Subtítulo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Rodrigo Paes</a:t>
            </a:r>
            <a:endParaRPr lang="pt-BR" smtClean="0"/>
          </a:p>
        </p:txBody>
      </p:sp>
      <p:sp>
        <p:nvSpPr>
          <p:cNvPr id="3076" name="Espaço Reservado para Data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endParaRPr lang="pt-BR" smtClean="0">
              <a:latin typeface="Arial" charset="0"/>
            </a:endParaRPr>
          </a:p>
        </p:txBody>
      </p:sp>
      <p:sp>
        <p:nvSpPr>
          <p:cNvPr id="3077" name="Espaço Reservado para Rodapé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pt-BR" smtClean="0">
                <a:latin typeface="Arial" charset="0"/>
              </a:rPr>
              <a:t>Rodrigo Paes – r0drigopaes@yahoo.com.br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Arrays de caracteres</a:t>
            </a:r>
            <a:endParaRPr lang="pt-BR" smtClean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char c[10]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c[9] = ‘a’;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Um array cujo elementos são do tipo char são chamados de </a:t>
            </a:r>
          </a:p>
          <a:p>
            <a:pPr lvl="1" eaLnBrk="1" hangingPunct="1"/>
            <a:r>
              <a:rPr lang="en-US" smtClean="0"/>
              <a:t>Cadeia de Caracteres ou String</a:t>
            </a:r>
            <a:endParaRPr lang="pt-BR" smtClean="0"/>
          </a:p>
        </p:txBody>
      </p:sp>
      <p:sp>
        <p:nvSpPr>
          <p:cNvPr id="19460" name="Espaço Reservado para Rodapé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pt-BR" smtClean="0">
                <a:latin typeface="Arial" charset="0"/>
              </a:rPr>
              <a:t>Rodrigo Paes – r0drigopaes@yahoo.com.br</a:t>
            </a:r>
          </a:p>
        </p:txBody>
      </p:sp>
      <p:sp>
        <p:nvSpPr>
          <p:cNvPr id="19461" name="Espaço Reservado para Data 4"/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/>
          <a:p>
            <a:endParaRPr lang="pt-BR" smtClean="0">
              <a:latin typeface="Arial" charset="0"/>
            </a:endParaRPr>
          </a:p>
        </p:txBody>
      </p:sp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1333500" y="20574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1333500" y="3057525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Strings</a:t>
            </a:r>
            <a:endParaRPr lang="pt-BR" smtClean="0"/>
          </a:p>
        </p:txBody>
      </p:sp>
      <p:sp>
        <p:nvSpPr>
          <p:cNvPr id="2048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 </a:t>
            </a:r>
            <a:r>
              <a:rPr lang="en-US" dirty="0" err="1" smtClean="0"/>
              <a:t>trata</a:t>
            </a:r>
            <a:r>
              <a:rPr lang="en-US" dirty="0" smtClean="0"/>
              <a:t> as strings de forma </a:t>
            </a:r>
            <a:r>
              <a:rPr lang="en-US" dirty="0" err="1" smtClean="0"/>
              <a:t>diferente</a:t>
            </a:r>
            <a:endParaRPr lang="en-US" dirty="0" smtClean="0"/>
          </a:p>
          <a:p>
            <a:pPr lvl="1" eaLnBrk="1" hangingPunct="1"/>
            <a:r>
              <a:rPr lang="en-US" dirty="0" smtClean="0"/>
              <a:t>char </a:t>
            </a:r>
            <a:r>
              <a:rPr lang="en-US" dirty="0" err="1" smtClean="0"/>
              <a:t>palavra</a:t>
            </a:r>
            <a:r>
              <a:rPr lang="en-US" dirty="0" smtClean="0"/>
              <a:t>[11];</a:t>
            </a:r>
          </a:p>
          <a:p>
            <a:pPr lvl="1" eaLnBrk="1" hangingPunct="1"/>
            <a:endParaRPr lang="en-US" dirty="0" smtClean="0"/>
          </a:p>
          <a:p>
            <a:pPr lvl="1" eaLnBrk="1" hangingPunct="1"/>
            <a:r>
              <a:rPr lang="en-US" dirty="0" smtClean="0"/>
              <a:t>No </a:t>
            </a:r>
            <a:r>
              <a:rPr lang="en-US" dirty="0" err="1" smtClean="0"/>
              <a:t>scanf</a:t>
            </a:r>
            <a:endParaRPr lang="en-US" dirty="0" smtClean="0"/>
          </a:p>
          <a:p>
            <a:pPr lvl="2" eaLnBrk="1" hangingPunct="1"/>
            <a:r>
              <a:rPr lang="en-US" dirty="0" err="1" smtClean="0"/>
              <a:t>scanf</a:t>
            </a:r>
            <a:r>
              <a:rPr lang="en-US" dirty="0" smtClean="0"/>
              <a:t>(“%s”, </a:t>
            </a:r>
            <a:r>
              <a:rPr lang="en-US" dirty="0" err="1" smtClean="0"/>
              <a:t>palavra</a:t>
            </a:r>
            <a:r>
              <a:rPr lang="en-US" dirty="0" smtClean="0"/>
              <a:t> </a:t>
            </a:r>
            <a:r>
              <a:rPr lang="en-US" dirty="0" smtClean="0"/>
              <a:t>);</a:t>
            </a:r>
          </a:p>
          <a:p>
            <a:pPr marL="914400" lvl="2" indent="0" eaLnBrk="1" hangingPunct="1">
              <a:buNone/>
            </a:pPr>
            <a:endParaRPr lang="en-US" dirty="0" smtClean="0"/>
          </a:p>
          <a:p>
            <a:pPr lvl="1" eaLnBrk="1" hangingPunct="1"/>
            <a:r>
              <a:rPr lang="en-US" dirty="0" smtClean="0"/>
              <a:t>No </a:t>
            </a:r>
            <a:r>
              <a:rPr lang="en-US" dirty="0" err="1" smtClean="0"/>
              <a:t>printf</a:t>
            </a:r>
            <a:endParaRPr lang="en-US" dirty="0" smtClean="0"/>
          </a:p>
          <a:p>
            <a:pPr lvl="2" eaLnBrk="1" hangingPunct="1"/>
            <a:r>
              <a:rPr lang="en-US" dirty="0" err="1" smtClean="0"/>
              <a:t>printf</a:t>
            </a:r>
            <a:r>
              <a:rPr lang="en-US" dirty="0" smtClean="0"/>
              <a:t>(“%s”, </a:t>
            </a:r>
            <a:r>
              <a:rPr lang="en-US" dirty="0" err="1" smtClean="0"/>
              <a:t>palavra</a:t>
            </a:r>
            <a:r>
              <a:rPr lang="en-US" dirty="0" smtClean="0"/>
              <a:t> );</a:t>
            </a:r>
          </a:p>
          <a:p>
            <a:pPr lvl="1" eaLnBrk="1" hangingPunct="1"/>
            <a:endParaRPr lang="en-US" dirty="0" smtClean="0"/>
          </a:p>
          <a:p>
            <a:pPr lvl="1" eaLnBrk="1" hangingPunct="1"/>
            <a:r>
              <a:rPr lang="en-US" dirty="0" smtClean="0"/>
              <a:t>Na </a:t>
            </a:r>
            <a:r>
              <a:rPr lang="en-US" dirty="0" err="1" smtClean="0"/>
              <a:t>inicialização</a:t>
            </a:r>
            <a:endParaRPr lang="en-US" dirty="0" smtClean="0"/>
          </a:p>
          <a:p>
            <a:pPr lvl="2" eaLnBrk="1" hangingPunct="1"/>
            <a:r>
              <a:rPr lang="en-US" dirty="0" smtClean="0"/>
              <a:t>char </a:t>
            </a:r>
            <a:r>
              <a:rPr lang="en-US" dirty="0" err="1" smtClean="0"/>
              <a:t>palavra</a:t>
            </a:r>
            <a:r>
              <a:rPr lang="en-US" dirty="0" smtClean="0"/>
              <a:t>[11] = "</a:t>
            </a:r>
            <a:r>
              <a:rPr lang="en-US" dirty="0" err="1" smtClean="0"/>
              <a:t>abacateiro</a:t>
            </a:r>
            <a:r>
              <a:rPr lang="en-US" dirty="0" smtClean="0"/>
              <a:t>";</a:t>
            </a:r>
            <a:endParaRPr lang="pt-BR" dirty="0" smtClean="0"/>
          </a:p>
        </p:txBody>
      </p:sp>
      <p:sp>
        <p:nvSpPr>
          <p:cNvPr id="20484" name="Espaço Reservado para Rodapé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pt-BR" smtClean="0">
                <a:latin typeface="Arial" charset="0"/>
              </a:rPr>
              <a:t>Rodrigo Paes – r0drigopaes@yahoo.com.br</a:t>
            </a:r>
          </a:p>
        </p:txBody>
      </p:sp>
      <p:sp>
        <p:nvSpPr>
          <p:cNvPr id="20485" name="Espaço Reservado para Data 4"/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/>
          <a:p>
            <a:endParaRPr lang="pt-BR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\0</a:t>
            </a:r>
            <a:endParaRPr lang="pt-BR" smtClean="0"/>
          </a:p>
        </p:txBody>
      </p:sp>
      <p:sp>
        <p:nvSpPr>
          <p:cNvPr id="21507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Mas se fizermos:</a:t>
            </a:r>
          </a:p>
          <a:p>
            <a:pPr lvl="1" eaLnBrk="1" hangingPunct="1"/>
            <a:r>
              <a:rPr lang="en-US" smtClean="0"/>
              <a:t>char palavra[255]  = “programar é massa!”;</a:t>
            </a:r>
          </a:p>
          <a:p>
            <a:pPr lvl="1" eaLnBrk="1" hangingPunct="1"/>
            <a:r>
              <a:rPr lang="en-US" smtClean="0"/>
              <a:t>printf(“%s\n”, palavra);</a:t>
            </a:r>
          </a:p>
          <a:p>
            <a:pPr lvl="1" eaLnBrk="1" hangingPunct="1"/>
            <a:endParaRPr lang="en-US" smtClean="0"/>
          </a:p>
          <a:p>
            <a:pPr lvl="1" eaLnBrk="1" hangingPunct="1"/>
            <a:r>
              <a:rPr lang="en-US" smtClean="0"/>
              <a:t>Só inicializamos 18 caracteres da string, e os outros 237 caracteres? Estão com lixo?</a:t>
            </a:r>
          </a:p>
          <a:p>
            <a:pPr lvl="1" eaLnBrk="1" hangingPunct="1"/>
            <a:r>
              <a:rPr lang="en-US" smtClean="0"/>
              <a:t>Mas se eles estão com lixo, porque o printf não imprime o lixo?</a:t>
            </a:r>
          </a:p>
          <a:p>
            <a:pPr lvl="1" eaLnBrk="1" hangingPunct="1"/>
            <a:endParaRPr lang="pt-BR" smtClean="0"/>
          </a:p>
        </p:txBody>
      </p:sp>
      <p:sp>
        <p:nvSpPr>
          <p:cNvPr id="21508" name="Espaço Reservado para Rodapé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pt-BR" smtClean="0">
                <a:latin typeface="Arial" charset="0"/>
              </a:rPr>
              <a:t>Rodrigo Paes – r0drigopaes@yahoo.com.br</a:t>
            </a:r>
          </a:p>
        </p:txBody>
      </p:sp>
      <p:sp>
        <p:nvSpPr>
          <p:cNvPr id="21509" name="Espaço Reservado para Data 4"/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/>
          <a:p>
            <a:endParaRPr lang="pt-BR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\0</a:t>
            </a:r>
            <a:endParaRPr lang="pt-BR" smtClean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defRPr/>
            </a:pPr>
            <a:r>
              <a:rPr lang="en-US" dirty="0" err="1" smtClean="0"/>
              <a:t>Em</a:t>
            </a:r>
            <a:r>
              <a:rPr lang="en-US" dirty="0" smtClean="0"/>
              <a:t> C, </a:t>
            </a:r>
            <a:r>
              <a:rPr lang="en-US" dirty="0" err="1" smtClean="0"/>
              <a:t>existe</a:t>
            </a:r>
            <a:r>
              <a:rPr lang="en-US" dirty="0" smtClean="0"/>
              <a:t> um </a:t>
            </a:r>
            <a:r>
              <a:rPr lang="en-US" dirty="0" err="1" smtClean="0"/>
              <a:t>caracter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delimita</a:t>
            </a:r>
            <a:r>
              <a:rPr lang="en-US" dirty="0" smtClean="0"/>
              <a:t> o final </a:t>
            </a:r>
            <a:r>
              <a:rPr lang="en-US" dirty="0" err="1" smtClean="0"/>
              <a:t>da</a:t>
            </a:r>
            <a:r>
              <a:rPr lang="en-US" dirty="0" smtClean="0"/>
              <a:t> String</a:t>
            </a:r>
          </a:p>
          <a:p>
            <a:pPr lvl="1" eaLnBrk="1" hangingPunct="1">
              <a:defRPr/>
            </a:pPr>
            <a:r>
              <a:rPr lang="en-US" dirty="0" smtClean="0"/>
              <a:t>‘\0’</a:t>
            </a:r>
          </a:p>
          <a:p>
            <a:pPr eaLnBrk="1" hangingPunct="1">
              <a:defRPr/>
            </a:pPr>
            <a:r>
              <a:rPr lang="en-US" dirty="0" err="1" smtClean="0"/>
              <a:t>Esse</a:t>
            </a:r>
            <a:r>
              <a:rPr lang="en-US" dirty="0" smtClean="0"/>
              <a:t> </a:t>
            </a:r>
            <a:r>
              <a:rPr lang="en-US" dirty="0" err="1" smtClean="0"/>
              <a:t>caracter</a:t>
            </a:r>
            <a:r>
              <a:rPr lang="en-US" dirty="0" smtClean="0"/>
              <a:t> é </a:t>
            </a:r>
            <a:r>
              <a:rPr lang="en-US" dirty="0" err="1" smtClean="0"/>
              <a:t>automaticamente</a:t>
            </a:r>
            <a:r>
              <a:rPr lang="en-US" dirty="0" smtClean="0"/>
              <a:t> </a:t>
            </a:r>
            <a:r>
              <a:rPr lang="en-US" dirty="0" err="1" smtClean="0"/>
              <a:t>inserido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final </a:t>
            </a:r>
            <a:r>
              <a:rPr lang="en-US" dirty="0" err="1" smtClean="0"/>
              <a:t>da</a:t>
            </a:r>
            <a:r>
              <a:rPr lang="en-US" dirty="0" smtClean="0"/>
              <a:t> string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</a:p>
          <a:p>
            <a:pPr lvl="1" eaLnBrk="1" hangingPunct="1">
              <a:defRPr/>
            </a:pPr>
            <a:r>
              <a:rPr lang="en-US" dirty="0" err="1" smtClean="0"/>
              <a:t>Inicialização</a:t>
            </a:r>
            <a:endParaRPr lang="en-US" dirty="0" smtClean="0"/>
          </a:p>
          <a:p>
            <a:pPr lvl="1" eaLnBrk="1" hangingPunct="1">
              <a:defRPr/>
            </a:pPr>
            <a:r>
              <a:rPr lang="en-US" dirty="0" err="1" smtClean="0"/>
              <a:t>scanf</a:t>
            </a: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O </a:t>
            </a:r>
            <a:r>
              <a:rPr lang="en-US" dirty="0" err="1" smtClean="0"/>
              <a:t>printf</a:t>
            </a:r>
            <a:r>
              <a:rPr lang="en-US" dirty="0" smtClean="0"/>
              <a:t>(“%s”,…) </a:t>
            </a:r>
            <a:r>
              <a:rPr lang="en-US" dirty="0" err="1" smtClean="0"/>
              <a:t>imprime</a:t>
            </a:r>
            <a:r>
              <a:rPr lang="en-US" dirty="0" smtClean="0"/>
              <a:t> </a:t>
            </a:r>
            <a:r>
              <a:rPr lang="en-US" dirty="0" err="1" smtClean="0"/>
              <a:t>todos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caracteres</a:t>
            </a:r>
            <a:r>
              <a:rPr lang="en-US" dirty="0" smtClean="0"/>
              <a:t> </a:t>
            </a:r>
            <a:r>
              <a:rPr lang="en-US" dirty="0" err="1" smtClean="0"/>
              <a:t>até</a:t>
            </a:r>
            <a:r>
              <a:rPr lang="en-US" dirty="0" smtClean="0"/>
              <a:t> </a:t>
            </a:r>
            <a:r>
              <a:rPr lang="en-US" dirty="0" err="1" smtClean="0"/>
              <a:t>encontrar</a:t>
            </a:r>
            <a:r>
              <a:rPr lang="en-US" dirty="0" smtClean="0"/>
              <a:t> o \0</a:t>
            </a:r>
          </a:p>
          <a:p>
            <a:pPr lvl="1" eaLnBrk="1" hangingPunct="1">
              <a:defRPr/>
            </a:pP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isso</a:t>
            </a:r>
            <a:r>
              <a:rPr lang="en-US" dirty="0" smtClean="0"/>
              <a:t> o </a:t>
            </a:r>
            <a:r>
              <a:rPr lang="en-US" dirty="0" err="1" smtClean="0"/>
              <a:t>lixo</a:t>
            </a:r>
            <a:r>
              <a:rPr lang="en-US" dirty="0" smtClean="0"/>
              <a:t> é </a:t>
            </a:r>
            <a:r>
              <a:rPr lang="en-US" dirty="0" err="1" smtClean="0"/>
              <a:t>ignorado</a:t>
            </a:r>
            <a:r>
              <a:rPr lang="en-US" dirty="0" smtClean="0"/>
              <a:t>!</a:t>
            </a: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dirty="0" err="1" smtClean="0"/>
              <a:t>Portanto</a:t>
            </a:r>
            <a:r>
              <a:rPr lang="en-US" dirty="0" smtClean="0"/>
              <a:t>, </a:t>
            </a:r>
            <a:r>
              <a:rPr lang="en-US" dirty="0" err="1" smtClean="0"/>
              <a:t>devemos</a:t>
            </a:r>
            <a:r>
              <a:rPr lang="en-US" dirty="0" smtClean="0"/>
              <a:t> </a:t>
            </a:r>
            <a:r>
              <a:rPr lang="en-US" dirty="0" err="1" smtClean="0"/>
              <a:t>sempre</a:t>
            </a:r>
            <a:r>
              <a:rPr lang="en-US" dirty="0" smtClean="0"/>
              <a:t> </a:t>
            </a:r>
            <a:r>
              <a:rPr lang="en-US" dirty="0" err="1" smtClean="0"/>
              <a:t>deixar</a:t>
            </a:r>
            <a:r>
              <a:rPr lang="en-US" dirty="0" smtClean="0"/>
              <a:t> um </a:t>
            </a:r>
            <a:r>
              <a:rPr lang="en-US" dirty="0" err="1" smtClean="0"/>
              <a:t>espaço</a:t>
            </a:r>
            <a:r>
              <a:rPr lang="en-US" dirty="0" smtClean="0"/>
              <a:t> extra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acomodar</a:t>
            </a:r>
            <a:r>
              <a:rPr lang="en-US" dirty="0" smtClean="0"/>
              <a:t> o </a:t>
            </a:r>
            <a:r>
              <a:rPr lang="en-US" dirty="0" err="1" smtClean="0"/>
              <a:t>caracter</a:t>
            </a:r>
            <a:r>
              <a:rPr lang="en-US" dirty="0" smtClean="0"/>
              <a:t> \0</a:t>
            </a:r>
            <a:endParaRPr lang="pt-BR" dirty="0"/>
          </a:p>
        </p:txBody>
      </p:sp>
      <p:sp>
        <p:nvSpPr>
          <p:cNvPr id="22532" name="Espaço Reservado para Rodapé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pt-BR" smtClean="0">
                <a:latin typeface="Arial" charset="0"/>
              </a:rPr>
              <a:t>Rodrigo Paes – r0drigopaes@yahoo.com.br</a:t>
            </a:r>
          </a:p>
        </p:txBody>
      </p:sp>
      <p:sp>
        <p:nvSpPr>
          <p:cNvPr id="22533" name="Espaço Reservado para Data 4"/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/>
          <a:p>
            <a:endParaRPr lang="pt-BR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Exercícios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Tamanho de uma frase</a:t>
            </a:r>
          </a:p>
          <a:p>
            <a:endParaRPr lang="pt-BR" dirty="0"/>
          </a:p>
          <a:p>
            <a:r>
              <a:rPr lang="pt-BR" dirty="0" smtClean="0"/>
              <a:t>Lista de exercícios:</a:t>
            </a:r>
          </a:p>
          <a:p>
            <a:pPr lvl="1"/>
            <a:r>
              <a:rPr lang="pt-BR" dirty="0">
                <a:hlinkClick r:id="rId2"/>
              </a:rPr>
              <a:t>http://</a:t>
            </a:r>
            <a:r>
              <a:rPr lang="pt-BR" dirty="0" smtClean="0">
                <a:hlinkClick r:id="rId2"/>
              </a:rPr>
              <a:t>goo.gl/aRXwv</a:t>
            </a:r>
            <a:endParaRPr lang="pt-BR" dirty="0" smtClean="0"/>
          </a:p>
          <a:p>
            <a:pPr lvl="1"/>
            <a:r>
              <a:rPr lang="pt-BR" dirty="0" smtClean="0"/>
              <a:t>Instruções</a:t>
            </a:r>
          </a:p>
          <a:p>
            <a:pPr lvl="2"/>
            <a:r>
              <a:rPr lang="pt-BR" dirty="0" smtClean="0"/>
              <a:t>O nome de cada arquivo deve ser o número da questão.</a:t>
            </a:r>
          </a:p>
          <a:p>
            <a:pPr lvl="3"/>
            <a:r>
              <a:rPr lang="pt-BR" dirty="0" smtClean="0"/>
              <a:t>Exemplo: 1.c, 2.c, 3.c ...</a:t>
            </a:r>
          </a:p>
          <a:p>
            <a:pPr lvl="2"/>
            <a:r>
              <a:rPr lang="pt-BR" dirty="0" smtClean="0"/>
              <a:t>Compacte todos os arquivos com o seu nome e envie para</a:t>
            </a:r>
          </a:p>
          <a:p>
            <a:pPr lvl="3"/>
            <a:r>
              <a:rPr lang="pt-BR" dirty="0" smtClean="0"/>
              <a:t>monitoria-p1@googlegroups.com</a:t>
            </a:r>
          </a:p>
          <a:p>
            <a:pPr lvl="1"/>
            <a:endParaRPr lang="pt-BR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 Paes – r0drigopaes@yahoo.com.br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1340768"/>
            <a:ext cx="438913" cy="49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336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Funções de strings</a:t>
            </a:r>
            <a:endParaRPr lang="pt-BR" smtClean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dirty="0" err="1" smtClean="0"/>
              <a:t>Existem</a:t>
            </a:r>
            <a:r>
              <a:rPr lang="en-US" dirty="0" smtClean="0"/>
              <a:t> </a:t>
            </a:r>
            <a:r>
              <a:rPr lang="en-US" dirty="0" err="1" smtClean="0"/>
              <a:t>várias</a:t>
            </a:r>
            <a:r>
              <a:rPr lang="en-US" dirty="0" smtClean="0"/>
              <a:t> </a:t>
            </a:r>
            <a:r>
              <a:rPr lang="en-US" dirty="0" err="1" smtClean="0"/>
              <a:t>funções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manipular</a:t>
            </a:r>
            <a:r>
              <a:rPr lang="en-US" dirty="0" smtClean="0"/>
              <a:t> strings</a:t>
            </a:r>
          </a:p>
          <a:p>
            <a:pPr lvl="1" eaLnBrk="1" hangingPunct="1">
              <a:defRPr/>
            </a:pPr>
            <a:r>
              <a:rPr lang="en-US" dirty="0" err="1" smtClean="0"/>
              <a:t>string.h</a:t>
            </a:r>
            <a:endParaRPr lang="en-US" dirty="0" smtClean="0"/>
          </a:p>
          <a:p>
            <a:pPr eaLnBrk="1" hangingPunct="1">
              <a:defRPr/>
            </a:pPr>
            <a:r>
              <a:rPr lang="en-US" dirty="0" err="1" smtClean="0"/>
              <a:t>Exemplos</a:t>
            </a:r>
            <a:endParaRPr lang="en-US" dirty="0" smtClean="0"/>
          </a:p>
          <a:p>
            <a:pPr lvl="1" eaLnBrk="1" hangingPunct="1">
              <a:defRPr/>
            </a:pPr>
            <a:r>
              <a:rPr lang="en-US" dirty="0" err="1" smtClean="0"/>
              <a:t>strcpy</a:t>
            </a:r>
            <a:endParaRPr lang="en-US" dirty="0" smtClean="0"/>
          </a:p>
          <a:p>
            <a:pPr lvl="1" eaLnBrk="1" hangingPunct="1">
              <a:defRPr/>
            </a:pPr>
            <a:r>
              <a:rPr lang="en-US" dirty="0" err="1" smtClean="0"/>
              <a:t>strcmp</a:t>
            </a:r>
            <a:endParaRPr lang="en-US" dirty="0" smtClean="0"/>
          </a:p>
          <a:p>
            <a:pPr lvl="1" eaLnBrk="1" hangingPunct="1">
              <a:defRPr/>
            </a:pPr>
            <a:r>
              <a:rPr lang="en-US" dirty="0" err="1" smtClean="0"/>
              <a:t>strlen</a:t>
            </a:r>
            <a:endParaRPr lang="en-US" dirty="0" smtClean="0"/>
          </a:p>
          <a:p>
            <a:pPr lvl="1" eaLnBrk="1" hangingPunct="1">
              <a:defRPr/>
            </a:pPr>
            <a:r>
              <a:rPr lang="en-US" dirty="0" err="1" smtClean="0"/>
              <a:t>strupr</a:t>
            </a:r>
            <a:endParaRPr lang="en-US" dirty="0" smtClean="0"/>
          </a:p>
          <a:p>
            <a:pPr lvl="1" eaLnBrk="1" hangingPunct="1">
              <a:defRPr/>
            </a:pPr>
            <a:r>
              <a:rPr lang="en-US" dirty="0" err="1" smtClean="0"/>
              <a:t>strlwr</a:t>
            </a:r>
            <a:endParaRPr lang="en-US" dirty="0" smtClean="0"/>
          </a:p>
          <a:p>
            <a:pPr lvl="1" eaLnBrk="1" hangingPunct="1">
              <a:defRPr/>
            </a:pPr>
            <a:r>
              <a:rPr lang="en-US" dirty="0" err="1" smtClean="0"/>
              <a:t>strstr</a:t>
            </a:r>
            <a:endParaRPr lang="en-US" dirty="0" smtClean="0"/>
          </a:p>
          <a:p>
            <a:pPr lvl="1" eaLnBrk="1" hangingPunct="1">
              <a:defRPr/>
            </a:pPr>
            <a:r>
              <a:rPr lang="en-US" dirty="0" smtClean="0"/>
              <a:t>…</a:t>
            </a:r>
          </a:p>
          <a:p>
            <a:pPr lvl="1" eaLnBrk="1" hangingPunct="1">
              <a:defRPr/>
            </a:pPr>
            <a:r>
              <a:rPr lang="en-US" dirty="0" err="1" smtClean="0"/>
              <a:t>Muitas</a:t>
            </a:r>
            <a:r>
              <a:rPr lang="en-US" dirty="0" smtClean="0"/>
              <a:t> </a:t>
            </a:r>
            <a:r>
              <a:rPr lang="en-US" dirty="0" err="1" smtClean="0"/>
              <a:t>outras</a:t>
            </a:r>
            <a:r>
              <a:rPr lang="en-US" dirty="0" smtClean="0"/>
              <a:t>, </a:t>
            </a:r>
            <a:r>
              <a:rPr lang="en-US" dirty="0" err="1" smtClean="0"/>
              <a:t>olhem</a:t>
            </a:r>
            <a:r>
              <a:rPr lang="en-US" dirty="0" smtClean="0"/>
              <a:t> a </a:t>
            </a:r>
            <a:r>
              <a:rPr lang="en-US" dirty="0" err="1" smtClean="0"/>
              <a:t>documentação</a:t>
            </a:r>
            <a:r>
              <a:rPr lang="en-US" dirty="0" smtClean="0"/>
              <a:t> de </a:t>
            </a:r>
            <a:r>
              <a:rPr lang="en-US" dirty="0" err="1" smtClean="0"/>
              <a:t>string.h</a:t>
            </a:r>
            <a:endParaRPr lang="pt-BR" dirty="0"/>
          </a:p>
        </p:txBody>
      </p:sp>
      <p:sp>
        <p:nvSpPr>
          <p:cNvPr id="23556" name="Espaço Reservado para Rodapé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pt-BR" smtClean="0">
                <a:latin typeface="Arial" charset="0"/>
              </a:rPr>
              <a:t>Rodrigo Paes – r0drigopaes@yahoo.com.br</a:t>
            </a:r>
          </a:p>
        </p:txBody>
      </p:sp>
      <p:sp>
        <p:nvSpPr>
          <p:cNvPr id="23557" name="Espaço Reservado para Data 4"/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/>
          <a:p>
            <a:endParaRPr lang="pt-BR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Exercícios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desafios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Tradução</a:t>
            </a:r>
            <a:endParaRPr lang="en-US" dirty="0" smtClean="0"/>
          </a:p>
          <a:p>
            <a:r>
              <a:rPr lang="en-US" dirty="0" err="1" smtClean="0"/>
              <a:t>TeX</a:t>
            </a:r>
            <a:endParaRPr lang="en-US" dirty="0" smtClean="0"/>
          </a:p>
          <a:p>
            <a:r>
              <a:rPr lang="en-US" dirty="0" err="1" smtClean="0"/>
              <a:t>Permutação</a:t>
            </a:r>
            <a:r>
              <a:rPr lang="en-US" dirty="0" smtClean="0"/>
              <a:t> </a:t>
            </a:r>
            <a:r>
              <a:rPr lang="en-US" dirty="0" err="1" smtClean="0"/>
              <a:t>comum</a:t>
            </a:r>
            <a:endParaRPr lang="en-US" dirty="0" smtClean="0"/>
          </a:p>
          <a:p>
            <a:r>
              <a:rPr lang="en-US" dirty="0" err="1" smtClean="0"/>
              <a:t>Palíndromo</a:t>
            </a:r>
            <a:endParaRPr lang="en-US" dirty="0" smtClean="0"/>
          </a:p>
          <a:p>
            <a:r>
              <a:rPr lang="en-US" dirty="0" err="1" smtClean="0"/>
              <a:t>Buracos</a:t>
            </a:r>
            <a:r>
              <a:rPr lang="en-US" dirty="0" smtClean="0"/>
              <a:t> no </a:t>
            </a:r>
            <a:r>
              <a:rPr lang="en-US" dirty="0" err="1" smtClean="0"/>
              <a:t>texto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 Paes – r0drigopaes@yahoo.com.br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476672"/>
            <a:ext cx="1224136" cy="1394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710056"/>
      </p:ext>
    </p:extLst>
  </p:cSld>
  <p:clrMapOvr>
    <a:masterClrMapping/>
  </p:clrMapOvr>
</p:sld>
</file>

<file path=ppt/theme/theme1.xml><?xml version="1.0" encoding="utf-8"?>
<a:theme xmlns:a="http://schemas.openxmlformats.org/drawingml/2006/main" name="IC-UFA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5137</TotalTime>
  <Words>328</Words>
  <Application>Microsoft Office PowerPoint</Application>
  <PresentationFormat>On-screen Show (4:3)</PresentationFormat>
  <Paragraphs>102</Paragraphs>
  <Slides>8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IC-UFAL</vt:lpstr>
      <vt:lpstr>Programação I: Strings</vt:lpstr>
      <vt:lpstr>Arrays de caracteres</vt:lpstr>
      <vt:lpstr>Strings</vt:lpstr>
      <vt:lpstr>\0</vt:lpstr>
      <vt:lpstr>\0</vt:lpstr>
      <vt:lpstr>Exercícios</vt:lpstr>
      <vt:lpstr>Funções de strings</vt:lpstr>
      <vt:lpstr>Exercícios (desafios)</vt:lpstr>
    </vt:vector>
  </TitlesOfParts>
  <Company>Pessoal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I</dc:title>
  <dc:creator>Rodrigo de Barros Paes</dc:creator>
  <cp:lastModifiedBy>Rodrigo</cp:lastModifiedBy>
  <cp:revision>452</cp:revision>
  <dcterms:created xsi:type="dcterms:W3CDTF">2009-02-19T12:39:44Z</dcterms:created>
  <dcterms:modified xsi:type="dcterms:W3CDTF">2012-11-18T20:31:58Z</dcterms:modified>
</cp:coreProperties>
</file>