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489" r:id="rId25"/>
    <p:sldId id="490" r:id="rId26"/>
    <p:sldId id="491" r:id="rId27"/>
    <p:sldId id="492" r:id="rId28"/>
    <p:sldId id="505" r:id="rId29"/>
    <p:sldId id="493" r:id="rId30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FF"/>
    <a:srgbClr val="FF3300"/>
    <a:srgbClr val="66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74" d="100"/>
          <a:sy n="74" d="100"/>
        </p:scale>
        <p:origin x="-73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0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I:</a:t>
            </a:r>
            <a:br>
              <a:rPr lang="en-US" dirty="0" smtClean="0"/>
            </a:br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Rodrigo </a:t>
            </a:r>
            <a:r>
              <a:rPr lang="en-US" dirty="0" err="1" smtClean="0"/>
              <a:t>Paes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err="1" smtClean="0"/>
              <a:t>getchar</a:t>
            </a:r>
            <a:endParaRPr lang="en-US" dirty="0" smtClean="0"/>
          </a:p>
          <a:p>
            <a:r>
              <a:rPr lang="en-US" dirty="0" err="1" smtClean="0"/>
              <a:t>toupper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pt-BR" dirty="0" smtClean="0"/>
              <a:t>&lt;Tipo de Dado&gt; &lt;Identificador da </a:t>
            </a:r>
            <a:r>
              <a:rPr lang="pt-BR" dirty="0" err="1" smtClean="0"/>
              <a:t>funcao</a:t>
            </a:r>
            <a:r>
              <a:rPr lang="pt-BR" dirty="0" smtClean="0"/>
              <a:t>&gt;(&lt;Lista de </a:t>
            </a:r>
            <a:r>
              <a:rPr lang="pt-BR" dirty="0" err="1" smtClean="0"/>
              <a:t>parametros</a:t>
            </a:r>
            <a:r>
              <a:rPr lang="pt-BR" dirty="0" smtClean="0"/>
              <a:t>&gt;){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Declaracao</a:t>
            </a:r>
            <a:r>
              <a:rPr lang="pt-BR" dirty="0" smtClean="0"/>
              <a:t> de </a:t>
            </a:r>
            <a:r>
              <a:rPr lang="pt-BR" dirty="0" err="1" smtClean="0"/>
              <a:t>variaveis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Sequencia</a:t>
            </a:r>
            <a:r>
              <a:rPr lang="pt-BR" dirty="0" smtClean="0"/>
              <a:t> de </a:t>
            </a:r>
            <a:r>
              <a:rPr lang="pt-BR" dirty="0" err="1" smtClean="0"/>
              <a:t>instrucoes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somar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somar</a:t>
            </a:r>
            <a:r>
              <a:rPr lang="en-US" dirty="0" smtClean="0"/>
              <a:t>(float numero1, float numero2)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numero1 + numero2;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função</a:t>
            </a:r>
            <a:r>
              <a:rPr lang="en-US" dirty="0" smtClean="0"/>
              <a:t> principal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float a, b, </a:t>
            </a:r>
            <a:r>
              <a:rPr lang="en-US" dirty="0" err="1" smtClean="0"/>
              <a:t>resultado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(“%f %f”, &amp;a, &amp;b);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resultado</a:t>
            </a:r>
            <a:r>
              <a:rPr lang="en-US" dirty="0" smtClean="0"/>
              <a:t> = </a:t>
            </a:r>
            <a:r>
              <a:rPr lang="en-US" dirty="0" err="1" smtClean="0"/>
              <a:t>somar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(“O </a:t>
            </a:r>
            <a:r>
              <a:rPr lang="en-US" dirty="0" err="1" smtClean="0"/>
              <a:t>resultado</a:t>
            </a:r>
            <a:r>
              <a:rPr lang="en-US" dirty="0" smtClean="0"/>
              <a:t> é %f\</a:t>
            </a:r>
            <a:r>
              <a:rPr lang="en-US" dirty="0" err="1" smtClean="0"/>
              <a:t>n”,resultado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umas</a:t>
            </a:r>
            <a:r>
              <a:rPr lang="en-US" dirty="0" smtClean="0"/>
              <a:t> casas?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69"/>
          <a:stretch/>
        </p:blipFill>
        <p:spPr bwMode="auto">
          <a:xfrm>
            <a:off x="611560" y="1196752"/>
            <a:ext cx="2712201" cy="54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Elbow Connector 8"/>
          <p:cNvCxnSpPr/>
          <p:nvPr/>
        </p:nvCxnSpPr>
        <p:spPr>
          <a:xfrm rot="10800000" flipV="1">
            <a:off x="1331640" y="1988838"/>
            <a:ext cx="3384376" cy="1"/>
          </a:xfrm>
          <a:prstGeom prst="bentConnector3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Algum</a:t>
            </a:r>
            <a:r>
              <a:rPr lang="en-US" dirty="0" smtClean="0"/>
              <a:t> deles?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0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90986"/>
            <a:ext cx="7215238" cy="42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Comece</a:t>
            </a:r>
            <a:r>
              <a:rPr lang="en-US" dirty="0" smtClean="0"/>
              <a:t> </a:t>
            </a:r>
            <a:r>
              <a:rPr lang="en-US" dirty="0" err="1" smtClean="0"/>
              <a:t>pequeno</a:t>
            </a:r>
            <a:r>
              <a:rPr lang="en-US" dirty="0" smtClean="0"/>
              <a:t>, </a:t>
            </a:r>
            <a:r>
              <a:rPr lang="en-US" dirty="0" err="1" smtClean="0"/>
              <a:t>concreto</a:t>
            </a:r>
            <a:r>
              <a:rPr lang="en-US" dirty="0" smtClean="0"/>
              <a:t> e de forma incremental</a:t>
            </a:r>
          </a:p>
          <a:p>
            <a:pPr marL="0" indent="0">
              <a:buNone/>
            </a:pPr>
            <a:r>
              <a:rPr lang="fr-FR" dirty="0"/>
              <a:t>int main</a:t>
            </a:r>
            <a:r>
              <a:rPr lang="fr-FR" dirty="0" smtClean="0"/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printf("%c",    );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987824" y="3212976"/>
            <a:ext cx="936104" cy="864096"/>
          </a:xfrm>
          <a:prstGeom prst="ellipse">
            <a:avLst/>
          </a:prstGeom>
          <a:solidFill>
            <a:srgbClr val="CACAFF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68321" y="34917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int </a:t>
            </a:r>
            <a:r>
              <a:rPr lang="fr-FR" dirty="0"/>
              <a:t>main</a:t>
            </a:r>
            <a:r>
              <a:rPr lang="fr-FR" dirty="0" smtClean="0"/>
              <a:t>()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	printf("%c%c%c%c\n</a:t>
            </a:r>
            <a:r>
              <a:rPr lang="fr-FR" dirty="0" smtClean="0"/>
              <a:t>",219,219,219,219);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Abstraia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 Q 219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Experimente</a:t>
            </a:r>
            <a:r>
              <a:rPr lang="en-US" dirty="0" smtClean="0"/>
              <a:t> com as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achar</a:t>
            </a:r>
            <a:r>
              <a:rPr lang="en-US" dirty="0" smtClean="0"/>
              <a:t> a </a:t>
            </a:r>
            <a:r>
              <a:rPr lang="en-US" dirty="0" err="1" smtClean="0"/>
              <a:t>figura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da casa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#define Q 219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casa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#define Q 219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casa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c%c%c%c%c%c</a:t>
            </a:r>
            <a:r>
              <a:rPr lang="en-US" dirty="0"/>
              <a:t>\</a:t>
            </a:r>
            <a:r>
              <a:rPr lang="en-US" dirty="0" err="1"/>
              <a:t>n",Q,Q,Q,Q,Q,Q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c%c%c%c</a:t>
            </a:r>
            <a:r>
              <a:rPr lang="en-US" dirty="0"/>
              <a:t>\</a:t>
            </a:r>
            <a:r>
              <a:rPr lang="en-US" dirty="0" err="1"/>
              <a:t>n",Q,Q,Q,Q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1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isso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428868"/>
            <a:ext cx="7866150" cy="29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abstrair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olhar</a:t>
            </a:r>
            <a:r>
              <a:rPr lang="en-US" dirty="0" smtClean="0"/>
              <a:t> a </a:t>
            </a:r>
            <a:r>
              <a:rPr lang="en-US" dirty="0" err="1" smtClean="0"/>
              <a:t>nossa</a:t>
            </a:r>
            <a:r>
              <a:rPr lang="en-US" dirty="0" smtClean="0"/>
              <a:t> casa de novo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Observações</a:t>
            </a:r>
            <a:endParaRPr lang="en-US" dirty="0" smtClean="0"/>
          </a:p>
          <a:p>
            <a:pPr lvl="1"/>
            <a:r>
              <a:rPr lang="en-US" dirty="0" err="1" smtClean="0"/>
              <a:t>largura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6</a:t>
            </a:r>
          </a:p>
          <a:p>
            <a:pPr lvl="1"/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3 e 4 </a:t>
            </a:r>
            <a:r>
              <a:rPr lang="en-US" dirty="0" err="1" smtClean="0"/>
              <a:t>correspondente</a:t>
            </a:r>
            <a:r>
              <a:rPr lang="en-US" dirty="0" smtClean="0"/>
              <a:t> a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2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7" r="77911" b="49456"/>
          <a:stretch/>
        </p:blipFill>
        <p:spPr bwMode="auto">
          <a:xfrm>
            <a:off x="7081058" y="2370565"/>
            <a:ext cx="1667406" cy="126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938" y="209567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 err="1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c%c%c%c%c%c</a:t>
            </a:r>
            <a:r>
              <a:rPr lang="en-US" sz="1600" dirty="0"/>
              <a:t>\</a:t>
            </a:r>
            <a:r>
              <a:rPr lang="en-US" sz="1600" dirty="0" err="1"/>
              <a:t>n",Q,Q,Q,Q,Q,Q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c%c%c%c%c%c</a:t>
            </a:r>
            <a:r>
              <a:rPr lang="en-US" sz="1600" dirty="0"/>
              <a:t>\</a:t>
            </a:r>
            <a:r>
              <a:rPr lang="en-US" sz="1600" dirty="0" err="1"/>
              <a:t>n",Q,Q,Q,Q,Q,Q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("\n");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0338" y="1556792"/>
            <a:ext cx="7467128" cy="3024336"/>
            <a:chOff x="600338" y="1556792"/>
            <a:chExt cx="7467128" cy="3024336"/>
          </a:xfrm>
        </p:grpSpPr>
        <p:sp>
          <p:nvSpPr>
            <p:cNvPr id="7" name="Left Brace 6"/>
            <p:cNvSpPr/>
            <p:nvPr/>
          </p:nvSpPr>
          <p:spPr>
            <a:xfrm>
              <a:off x="1032386" y="2095671"/>
              <a:ext cx="432048" cy="1815882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38" y="2428776"/>
              <a:ext cx="461665" cy="8745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err="1" smtClean="0"/>
                <a:t>largura</a:t>
              </a:r>
              <a:endParaRPr lang="en-US" b="1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6360978" y="2370564"/>
              <a:ext cx="432048" cy="1266093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8930" y="2564904"/>
              <a:ext cx="461665" cy="8745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err="1" smtClean="0"/>
                <a:t>largura</a:t>
              </a:r>
              <a:endParaRPr lang="en-US" b="1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7231646" y="3595029"/>
              <a:ext cx="432048" cy="633048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1058" y="421179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altura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0535" y="155679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altura-2</a:t>
              </a:r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7148680" y="1985567"/>
              <a:ext cx="432048" cy="438593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6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casa?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void casa(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altura_casa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Para </a:t>
            </a:r>
            <a:r>
              <a:rPr lang="en-US" dirty="0" err="1" smtClean="0"/>
              <a:t>desenhar</a:t>
            </a:r>
            <a:r>
              <a:rPr lang="en-US" dirty="0" smtClean="0"/>
              <a:t>, </a:t>
            </a:r>
            <a:r>
              <a:rPr lang="en-US" dirty="0" err="1" smtClean="0"/>
              <a:t>faríamos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casa(6)</a:t>
            </a:r>
            <a:endParaRPr lang="en-US" dirty="0"/>
          </a:p>
          <a:p>
            <a:r>
              <a:rPr lang="en-US" dirty="0" smtClean="0"/>
              <a:t>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…e </a:t>
            </a:r>
            <a:r>
              <a:rPr lang="en-US" dirty="0" err="1" smtClean="0"/>
              <a:t>produzir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83568" y="350100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 err="1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c%c%c%c%c%c</a:t>
            </a:r>
            <a:r>
              <a:rPr lang="en-US" sz="1600" dirty="0"/>
              <a:t>\</a:t>
            </a:r>
            <a:r>
              <a:rPr lang="en-US" sz="1600" dirty="0" err="1"/>
              <a:t>n",Q,Q,Q,Q,Q,Q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c%c%c%c%c%c</a:t>
            </a:r>
            <a:r>
              <a:rPr lang="en-US" sz="1600" dirty="0"/>
              <a:t>\</a:t>
            </a:r>
            <a:r>
              <a:rPr lang="en-US" sz="1600" dirty="0" err="1"/>
              <a:t>n",Q,Q,Q,Q,Q,Q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("%</a:t>
            </a:r>
            <a:r>
              <a:rPr lang="en-US" sz="1600" dirty="0" err="1"/>
              <a:t>c%c%c%c</a:t>
            </a:r>
            <a:r>
              <a:rPr lang="en-US" sz="1600" dirty="0"/>
              <a:t>\</a:t>
            </a:r>
            <a:r>
              <a:rPr lang="en-US" sz="1600" dirty="0" err="1"/>
              <a:t>n",Q,Q,Q,Q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printf</a:t>
            </a:r>
            <a:r>
              <a:rPr lang="en-US" sz="1600" dirty="0"/>
              <a:t>("\n");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4788024" y="3789040"/>
            <a:ext cx="1656184" cy="10081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0272" y="4123819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 smtClean="0"/>
              <a:t>casa(6)</a:t>
            </a: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7" r="77911" b="49456"/>
          <a:stretch/>
        </p:blipFill>
        <p:spPr bwMode="auto">
          <a:xfrm>
            <a:off x="6444208" y="5781807"/>
            <a:ext cx="1224136" cy="92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6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faça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casa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Implemente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“</a:t>
            </a:r>
            <a:r>
              <a:rPr lang="en-US" b="1" i="1" dirty="0" smtClean="0"/>
              <a:t>void </a:t>
            </a:r>
            <a:r>
              <a:rPr lang="en-US" b="1" i="1" dirty="0"/>
              <a:t>casa(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altura_casa</a:t>
            </a:r>
            <a:r>
              <a:rPr lang="en-US" b="1" i="1" dirty="0" smtClean="0"/>
              <a:t>)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produza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endParaRPr lang="en-US" dirty="0" smtClean="0"/>
          </a:p>
          <a:p>
            <a:pPr lvl="1"/>
            <a:r>
              <a:rPr lang="en-US" dirty="0" err="1" smtClean="0"/>
              <a:t>Perceba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endParaRPr lang="en-US" dirty="0" smtClean="0"/>
          </a:p>
          <a:p>
            <a:pPr lvl="2"/>
            <a:r>
              <a:rPr lang="en-US" dirty="0" smtClean="0"/>
              <a:t>As </a:t>
            </a:r>
            <a:r>
              <a:rPr lang="en-US" dirty="0" err="1" smtClean="0"/>
              <a:t>chamadas</a:t>
            </a:r>
            <a:r>
              <a:rPr lang="en-US" dirty="0" smtClean="0"/>
              <a:t>:</a:t>
            </a:r>
          </a:p>
          <a:p>
            <a:pPr lvl="3"/>
            <a:r>
              <a:rPr lang="en-US" dirty="0"/>
              <a:t>casa(3);</a:t>
            </a:r>
          </a:p>
          <a:p>
            <a:pPr lvl="3"/>
            <a:r>
              <a:rPr lang="en-US" dirty="0" smtClean="0"/>
              <a:t>casa(6</a:t>
            </a:r>
            <a:r>
              <a:rPr lang="en-US" dirty="0"/>
              <a:t>);</a:t>
            </a:r>
          </a:p>
          <a:p>
            <a:pPr lvl="3"/>
            <a:r>
              <a:rPr lang="en-US" dirty="0" smtClean="0"/>
              <a:t>casa(20)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" r="71199" b="17382"/>
          <a:stretch/>
        </p:blipFill>
        <p:spPr bwMode="auto">
          <a:xfrm>
            <a:off x="6156176" y="3271697"/>
            <a:ext cx="2016224" cy="345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otched Right Arrow 4"/>
          <p:cNvSpPr/>
          <p:nvPr/>
        </p:nvSpPr>
        <p:spPr>
          <a:xfrm>
            <a:off x="3347864" y="3429000"/>
            <a:ext cx="2736304" cy="14401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Produzem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2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void casa(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altura_casa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, </a:t>
            </a:r>
            <a:r>
              <a:rPr lang="en-US" dirty="0" err="1"/>
              <a:t>altura_maxima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largura</a:t>
            </a:r>
            <a:r>
              <a:rPr lang="en-US" dirty="0"/>
              <a:t> = 0; </a:t>
            </a:r>
            <a:r>
              <a:rPr lang="en-US" dirty="0" err="1"/>
              <a:t>largura</a:t>
            </a:r>
            <a:r>
              <a:rPr lang="en-US" dirty="0"/>
              <a:t> &lt; 6 ; </a:t>
            </a:r>
            <a:r>
              <a:rPr lang="en-US" dirty="0" err="1"/>
              <a:t>largura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largura</a:t>
            </a:r>
            <a:r>
              <a:rPr lang="en-US" dirty="0"/>
              <a:t> == 2 || </a:t>
            </a:r>
            <a:r>
              <a:rPr lang="en-US" dirty="0" err="1"/>
              <a:t>largura</a:t>
            </a:r>
            <a:r>
              <a:rPr lang="en-US" dirty="0"/>
              <a:t>==3)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altura_maxima</a:t>
            </a:r>
            <a:r>
              <a:rPr lang="en-US" dirty="0"/>
              <a:t> = </a:t>
            </a:r>
            <a:r>
              <a:rPr lang="en-US" dirty="0" err="1"/>
              <a:t>altura_casa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altura_maxima</a:t>
            </a:r>
            <a:r>
              <a:rPr lang="en-US" dirty="0"/>
              <a:t> = altura_casa-2;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altura</a:t>
            </a:r>
            <a:r>
              <a:rPr lang="en-US" dirty="0"/>
              <a:t> = 0 ; </a:t>
            </a:r>
            <a:r>
              <a:rPr lang="en-US" dirty="0" err="1"/>
              <a:t>altura</a:t>
            </a:r>
            <a:r>
              <a:rPr lang="en-US" dirty="0"/>
              <a:t> &lt; </a:t>
            </a:r>
            <a:r>
              <a:rPr lang="en-US" dirty="0" err="1"/>
              <a:t>altura_maxima</a:t>
            </a:r>
            <a:r>
              <a:rPr lang="en-US" dirty="0"/>
              <a:t>; </a:t>
            </a:r>
            <a:r>
              <a:rPr lang="en-US" dirty="0" err="1"/>
              <a:t>altura</a:t>
            </a:r>
            <a:r>
              <a:rPr lang="en-US" dirty="0"/>
              <a:t>++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c",Q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é a interface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identificador</a:t>
            </a:r>
            <a:endParaRPr lang="en-US" dirty="0" smtClean="0"/>
          </a:p>
          <a:p>
            <a:pPr lvl="1"/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endParaRPr lang="en-US" dirty="0" smtClean="0"/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somar</a:t>
            </a:r>
            <a:r>
              <a:rPr lang="en-US" dirty="0" smtClean="0"/>
              <a:t>(float numero1, float numero2)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,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antes do </a:t>
            </a:r>
            <a:r>
              <a:rPr lang="en-US" dirty="0" err="1" smtClean="0"/>
              <a:t>uso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1">
              <a:buNone/>
            </a:pP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            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 lvl="1">
              <a:buNone/>
            </a:pPr>
            <a:r>
              <a:rPr lang="pt-BR" dirty="0" smtClean="0"/>
              <a:t>      resultado = somar(a,b);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 lvl="1">
              <a:buNone/>
            </a:pP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643702" y="3291488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Erro!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- </a:t>
            </a:r>
            <a:r>
              <a:rPr lang="en-US" dirty="0" err="1" smtClean="0"/>
              <a:t>Corrigido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</a:t>
            </a:r>
          </a:p>
          <a:p>
            <a:pPr>
              <a:buNone/>
            </a:pPr>
            <a:r>
              <a:rPr lang="pt-BR" dirty="0" smtClean="0"/>
              <a:t>      /* Protótipo da função a ser definida posteriormente */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numero2);</a:t>
            </a:r>
          </a:p>
          <a:p>
            <a:pPr>
              <a:buNone/>
            </a:pPr>
            <a:r>
              <a:rPr lang="pt-BR" dirty="0" smtClean="0"/>
              <a:t>     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>
              <a:buNone/>
            </a:pPr>
            <a:r>
              <a:rPr lang="pt-BR" dirty="0" smtClean="0"/>
              <a:t>      resultado = somar(a,b);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28596" y="2211704"/>
            <a:ext cx="5214974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14282" y="4365104"/>
            <a:ext cx="5214974" cy="1785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float</a:t>
            </a:r>
            <a:r>
              <a:rPr lang="pt-BR" dirty="0" smtClean="0"/>
              <a:t> somar(</a:t>
            </a:r>
            <a:r>
              <a:rPr lang="pt-BR" dirty="0" err="1" smtClean="0"/>
              <a:t>float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numero1 + numero2;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float</a:t>
            </a:r>
            <a:r>
              <a:rPr lang="pt-BR" dirty="0" smtClean="0"/>
              <a:t> a, b, resultado;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scanf</a:t>
            </a:r>
            <a:r>
              <a:rPr lang="pt-BR" dirty="0" smtClean="0"/>
              <a:t>("%f %f", &amp;a, &amp;b);</a:t>
            </a:r>
          </a:p>
          <a:p>
            <a:pPr>
              <a:buNone/>
            </a:pPr>
            <a:r>
              <a:rPr lang="pt-BR" dirty="0" smtClean="0"/>
              <a:t>      resultado = somar(a,b);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("O resultado </a:t>
            </a:r>
            <a:r>
              <a:rPr lang="pt-BR" dirty="0" err="1" smtClean="0"/>
              <a:t>eh</a:t>
            </a:r>
            <a:r>
              <a:rPr lang="pt-BR" dirty="0" smtClean="0"/>
              <a:t> %.2f\n",resultado);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getchar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Produto</a:t>
            </a:r>
            <a:r>
              <a:rPr lang="en-US" dirty="0" smtClean="0"/>
              <a:t> dos </a:t>
            </a:r>
            <a:r>
              <a:rPr lang="en-US" dirty="0" err="1" smtClean="0"/>
              <a:t>Primos</a:t>
            </a:r>
            <a:endParaRPr lang="en-US" dirty="0"/>
          </a:p>
          <a:p>
            <a:pPr lvl="1"/>
            <a:r>
              <a:rPr lang="en-US" dirty="0" err="1" smtClean="0"/>
              <a:t>Calcule</a:t>
            </a:r>
            <a:r>
              <a:rPr lang="en-US" dirty="0" smtClean="0"/>
              <a:t> o </a:t>
            </a:r>
            <a:r>
              <a:rPr lang="en-US" dirty="0" err="1" smtClean="0"/>
              <a:t>produto</a:t>
            </a:r>
            <a:r>
              <a:rPr lang="en-US" dirty="0" smtClean="0"/>
              <a:t> de 04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primos</a:t>
            </a:r>
            <a:r>
              <a:rPr lang="en-US" dirty="0" smtClean="0"/>
              <a:t>. Se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ocorrer</a:t>
            </a:r>
            <a:r>
              <a:rPr lang="en-US" dirty="0" smtClean="0"/>
              <a:t>, </a:t>
            </a:r>
            <a:r>
              <a:rPr lang="en-US" dirty="0" err="1" smtClean="0"/>
              <a:t>imprima</a:t>
            </a:r>
            <a:r>
              <a:rPr lang="en-US" dirty="0" smtClean="0"/>
              <a:t>: SEM PRODUTO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80728"/>
            <a:ext cx="877826" cy="9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4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Testando</a:t>
            </a:r>
            <a:r>
              <a:rPr lang="en-US" dirty="0" smtClean="0"/>
              <a:t> o </a:t>
            </a:r>
            <a:r>
              <a:rPr lang="en-US" dirty="0" err="1" smtClean="0"/>
              <a:t>entedimento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serve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Quais</a:t>
            </a:r>
            <a:r>
              <a:rPr lang="en-US" dirty="0" smtClean="0"/>
              <a:t> as </a:t>
            </a:r>
            <a:r>
              <a:rPr lang="en-US" dirty="0" err="1" smtClean="0"/>
              <a:t>vantagens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93" y="2214554"/>
            <a:ext cx="8384487" cy="327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Abstração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Omissão</a:t>
            </a:r>
            <a:r>
              <a:rPr lang="en-US" dirty="0" smtClean="0"/>
              <a:t> de </a:t>
            </a:r>
            <a:r>
              <a:rPr lang="en-US" dirty="0" err="1" smtClean="0"/>
              <a:t>detalhes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perca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compreensão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essência</a:t>
            </a:r>
            <a:r>
              <a:rPr lang="en-US" dirty="0" smtClean="0"/>
              <a:t> do </a:t>
            </a:r>
            <a:r>
              <a:rPr lang="en-US" dirty="0" err="1" smtClean="0"/>
              <a:t>artefato</a:t>
            </a:r>
            <a:endParaRPr lang="en-US" dirty="0" smtClean="0"/>
          </a:p>
          <a:p>
            <a:r>
              <a:rPr lang="en-US" dirty="0" err="1" smtClean="0"/>
              <a:t>Entretanto</a:t>
            </a:r>
            <a:r>
              <a:rPr lang="en-US" dirty="0" smtClean="0"/>
              <a:t>, 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suficientes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impedir</a:t>
            </a:r>
            <a:r>
              <a:rPr lang="en-US" dirty="0" smtClean="0"/>
              <a:t> a </a:t>
            </a:r>
            <a:r>
              <a:rPr lang="en-US" dirty="0" err="1" smtClean="0"/>
              <a:t>compreeensão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essência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excesso</a:t>
            </a:r>
            <a:r>
              <a:rPr lang="en-US" dirty="0" smtClean="0"/>
              <a:t> de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onerosa</a:t>
            </a:r>
            <a:r>
              <a:rPr lang="en-US" dirty="0" smtClean="0"/>
              <a:t> a </a:t>
            </a:r>
            <a:r>
              <a:rPr lang="en-US" dirty="0" err="1" smtClean="0"/>
              <a:t>operação</a:t>
            </a:r>
            <a:r>
              <a:rPr lang="en-US" dirty="0" smtClean="0"/>
              <a:t> com o </a:t>
            </a:r>
            <a:r>
              <a:rPr lang="en-US" dirty="0" err="1" smtClean="0"/>
              <a:t>artefato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357430"/>
            <a:ext cx="4000487" cy="300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 se </a:t>
            </a:r>
            <a:r>
              <a:rPr lang="en-US" dirty="0" err="1" smtClean="0"/>
              <a:t>formos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um software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complexo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smtClean="0"/>
              <a:t>CISCEA</a:t>
            </a:r>
          </a:p>
          <a:p>
            <a:pPr lvl="2"/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Tráfego</a:t>
            </a:r>
            <a:r>
              <a:rPr lang="en-US" dirty="0" smtClean="0"/>
              <a:t> </a:t>
            </a:r>
            <a:r>
              <a:rPr lang="en-US" dirty="0" err="1" smtClean="0"/>
              <a:t>Aéreo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Central</a:t>
            </a:r>
          </a:p>
          <a:p>
            <a:pPr lvl="2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Negociação</a:t>
            </a:r>
            <a:r>
              <a:rPr lang="en-US" dirty="0" smtClean="0"/>
              <a:t> de </a:t>
            </a:r>
            <a:r>
              <a:rPr lang="en-US" dirty="0" err="1" smtClean="0"/>
              <a:t>Títulos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imaginou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 de dados</a:t>
            </a:r>
          </a:p>
          <a:p>
            <a:pPr lvl="1"/>
            <a:r>
              <a:rPr lang="en-US" dirty="0" err="1" smtClean="0"/>
              <a:t>Regras</a:t>
            </a:r>
            <a:r>
              <a:rPr lang="en-US" dirty="0" smtClean="0"/>
              <a:t> do </a:t>
            </a:r>
            <a:r>
              <a:rPr lang="en-US" dirty="0" err="1" smtClean="0"/>
              <a:t>negócio</a:t>
            </a:r>
            <a:endParaRPr lang="en-US" dirty="0" smtClean="0"/>
          </a:p>
          <a:p>
            <a:pPr lvl="2"/>
            <a:r>
              <a:rPr lang="en-US" dirty="0" smtClean="0"/>
              <a:t>Se o </a:t>
            </a:r>
            <a:r>
              <a:rPr lang="en-US" dirty="0" err="1" smtClean="0"/>
              <a:t>banco</a:t>
            </a:r>
            <a:r>
              <a:rPr lang="en-US" dirty="0" smtClean="0"/>
              <a:t> A </a:t>
            </a:r>
            <a:r>
              <a:rPr lang="en-US" dirty="0" err="1" smtClean="0"/>
              <a:t>emprestar</a:t>
            </a:r>
            <a:r>
              <a:rPr lang="en-US" dirty="0" smtClean="0"/>
              <a:t> </a:t>
            </a:r>
            <a:r>
              <a:rPr lang="en-US" dirty="0" err="1" smtClean="0"/>
              <a:t>dinheiro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banco</a:t>
            </a:r>
            <a:r>
              <a:rPr lang="en-US" dirty="0" smtClean="0"/>
              <a:t> B, 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devolver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10 </a:t>
            </a:r>
            <a:r>
              <a:rPr lang="en-US" dirty="0" err="1" smtClean="0"/>
              <a:t>dias</a:t>
            </a:r>
            <a:endParaRPr lang="en-US" dirty="0" smtClean="0"/>
          </a:p>
          <a:p>
            <a:pPr lvl="2"/>
            <a:r>
              <a:rPr lang="en-US" dirty="0" smtClean="0"/>
              <a:t>Os </a:t>
            </a:r>
            <a:r>
              <a:rPr lang="en-US" dirty="0" err="1" smtClean="0"/>
              <a:t>aviões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voar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sentidos</a:t>
            </a:r>
            <a:r>
              <a:rPr lang="en-US" dirty="0" smtClean="0"/>
              <a:t> </a:t>
            </a:r>
            <a:r>
              <a:rPr lang="en-US" dirty="0" err="1" smtClean="0"/>
              <a:t>opostos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aerovia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repetem</a:t>
            </a:r>
            <a:endParaRPr lang="en-US" dirty="0" smtClean="0"/>
          </a:p>
          <a:p>
            <a:pPr lvl="2"/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iria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séria</a:t>
            </a:r>
            <a:r>
              <a:rPr lang="en-US" dirty="0" smtClean="0"/>
              <a:t> de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for (v=3;v&lt;</a:t>
            </a:r>
            <a:r>
              <a:rPr lang="en-US" dirty="0" err="1" smtClean="0"/>
              <a:t>distancia</a:t>
            </a:r>
            <a:r>
              <a:rPr lang="en-US" dirty="0" smtClean="0"/>
              <a:t>*1.4 ; v += 0.1){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</a:t>
            </a:r>
            <a:r>
              <a:rPr lang="en-US" dirty="0" err="1" smtClean="0"/>
              <a:t>aviao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precisamos</a:t>
            </a:r>
            <a:r>
              <a:rPr lang="en-US" dirty="0" smtClean="0"/>
              <a:t> saber a </a:t>
            </a:r>
            <a:r>
              <a:rPr lang="en-US" dirty="0" err="1" smtClean="0"/>
              <a:t>velocidade</a:t>
            </a:r>
            <a:r>
              <a:rPr lang="en-US" dirty="0" smtClean="0"/>
              <a:t> de novo</a:t>
            </a:r>
            <a:br>
              <a:rPr lang="en-US" dirty="0" smtClean="0"/>
            </a:br>
            <a:r>
              <a:rPr lang="en-US" dirty="0" smtClean="0"/>
              <a:t>for (v=3;v&lt;</a:t>
            </a:r>
            <a:r>
              <a:rPr lang="en-US" dirty="0" err="1" smtClean="0"/>
              <a:t>distancia</a:t>
            </a:r>
            <a:r>
              <a:rPr lang="en-US" dirty="0" smtClean="0"/>
              <a:t>*1.4 ; v += 0.1){</a:t>
            </a:r>
            <a:br>
              <a:rPr lang="en-US" dirty="0" smtClean="0"/>
            </a:br>
            <a:r>
              <a:rPr lang="en-US" dirty="0" smtClean="0"/>
              <a:t>    //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</a:t>
            </a:r>
            <a:r>
              <a:rPr lang="en-US" dirty="0" err="1" smtClean="0"/>
              <a:t>aviao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57158" y="1571612"/>
            <a:ext cx="792961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57158" y="3714752"/>
            <a:ext cx="7929618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57290" y="5434628"/>
            <a:ext cx="6340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Código Duplicado!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e se </a:t>
            </a:r>
            <a:r>
              <a:rPr lang="en-US" dirty="0" err="1" smtClean="0"/>
              <a:t>pudermos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pequenas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parte </a:t>
            </a:r>
            <a:r>
              <a:rPr lang="en-US" dirty="0" err="1" smtClean="0"/>
              <a:t>cuida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endParaRPr lang="en-US" dirty="0" smtClean="0"/>
          </a:p>
          <a:p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poderíamos</a:t>
            </a:r>
            <a:r>
              <a:rPr lang="en-US" dirty="0" smtClean="0"/>
              <a:t> “</a:t>
            </a:r>
            <a:r>
              <a:rPr lang="en-US" dirty="0" err="1" smtClean="0"/>
              <a:t>chamar</a:t>
            </a:r>
            <a:r>
              <a:rPr lang="en-US" dirty="0" smtClean="0"/>
              <a:t>” </a:t>
            </a:r>
            <a:r>
              <a:rPr lang="en-US" dirty="0" err="1" smtClean="0"/>
              <a:t>essa</a:t>
            </a:r>
            <a:r>
              <a:rPr lang="en-US" dirty="0" smtClean="0"/>
              <a:t> parte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precisassemos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Legal, </a:t>
            </a:r>
            <a:r>
              <a:rPr lang="en-US" dirty="0" err="1" smtClean="0"/>
              <a:t>né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Tarefa</a:t>
            </a:r>
            <a:r>
              <a:rPr lang="en-US" dirty="0" smtClean="0"/>
              <a:t>: Software de </a:t>
            </a:r>
            <a:r>
              <a:rPr lang="en-US" dirty="0" err="1" smtClean="0"/>
              <a:t>Alerta</a:t>
            </a:r>
            <a:r>
              <a:rPr lang="en-US" dirty="0" smtClean="0"/>
              <a:t> e </a:t>
            </a:r>
            <a:r>
              <a:rPr lang="en-US" dirty="0" err="1" smtClean="0"/>
              <a:t>Monitoramento</a:t>
            </a:r>
            <a:r>
              <a:rPr lang="en-US" dirty="0" smtClean="0"/>
              <a:t> de um </a:t>
            </a:r>
            <a:r>
              <a:rPr lang="en-US" dirty="0" err="1" smtClean="0"/>
              <a:t>avião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54008" y="164305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avião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85852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turbinas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8596" y="378619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turbina</a:t>
            </a:r>
            <a:r>
              <a:rPr lang="en-US" sz="1400" dirty="0" smtClean="0"/>
              <a:t> </a:t>
            </a:r>
            <a:r>
              <a:rPr lang="en-US" sz="1400" dirty="0" err="1" smtClean="0"/>
              <a:t>esquerda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2143108" y="378619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turbina</a:t>
            </a:r>
            <a:r>
              <a:rPr lang="en-US" sz="1400" dirty="0" smtClean="0"/>
              <a:t> </a:t>
            </a:r>
            <a:r>
              <a:rPr lang="en-US" sz="1400" dirty="0" err="1" smtClean="0"/>
              <a:t>direita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562938" y="5286388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 </a:t>
            </a:r>
            <a:r>
              <a:rPr lang="en-US" sz="1400" dirty="0" err="1" smtClean="0"/>
              <a:t>parafuso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5929322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Monitorar</a:t>
            </a:r>
            <a:r>
              <a:rPr lang="en-US" sz="1400" dirty="0" smtClean="0"/>
              <a:t> </a:t>
            </a:r>
            <a:r>
              <a:rPr lang="en-US" sz="1400" dirty="0" err="1" smtClean="0"/>
              <a:t>Piloto</a:t>
            </a:r>
            <a:r>
              <a:rPr lang="en-US" sz="1400" dirty="0" smtClean="0"/>
              <a:t> </a:t>
            </a:r>
            <a:r>
              <a:rPr lang="en-US" sz="1400" dirty="0" err="1" smtClean="0"/>
              <a:t>automático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3562938" y="264318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Monitorar</a:t>
            </a:r>
            <a:r>
              <a:rPr lang="en-US" dirty="0" smtClean="0"/>
              <a:t> </a:t>
            </a:r>
            <a:r>
              <a:rPr lang="en-US" dirty="0" err="1" smtClean="0"/>
              <a:t>Cabine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143768" y="164305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Emitir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2"/>
            <a:endCxn id="7" idx="0"/>
          </p:cNvCxnSpPr>
          <p:nvPr/>
        </p:nvCxnSpPr>
        <p:spPr>
          <a:xfrm rot="5400000">
            <a:off x="3027153" y="1330509"/>
            <a:ext cx="357190" cy="2268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6" idx="2"/>
            <a:endCxn id="12" idx="0"/>
          </p:cNvCxnSpPr>
          <p:nvPr/>
        </p:nvCxnSpPr>
        <p:spPr>
          <a:xfrm rot="16200000" flipH="1">
            <a:off x="4165696" y="2460122"/>
            <a:ext cx="357190" cy="8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6" idx="2"/>
            <a:endCxn id="11" idx="0"/>
          </p:cNvCxnSpPr>
          <p:nvPr/>
        </p:nvCxnSpPr>
        <p:spPr>
          <a:xfrm rot="16200000" flipH="1">
            <a:off x="5348888" y="1276930"/>
            <a:ext cx="357190" cy="2375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7" idx="2"/>
            <a:endCxn id="8" idx="0"/>
          </p:cNvCxnSpPr>
          <p:nvPr/>
        </p:nvCxnSpPr>
        <p:spPr>
          <a:xfrm rot="5400000">
            <a:off x="1393009" y="3107529"/>
            <a:ext cx="50006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7" idx="2"/>
            <a:endCxn id="9" idx="0"/>
          </p:cNvCxnSpPr>
          <p:nvPr/>
        </p:nvCxnSpPr>
        <p:spPr>
          <a:xfrm rot="16200000" flipH="1">
            <a:off x="2250265" y="3107529"/>
            <a:ext cx="50006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2"/>
            <a:endCxn id="10" idx="0"/>
          </p:cNvCxnSpPr>
          <p:nvPr/>
        </p:nvCxnSpPr>
        <p:spPr>
          <a:xfrm rot="16200000" flipH="1">
            <a:off x="2352957" y="3290589"/>
            <a:ext cx="857256" cy="3134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9" idx="2"/>
            <a:endCxn id="10" idx="0"/>
          </p:cNvCxnSpPr>
          <p:nvPr/>
        </p:nvCxnSpPr>
        <p:spPr>
          <a:xfrm rot="16200000" flipH="1">
            <a:off x="3210213" y="4147845"/>
            <a:ext cx="857256" cy="14198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2" idx="2"/>
            <a:endCxn id="10" idx="0"/>
          </p:cNvCxnSpPr>
          <p:nvPr/>
        </p:nvCxnSpPr>
        <p:spPr>
          <a:xfrm rot="5400000">
            <a:off x="3348624" y="4286256"/>
            <a:ext cx="20002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6" idx="3"/>
            <a:endCxn id="14" idx="1"/>
          </p:cNvCxnSpPr>
          <p:nvPr/>
        </p:nvCxnSpPr>
        <p:spPr>
          <a:xfrm>
            <a:off x="5125644" y="1964521"/>
            <a:ext cx="201812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228062" y="450057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Abstração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Reúso</a:t>
            </a:r>
            <a:r>
              <a:rPr lang="en-US" dirty="0" smtClean="0"/>
              <a:t> !!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C,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Funções</a:t>
            </a:r>
            <a:endParaRPr lang="en-US" dirty="0" smtClean="0"/>
          </a:p>
          <a:p>
            <a:pPr lvl="1"/>
            <a:r>
              <a:rPr lang="en-US" dirty="0" err="1" smtClean="0"/>
              <a:t>Encapsulam</a:t>
            </a:r>
            <a:r>
              <a:rPr lang="en-US" dirty="0" smtClean="0"/>
              <a:t> as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endParaRPr lang="en-US" dirty="0" smtClean="0"/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as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subtarefas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subtarefas</a:t>
            </a:r>
            <a:r>
              <a:rPr lang="en-US" dirty="0" smtClean="0"/>
              <a:t> </a:t>
            </a:r>
            <a:r>
              <a:rPr lang="en-US" dirty="0" err="1" smtClean="0"/>
              <a:t>retornam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smtClean="0"/>
              <a:t>main()</a:t>
            </a:r>
          </a:p>
          <a:p>
            <a:pPr lvl="1"/>
            <a:r>
              <a:rPr lang="en-US" dirty="0" err="1" smtClean="0"/>
              <a:t>Esta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C</a:t>
            </a:r>
          </a:p>
          <a:p>
            <a:pPr lvl="1"/>
            <a:r>
              <a:rPr lang="en-US" dirty="0" smtClean="0"/>
              <a:t>É a </a:t>
            </a:r>
            <a:r>
              <a:rPr lang="en-US" dirty="0" err="1" smtClean="0"/>
              <a:t>função</a:t>
            </a:r>
            <a:r>
              <a:rPr lang="en-US" dirty="0" smtClean="0"/>
              <a:t> principal, a </a:t>
            </a:r>
            <a:r>
              <a:rPr lang="en-US" dirty="0" err="1" smtClean="0"/>
              <a:t>partir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r>
              <a:rPr lang="en-US" dirty="0" err="1" smtClean="0"/>
              <a:t>Olha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...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andamos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3543</TotalTime>
  <Words>1156</Words>
  <Application>Microsoft Office PowerPoint</Application>
  <PresentationFormat>On-screen Show (4:3)</PresentationFormat>
  <Paragraphs>308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IC-UFAL</vt:lpstr>
      <vt:lpstr>Programação I: Funções</vt:lpstr>
      <vt:lpstr>O que é isso?</vt:lpstr>
      <vt:lpstr>E agora?</vt:lpstr>
      <vt:lpstr>Abstração</vt:lpstr>
      <vt:lpstr>E se formos construir um software grande complexo?</vt:lpstr>
      <vt:lpstr>Exemplo de código duplicado</vt:lpstr>
      <vt:lpstr>Ok, e se pudermos dividir o nosso código em pequenas partes</vt:lpstr>
      <vt:lpstr>Tarefa: Software de Alerta e Monitoramento de um avião</vt:lpstr>
      <vt:lpstr>Em C, podemos usar funções</vt:lpstr>
      <vt:lpstr>Funções que já usamos</vt:lpstr>
      <vt:lpstr>Funções</vt:lpstr>
      <vt:lpstr>Funções</vt:lpstr>
      <vt:lpstr>Vamos fazer umas casas?</vt:lpstr>
      <vt:lpstr>Ascii</vt:lpstr>
      <vt:lpstr>Vamos tentar</vt:lpstr>
      <vt:lpstr>Primeira linha … </vt:lpstr>
      <vt:lpstr>Abstraia um pouco</vt:lpstr>
      <vt:lpstr>Minha versão da casa</vt:lpstr>
      <vt:lpstr>E para fazer mais uma casa?</vt:lpstr>
      <vt:lpstr>Dá pra abstrair?</vt:lpstr>
      <vt:lpstr>Que tal uma função casa?</vt:lpstr>
      <vt:lpstr>Desafio: faça a função casa</vt:lpstr>
      <vt:lpstr>Uma possível solução</vt:lpstr>
      <vt:lpstr>Protótipo</vt:lpstr>
      <vt:lpstr>Protótipo</vt:lpstr>
      <vt:lpstr>Protótipo - Corrigido</vt:lpstr>
      <vt:lpstr>Ou ainda …</vt:lpstr>
      <vt:lpstr>Exercícios</vt:lpstr>
      <vt:lpstr>Testando o entedimento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402</cp:revision>
  <dcterms:created xsi:type="dcterms:W3CDTF">2009-02-19T12:39:44Z</dcterms:created>
  <dcterms:modified xsi:type="dcterms:W3CDTF">2012-12-08T13:09:42Z</dcterms:modified>
</cp:coreProperties>
</file>