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55"/>
  </p:notesMasterIdLst>
  <p:handoutMasterIdLst>
    <p:handoutMasterId r:id="rId56"/>
  </p:handoutMasterIdLst>
  <p:sldIdLst>
    <p:sldId id="477" r:id="rId2"/>
    <p:sldId id="494" r:id="rId3"/>
    <p:sldId id="495" r:id="rId4"/>
    <p:sldId id="496" r:id="rId5"/>
    <p:sldId id="497" r:id="rId6"/>
    <p:sldId id="498" r:id="rId7"/>
    <p:sldId id="499" r:id="rId8"/>
    <p:sldId id="501" r:id="rId9"/>
    <p:sldId id="503" r:id="rId10"/>
    <p:sldId id="502" r:id="rId11"/>
    <p:sldId id="504" r:id="rId12"/>
    <p:sldId id="505" r:id="rId13"/>
    <p:sldId id="506" r:id="rId14"/>
    <p:sldId id="507" r:id="rId15"/>
    <p:sldId id="508" r:id="rId16"/>
    <p:sldId id="509" r:id="rId17"/>
    <p:sldId id="511" r:id="rId18"/>
    <p:sldId id="512" r:id="rId19"/>
    <p:sldId id="510" r:id="rId20"/>
    <p:sldId id="513" r:id="rId21"/>
    <p:sldId id="514" r:id="rId22"/>
    <p:sldId id="515" r:id="rId23"/>
    <p:sldId id="519" r:id="rId24"/>
    <p:sldId id="516" r:id="rId25"/>
    <p:sldId id="520" r:id="rId26"/>
    <p:sldId id="521" r:id="rId27"/>
    <p:sldId id="522" r:id="rId28"/>
    <p:sldId id="500" r:id="rId29"/>
    <p:sldId id="525" r:id="rId30"/>
    <p:sldId id="526" r:id="rId31"/>
    <p:sldId id="532" r:id="rId32"/>
    <p:sldId id="533" r:id="rId33"/>
    <p:sldId id="534" r:id="rId34"/>
    <p:sldId id="535" r:id="rId35"/>
    <p:sldId id="536" r:id="rId36"/>
    <p:sldId id="537" r:id="rId37"/>
    <p:sldId id="527" r:id="rId38"/>
    <p:sldId id="538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28" r:id="rId47"/>
    <p:sldId id="539" r:id="rId48"/>
    <p:sldId id="529" r:id="rId49"/>
    <p:sldId id="540" r:id="rId50"/>
    <p:sldId id="530" r:id="rId51"/>
    <p:sldId id="541" r:id="rId52"/>
    <p:sldId id="531" r:id="rId53"/>
    <p:sldId id="542" r:id="rId54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3300"/>
    <a:srgbClr val="FFFF00"/>
    <a:srgbClr val="00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C66ED0-4C3E-4C95-A448-FD176CAF73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9140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F8403D9-D988-4AE8-BFEC-3CBA879927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1682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5606BA-2385-4439-AD98-C44EB40807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1666-8DEC-4A90-A05A-FD7706605E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149B-5762-465C-8951-BBA0ED5A6E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A4D2-8C05-401C-A4C1-274F712F04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D0F5-167E-411F-8439-D79E25B86F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C8E-0806-4FE6-AA5A-79131FD041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7609-701D-4468-8096-3EBE43D4AC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4AD7-D636-4496-8522-F947E82C4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2CAD-753B-4967-ACF7-1430425E16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51C0-9C4E-41C9-9C73-CCC95E1EF1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2F56-D30C-45AE-9A50-9C46FD26B1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5B69-7EBC-4022-9B69-AF6D5C48B1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CFB4-4DD0-4843-A41F-3CA60B66DF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92EC-559D-4248-AF3C-5E8034A1D0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B39DFF1-A2D5-4678-A7D5-25005A19C9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onteiros.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uncao_trocar_valores3.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uncao_trocar_valores2.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Programação</a:t>
            </a:r>
            <a:r>
              <a:rPr lang="en-US" dirty="0" smtClean="0"/>
              <a:t> I:</a:t>
            </a:r>
            <a:br>
              <a:rPr lang="en-US" dirty="0" smtClean="0"/>
            </a:br>
            <a:r>
              <a:rPr lang="en-US" dirty="0" err="1" smtClean="0"/>
              <a:t>Ponteiros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Rodrigo </a:t>
            </a:r>
            <a:r>
              <a:rPr lang="en-US" dirty="0" err="1" smtClean="0"/>
              <a:t>Paes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</a:t>
            </a:r>
            <a:r>
              <a:rPr lang="en-US" dirty="0" smtClean="0"/>
              <a:t> &amp;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fornece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lvl="2">
              <a:buNone/>
            </a:pPr>
            <a:r>
              <a:rPr lang="pt-BR" dirty="0" smtClean="0"/>
              <a:t>{</a:t>
            </a:r>
          </a:p>
          <a:p>
            <a:pPr lvl="2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a = 1;</a:t>
            </a:r>
          </a:p>
          <a:p>
            <a:pPr lvl="2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("O </a:t>
            </a:r>
            <a:r>
              <a:rPr lang="pt-BR" dirty="0" err="1" smtClean="0"/>
              <a:t>endereco</a:t>
            </a:r>
            <a:r>
              <a:rPr lang="pt-BR" dirty="0" smtClean="0"/>
              <a:t> de a </a:t>
            </a:r>
            <a:r>
              <a:rPr lang="pt-BR" dirty="0" err="1" smtClean="0"/>
              <a:t>eh</a:t>
            </a:r>
            <a:r>
              <a:rPr lang="pt-BR" dirty="0" smtClean="0"/>
              <a:t>: </a:t>
            </a:r>
            <a:r>
              <a:rPr lang="pt-BR" b="1" dirty="0" smtClean="0"/>
              <a:t>%p</a:t>
            </a:r>
            <a:r>
              <a:rPr lang="pt-BR" dirty="0" smtClean="0"/>
              <a:t>\n",&amp;a);</a:t>
            </a:r>
          </a:p>
          <a:p>
            <a:pPr lvl="2">
              <a:buNone/>
            </a:pPr>
            <a:r>
              <a:rPr lang="en-US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 novo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variável</a:t>
            </a:r>
            <a:r>
              <a:rPr lang="en-US" dirty="0" smtClean="0"/>
              <a:t>: </a:t>
            </a:r>
            <a:r>
              <a:rPr lang="en-US" dirty="0" err="1" smtClean="0"/>
              <a:t>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define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válidos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 smtClean="0"/>
          </a:p>
          <a:p>
            <a:pPr lvl="1"/>
            <a:r>
              <a:rPr lang="en-US" dirty="0" err="1" smtClean="0"/>
              <a:t>Exemplo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inteiros</a:t>
            </a:r>
            <a:endParaRPr lang="en-US" dirty="0" smtClean="0"/>
          </a:p>
          <a:p>
            <a:pPr lvl="2"/>
            <a:r>
              <a:rPr lang="en-US" dirty="0" smtClean="0"/>
              <a:t>char: </a:t>
            </a:r>
            <a:r>
              <a:rPr lang="en-US" dirty="0" err="1" smtClean="0"/>
              <a:t>caracteres</a:t>
            </a:r>
            <a:endParaRPr lang="en-US" dirty="0" smtClean="0"/>
          </a:p>
          <a:p>
            <a:pPr lvl="2"/>
            <a:r>
              <a:rPr lang="en-US" dirty="0" smtClean="0"/>
              <a:t>float: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flutuante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ponteiro</a:t>
            </a:r>
            <a:r>
              <a:rPr lang="en-US" dirty="0" smtClean="0"/>
              <a:t> é um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cujos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válidos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endereços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Imagine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 postal</a:t>
            </a:r>
          </a:p>
          <a:p>
            <a:pPr lvl="1"/>
            <a:r>
              <a:rPr lang="en-US" dirty="0" err="1" smtClean="0"/>
              <a:t>Caixa</a:t>
            </a:r>
            <a:r>
              <a:rPr lang="en-US" dirty="0" smtClean="0"/>
              <a:t> postal 22300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caixa</a:t>
            </a:r>
            <a:r>
              <a:rPr lang="en-US" dirty="0" smtClean="0"/>
              <a:t> postal é </a:t>
            </a:r>
            <a:r>
              <a:rPr lang="en-US" dirty="0" err="1" smtClean="0"/>
              <a:t>só</a:t>
            </a:r>
            <a:r>
              <a:rPr lang="en-US" dirty="0" smtClean="0"/>
              <a:t> um </a:t>
            </a:r>
            <a:r>
              <a:rPr lang="en-US" dirty="0" err="1" smtClean="0"/>
              <a:t>endereço</a:t>
            </a:r>
            <a:endParaRPr lang="en-US" dirty="0" smtClean="0"/>
          </a:p>
          <a:p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aponta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um </a:t>
            </a:r>
            <a:r>
              <a:rPr lang="en-US" dirty="0" err="1" smtClean="0"/>
              <a:t>imóvel</a:t>
            </a:r>
            <a:r>
              <a:rPr lang="en-US" dirty="0" smtClean="0"/>
              <a:t> (</a:t>
            </a:r>
            <a:r>
              <a:rPr lang="en-US" dirty="0" err="1" smtClean="0"/>
              <a:t>conteúdo</a:t>
            </a:r>
            <a:r>
              <a:rPr lang="en-US" dirty="0" smtClean="0"/>
              <a:t>)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imóveis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ser de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endParaRPr lang="en-US" dirty="0" smtClean="0"/>
          </a:p>
          <a:p>
            <a:pPr lvl="1"/>
            <a:r>
              <a:rPr lang="en-US" dirty="0" err="1" smtClean="0"/>
              <a:t>Residencial</a:t>
            </a:r>
            <a:r>
              <a:rPr lang="en-US" dirty="0" smtClean="0"/>
              <a:t> casa, </a:t>
            </a:r>
            <a:r>
              <a:rPr lang="en-US" dirty="0" err="1" smtClean="0"/>
              <a:t>residencial</a:t>
            </a:r>
            <a:r>
              <a:rPr lang="en-US" dirty="0" smtClean="0"/>
              <a:t> </a:t>
            </a:r>
            <a:r>
              <a:rPr lang="en-US" dirty="0" err="1" smtClean="0"/>
              <a:t>apartamento</a:t>
            </a:r>
            <a:r>
              <a:rPr lang="en-US" dirty="0" smtClean="0"/>
              <a:t>, </a:t>
            </a:r>
            <a:r>
              <a:rPr lang="en-US" dirty="0" err="1" smtClean="0"/>
              <a:t>comercial</a:t>
            </a:r>
            <a:r>
              <a:rPr lang="en-US" dirty="0" smtClean="0"/>
              <a:t> …</a:t>
            </a:r>
          </a:p>
          <a:p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a </a:t>
            </a:r>
            <a:r>
              <a:rPr lang="en-US" dirty="0" err="1" smtClean="0"/>
              <a:t>caixa</a:t>
            </a:r>
            <a:r>
              <a:rPr lang="en-US" dirty="0" smtClean="0"/>
              <a:t> postal </a:t>
            </a:r>
            <a:r>
              <a:rPr lang="en-US" dirty="0" err="1" smtClean="0"/>
              <a:t>contém</a:t>
            </a:r>
            <a:r>
              <a:rPr lang="en-US" dirty="0" smtClean="0"/>
              <a:t> um </a:t>
            </a:r>
            <a:r>
              <a:rPr lang="en-US" dirty="0" err="1" smtClean="0"/>
              <a:t>endereço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conteúdo</a:t>
            </a:r>
            <a:r>
              <a:rPr lang="en-US" dirty="0" smtClean="0"/>
              <a:t> de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caixa</a:t>
            </a:r>
            <a:r>
              <a:rPr lang="en-US" dirty="0" smtClean="0"/>
              <a:t> postal é um </a:t>
            </a:r>
            <a:r>
              <a:rPr lang="en-US" dirty="0" err="1" smtClean="0"/>
              <a:t>ponteiro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en-US" dirty="0" err="1" smtClean="0"/>
              <a:t>voltando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ponteiro</a:t>
            </a:r>
            <a:r>
              <a:rPr lang="en-US" dirty="0" smtClean="0"/>
              <a:t> é um </a:t>
            </a:r>
            <a:r>
              <a:rPr lang="en-US" dirty="0" err="1" smtClean="0"/>
              <a:t>endereço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outro</a:t>
            </a:r>
            <a:r>
              <a:rPr lang="en-US" dirty="0" smtClean="0"/>
              <a:t> </a:t>
            </a:r>
            <a:r>
              <a:rPr lang="en-US" dirty="0" err="1" smtClean="0"/>
              <a:t>ponteiro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Ponteiros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4786314" y="1412875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0xFF4454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57224" y="250030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ponteiro_a</a:t>
            </a:r>
            <a:endParaRPr lang="pt-BR" dirty="0"/>
          </a:p>
        </p:txBody>
      </p:sp>
      <p:cxnSp>
        <p:nvCxnSpPr>
          <p:cNvPr id="10" name="Conector em curva 9"/>
          <p:cNvCxnSpPr/>
          <p:nvPr/>
        </p:nvCxnSpPr>
        <p:spPr>
          <a:xfrm flipV="1">
            <a:off x="2214546" y="2000240"/>
            <a:ext cx="2428892" cy="7143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a = 1;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b = 2;</a:t>
            </a:r>
          </a:p>
          <a:p>
            <a:pPr>
              <a:buNone/>
            </a:pPr>
            <a:r>
              <a:rPr lang="pt-BR" dirty="0" smtClean="0"/>
              <a:t>     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*</a:t>
            </a:r>
            <a:r>
              <a:rPr lang="pt-BR" dirty="0" err="1" smtClean="0"/>
              <a:t>pt_a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en-US" dirty="0" smtClean="0"/>
              <a:t> …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r>
              <a:rPr lang="en-US" dirty="0" smtClean="0"/>
              <a:t> com </a:t>
            </a:r>
            <a:r>
              <a:rPr lang="en-US" dirty="0" err="1" smtClean="0"/>
              <a:t>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a = 1;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b = 2;</a:t>
            </a:r>
          </a:p>
          <a:p>
            <a:pPr>
              <a:buNone/>
            </a:pPr>
            <a:r>
              <a:rPr lang="pt-BR" dirty="0" smtClean="0"/>
              <a:t>     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*</a:t>
            </a:r>
            <a:r>
              <a:rPr lang="pt-BR" dirty="0" err="1" smtClean="0"/>
              <a:t>meu_ponteiro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meu_ponteiro</a:t>
            </a:r>
            <a:r>
              <a:rPr lang="en-US" dirty="0" smtClean="0"/>
              <a:t> = &amp;a;    // </a:t>
            </a:r>
            <a:r>
              <a:rPr lang="en-US" dirty="0" err="1" smtClean="0"/>
              <a:t>atribui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de a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…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do local </a:t>
            </a:r>
            <a:r>
              <a:rPr lang="en-US" dirty="0" err="1" smtClean="0"/>
              <a:t>apontado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ponteiro</a:t>
            </a:r>
            <a:r>
              <a:rPr lang="en-US" dirty="0" smtClean="0"/>
              <a:t>: *, o </a:t>
            </a:r>
            <a:r>
              <a:rPr lang="en-US" dirty="0" err="1" smtClean="0"/>
              <a:t>operador</a:t>
            </a:r>
            <a:r>
              <a:rPr lang="en-US" dirty="0" smtClean="0"/>
              <a:t> de “</a:t>
            </a:r>
            <a:r>
              <a:rPr lang="en-US" i="1" dirty="0" smtClean="0"/>
              <a:t>dereference”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a = 1;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b = 2;</a:t>
            </a:r>
          </a:p>
          <a:p>
            <a:pPr>
              <a:buNone/>
            </a:pPr>
            <a:r>
              <a:rPr lang="pt-BR" dirty="0" smtClean="0"/>
              <a:t>     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*</a:t>
            </a:r>
            <a:r>
              <a:rPr lang="pt-BR" dirty="0" err="1" smtClean="0"/>
              <a:t>pt_a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pt_a</a:t>
            </a:r>
            <a:r>
              <a:rPr lang="en-US" dirty="0" smtClean="0"/>
              <a:t> = &amp;a;    </a:t>
            </a:r>
          </a:p>
          <a:p>
            <a:pPr>
              <a:buNone/>
            </a:pPr>
            <a:r>
              <a:rPr lang="en-US" dirty="0" smtClean="0"/>
              <a:t>	   *</a:t>
            </a:r>
            <a:r>
              <a:rPr lang="en-US" dirty="0" err="1" smtClean="0"/>
              <a:t>pt_a</a:t>
            </a:r>
            <a:r>
              <a:rPr lang="en-US" dirty="0" smtClean="0"/>
              <a:t> = 50; //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acontecer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?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…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Brincando</a:t>
            </a:r>
            <a:r>
              <a:rPr lang="en-US" dirty="0" smtClean="0"/>
              <a:t> com </a:t>
            </a:r>
            <a:r>
              <a:rPr lang="en-US" dirty="0" err="1" smtClean="0"/>
              <a:t>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3" action="ppaction://hlinkfile"/>
              </a:rPr>
              <a:t>ponteiros.c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né</a:t>
            </a:r>
            <a:r>
              <a:rPr lang="en-US" dirty="0" smtClean="0"/>
              <a:t>? </a:t>
            </a:r>
            <a:r>
              <a:rPr lang="en-US" dirty="0" err="1" smtClean="0"/>
              <a:t>mas</a:t>
            </a:r>
            <a:r>
              <a:rPr lang="en-US" dirty="0" smtClean="0"/>
              <a:t> e </a:t>
            </a:r>
            <a:r>
              <a:rPr lang="en-US" dirty="0" err="1" smtClean="0"/>
              <a:t>daí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voltar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troca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5000" t="31008" r="35256" b="44767"/>
          <a:stretch>
            <a:fillRect/>
          </a:stretch>
        </p:blipFill>
        <p:spPr bwMode="auto">
          <a:xfrm>
            <a:off x="4214810" y="2071678"/>
            <a:ext cx="3897657" cy="1571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31410" t="19961" r="36538" b="10659"/>
          <a:stretch>
            <a:fillRect/>
          </a:stretch>
        </p:blipFill>
        <p:spPr bwMode="auto">
          <a:xfrm>
            <a:off x="428596" y="2042531"/>
            <a:ext cx="3143272" cy="4501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3857620" y="407194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se …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recebessemos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endereços</a:t>
            </a:r>
            <a:r>
              <a:rPr lang="en-US" dirty="0" smtClean="0"/>
              <a:t> das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desejamos</a:t>
            </a:r>
            <a:r>
              <a:rPr lang="en-US" dirty="0" smtClean="0"/>
              <a:t> </a:t>
            </a:r>
            <a:r>
              <a:rPr lang="en-US" dirty="0" err="1" smtClean="0"/>
              <a:t>trocar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 o </a:t>
            </a:r>
            <a:r>
              <a:rPr lang="en-US" dirty="0" err="1" smtClean="0"/>
              <a:t>endereço</a:t>
            </a:r>
            <a:r>
              <a:rPr lang="en-US" dirty="0" smtClean="0"/>
              <a:t>, </a:t>
            </a:r>
            <a:r>
              <a:rPr lang="en-US" dirty="0" err="1" smtClean="0"/>
              <a:t>poderíamos</a:t>
            </a:r>
            <a:r>
              <a:rPr lang="en-US" dirty="0" smtClean="0"/>
              <a:t> </a:t>
            </a:r>
            <a:r>
              <a:rPr lang="en-US" dirty="0" err="1" smtClean="0"/>
              <a:t>trocar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: </a:t>
            </a:r>
            <a:r>
              <a:rPr lang="en-US" dirty="0" err="1" smtClean="0"/>
              <a:t>ler</a:t>
            </a:r>
            <a:r>
              <a:rPr lang="en-US" dirty="0" smtClean="0"/>
              <a:t> 03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variaveis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e z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ordenar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e z de </a:t>
            </a:r>
            <a:r>
              <a:rPr lang="en-US" dirty="0" err="1" smtClean="0"/>
              <a:t>tal</a:t>
            </a:r>
            <a:r>
              <a:rPr lang="en-US" dirty="0" smtClean="0"/>
              <a:t> forma </a:t>
            </a:r>
            <a:r>
              <a:rPr lang="en-US" dirty="0" err="1" smtClean="0"/>
              <a:t>que</a:t>
            </a:r>
            <a:r>
              <a:rPr lang="en-US" dirty="0" smtClean="0"/>
              <a:t> x </a:t>
            </a:r>
            <a:r>
              <a:rPr lang="en-US" dirty="0" err="1" smtClean="0"/>
              <a:t>armazene</a:t>
            </a:r>
            <a:r>
              <a:rPr lang="en-US" dirty="0" smtClean="0"/>
              <a:t> o </a:t>
            </a:r>
            <a:r>
              <a:rPr lang="en-US" dirty="0" err="1" smtClean="0"/>
              <a:t>menor</a:t>
            </a:r>
            <a:r>
              <a:rPr lang="en-US" dirty="0" smtClean="0"/>
              <a:t> valor, y o </a:t>
            </a:r>
            <a:r>
              <a:rPr lang="en-US" dirty="0" err="1" smtClean="0"/>
              <a:t>intermediário</a:t>
            </a:r>
            <a:r>
              <a:rPr lang="en-US" dirty="0" smtClean="0"/>
              <a:t> e z o </a:t>
            </a:r>
            <a:r>
              <a:rPr lang="en-US" dirty="0" err="1" smtClean="0"/>
              <a:t>maior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0xFF4454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0xFF1242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0xABA005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---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0xFF4454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0xFF1242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0xABA005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aux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</a:p>
          <a:p>
            <a:r>
              <a:rPr lang="fr-FR" dirty="0" smtClean="0"/>
              <a:t>     aux = *a;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0xFF4454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0xFF1242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0xABA005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</a:p>
          <a:p>
            <a:r>
              <a:rPr lang="fr-FR" dirty="0" smtClean="0"/>
              <a:t>     aux = *a;</a:t>
            </a:r>
          </a:p>
          <a:p>
            <a:r>
              <a:rPr lang="fr-FR" dirty="0" smtClean="0"/>
              <a:t>     *a = *b;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0xFF4454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0xFF1242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0xABA005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</a:p>
          <a:p>
            <a:r>
              <a:rPr lang="fr-FR" dirty="0" smtClean="0"/>
              <a:t>     aux = *a;</a:t>
            </a:r>
          </a:p>
          <a:p>
            <a:r>
              <a:rPr lang="fr-FR" dirty="0" smtClean="0"/>
              <a:t>     *a = *b;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0xFF4454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0xFF1242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0xABA005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</a:p>
          <a:p>
            <a:r>
              <a:rPr lang="fr-FR" dirty="0" smtClean="0"/>
              <a:t>     aux = *a;</a:t>
            </a:r>
          </a:p>
          <a:p>
            <a:r>
              <a:rPr lang="fr-FR" dirty="0" smtClean="0"/>
              <a:t>     *a = *b;</a:t>
            </a:r>
          </a:p>
          <a:p>
            <a:r>
              <a:rPr lang="fr-FR" dirty="0" smtClean="0"/>
              <a:t>     *b = aux;</a:t>
            </a:r>
          </a:p>
          <a:p>
            <a:r>
              <a:rPr lang="fr-F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trocar_valores</a:t>
            </a:r>
            <a:r>
              <a:rPr lang="en-US" dirty="0" smtClean="0"/>
              <a:t>(&amp;</a:t>
            </a:r>
            <a:r>
              <a:rPr lang="en-US" dirty="0" err="1" smtClean="0"/>
              <a:t>x,&amp;y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0xFF4454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0xFF1242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0xABA005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aux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14414" y="235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pt-BR" dirty="0"/>
          </a:p>
        </p:txBody>
      </p:sp>
      <p:cxnSp>
        <p:nvCxnSpPr>
          <p:cNvPr id="8" name="Conector em curva 7"/>
          <p:cNvCxnSpPr>
            <a:stCxn id="7" idx="3"/>
          </p:cNvCxnSpPr>
          <p:nvPr/>
        </p:nvCxnSpPr>
        <p:spPr>
          <a:xfrm>
            <a:off x="1527320" y="2542096"/>
            <a:ext cx="2973242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14414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pt-BR" dirty="0"/>
          </a:p>
        </p:txBody>
      </p:sp>
      <p:cxnSp>
        <p:nvCxnSpPr>
          <p:cNvPr id="10" name="Conector em curva 9"/>
          <p:cNvCxnSpPr>
            <a:stCxn id="9" idx="3"/>
          </p:cNvCxnSpPr>
          <p:nvPr/>
        </p:nvCxnSpPr>
        <p:spPr>
          <a:xfrm>
            <a:off x="1527320" y="3113600"/>
            <a:ext cx="2973242" cy="1725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42844" y="392906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void trocar_valores(float *a, float *b)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  float aux;</a:t>
            </a:r>
          </a:p>
          <a:p>
            <a:r>
              <a:rPr lang="fr-FR" dirty="0" smtClean="0"/>
              <a:t>     aux = *a;</a:t>
            </a:r>
          </a:p>
          <a:p>
            <a:r>
              <a:rPr lang="fr-FR" dirty="0" smtClean="0"/>
              <a:t>     *a = *b;</a:t>
            </a:r>
          </a:p>
          <a:p>
            <a:r>
              <a:rPr lang="fr-FR" dirty="0" smtClean="0"/>
              <a:t>     *b = aux;</a:t>
            </a:r>
          </a:p>
          <a:p>
            <a:r>
              <a:rPr lang="fr-F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sair</a:t>
            </a:r>
            <a:r>
              <a:rPr lang="en-US" dirty="0" smtClean="0"/>
              <a:t> … do </a:t>
            </a:r>
            <a:r>
              <a:rPr lang="en-US" dirty="0" err="1" smtClean="0"/>
              <a:t>escopo</a:t>
            </a:r>
            <a:r>
              <a:rPr lang="en-US" dirty="0" smtClean="0"/>
              <a:t> local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eliminadas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6" name="Espaço Reservado para Conteúdo 6"/>
          <p:cNvGraphicFramePr>
            <a:graphicFrameLocks/>
          </p:cNvGraphicFramePr>
          <p:nvPr/>
        </p:nvGraphicFramePr>
        <p:xfrm>
          <a:off x="4599154" y="2404756"/>
          <a:ext cx="3900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2"/>
                <a:gridCol w="1300162"/>
                <a:gridCol w="1300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Endereço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Identificador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Conteúdo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0xFF4454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0xFF1242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0xBBA031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142844" y="35320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 (y &lt; z) // neste caso y é o menor</a:t>
            </a:r>
          </a:p>
          <a:p>
            <a:r>
              <a:rPr lang="pt-BR" dirty="0" smtClean="0"/>
              <a:t>          {</a:t>
            </a:r>
          </a:p>
          <a:p>
            <a:r>
              <a:rPr lang="pt-BR" dirty="0" smtClean="0"/>
              <a:t>                // troca os conteúdos de x e de y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trocar_valores</a:t>
            </a:r>
            <a:r>
              <a:rPr lang="pt-BR" dirty="0" smtClean="0"/>
              <a:t>(&amp;x,&amp;y); </a:t>
            </a:r>
          </a:p>
          <a:p>
            <a:r>
              <a:rPr lang="pt-BR" dirty="0" smtClean="0"/>
              <a:t>          }</a:t>
            </a:r>
          </a:p>
          <a:p>
            <a:r>
              <a:rPr lang="pt-BR" dirty="0" smtClean="0"/>
              <a:t>          </a:t>
            </a:r>
            <a:r>
              <a:rPr lang="pt-BR" dirty="0" err="1" smtClean="0"/>
              <a:t>else</a:t>
            </a:r>
            <a:r>
              <a:rPr lang="pt-BR" dirty="0" smtClean="0"/>
              <a:t> // neste caso z é o menor</a:t>
            </a:r>
            <a:endParaRPr lang="pt-BR" dirty="0"/>
          </a:p>
        </p:txBody>
      </p:sp>
      <p:sp>
        <p:nvSpPr>
          <p:cNvPr id="14" name="Seta para a esquerda 13"/>
          <p:cNvSpPr/>
          <p:nvPr/>
        </p:nvSpPr>
        <p:spPr>
          <a:xfrm>
            <a:off x="1071538" y="4714884"/>
            <a:ext cx="571504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3" action="ppaction://hlinkfile"/>
              </a:rPr>
              <a:t>funcao_trocar_valores3.c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acabamos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passar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</a:t>
            </a:r>
          </a:p>
          <a:p>
            <a:pPr lvl="1"/>
            <a:r>
              <a:rPr lang="en-US" dirty="0" err="1" smtClean="0"/>
              <a:t>Passamos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seu</a:t>
            </a:r>
            <a:r>
              <a:rPr lang="en-US" dirty="0" smtClean="0"/>
              <a:t> valor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copiado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endParaRPr lang="en-US" dirty="0" smtClean="0"/>
          </a:p>
          <a:p>
            <a:r>
              <a:rPr lang="en-US" dirty="0" err="1" smtClean="0"/>
              <a:t>Exige</a:t>
            </a:r>
            <a:r>
              <a:rPr lang="en-US" dirty="0" smtClean="0"/>
              <a:t> </a:t>
            </a:r>
            <a:r>
              <a:rPr lang="en-US" dirty="0" err="1" smtClean="0"/>
              <a:t>cuidados</a:t>
            </a:r>
            <a:r>
              <a:rPr lang="en-US" dirty="0" smtClean="0"/>
              <a:t> com </a:t>
            </a:r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colaterais</a:t>
            </a:r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reflexões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ponteiros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 é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época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eram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poderosos</a:t>
            </a:r>
            <a:endParaRPr lang="en-US" dirty="0" smtClean="0"/>
          </a:p>
          <a:p>
            <a:pPr lvl="1"/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 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smtClean="0"/>
              <a:t>Logo, </a:t>
            </a:r>
            <a:r>
              <a:rPr lang="en-US" dirty="0" err="1" smtClean="0"/>
              <a:t>habilidade</a:t>
            </a:r>
            <a:r>
              <a:rPr lang="en-US" dirty="0" smtClean="0"/>
              <a:t> de </a:t>
            </a:r>
            <a:r>
              <a:rPr lang="en-US" dirty="0" err="1" smtClean="0"/>
              <a:t>trabalhar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a </a:t>
            </a:r>
            <a:r>
              <a:rPr lang="en-US" dirty="0" err="1" smtClean="0"/>
              <a:t>memória</a:t>
            </a:r>
            <a:r>
              <a:rPr lang="en-US" dirty="0" smtClean="0"/>
              <a:t> é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endParaRPr lang="en-US" dirty="0" smtClean="0"/>
          </a:p>
          <a:p>
            <a:r>
              <a:rPr lang="en-US" dirty="0" smtClean="0"/>
              <a:t>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ponteiros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eficiência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é </a:t>
            </a:r>
            <a:r>
              <a:rPr lang="en-US" dirty="0" err="1" smtClean="0"/>
              <a:t>importante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848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repetido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4810" y="1412875"/>
            <a:ext cx="4471990" cy="4752975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com </a:t>
            </a:r>
            <a:r>
              <a:rPr lang="en-US" dirty="0" err="1" smtClean="0"/>
              <a:t>esses</a:t>
            </a:r>
            <a:r>
              <a:rPr lang="en-US" dirty="0" smtClean="0"/>
              <a:t> 03 </a:t>
            </a:r>
            <a:r>
              <a:rPr lang="en-US" dirty="0" err="1" smtClean="0"/>
              <a:t>trechos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Trocar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correto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queriamos</a:t>
            </a:r>
            <a:r>
              <a:rPr lang="en-US" dirty="0" smtClean="0"/>
              <a:t> </a:t>
            </a:r>
            <a:r>
              <a:rPr lang="en-US" dirty="0" err="1" smtClean="0"/>
              <a:t>isolar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endParaRPr lang="en-US" dirty="0" smtClean="0"/>
          </a:p>
          <a:p>
            <a:pPr lvl="1"/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trocar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8846" t="29070" r="44231" b="6977"/>
          <a:stretch>
            <a:fillRect/>
          </a:stretch>
        </p:blipFill>
        <p:spPr bwMode="auto">
          <a:xfrm>
            <a:off x="500034" y="1428736"/>
            <a:ext cx="3000396" cy="4714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Elipse 6"/>
          <p:cNvSpPr/>
          <p:nvPr/>
        </p:nvSpPr>
        <p:spPr>
          <a:xfrm>
            <a:off x="1571604" y="2071678"/>
            <a:ext cx="1500198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571604" y="3500438"/>
            <a:ext cx="1500198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214414" y="4929198"/>
            <a:ext cx="1500198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 = 7 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px</a:t>
            </a:r>
            <a:r>
              <a:rPr lang="en-US" dirty="0"/>
              <a:t> ;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px</a:t>
            </a:r>
            <a:r>
              <a:rPr lang="en-US" dirty="0"/>
              <a:t> = &amp;x ;   </a:t>
            </a:r>
          </a:p>
          <a:p>
            <a:pPr marL="0" indent="0">
              <a:buNone/>
            </a:pPr>
            <a:r>
              <a:rPr lang="en-US" dirty="0"/>
              <a:t>    *</a:t>
            </a:r>
            <a:r>
              <a:rPr lang="en-US" dirty="0" err="1"/>
              <a:t>px</a:t>
            </a:r>
            <a:r>
              <a:rPr lang="en-US" dirty="0"/>
              <a:t> = 8 ;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 "%d\n" , x ) 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 "%d\n" , &amp;x ) 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 "%d\n" , </a:t>
            </a:r>
            <a:r>
              <a:rPr lang="en-US" dirty="0" err="1"/>
              <a:t>px</a:t>
            </a:r>
            <a:r>
              <a:rPr lang="en-US" dirty="0"/>
              <a:t> ) 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 "%d\n" , *</a:t>
            </a:r>
            <a:r>
              <a:rPr lang="en-US" dirty="0" err="1"/>
              <a:t>px</a:t>
            </a:r>
            <a:r>
              <a:rPr lang="en-US" dirty="0"/>
              <a:t> ) 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8793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exemplo2()</a:t>
            </a:r>
          </a:p>
          <a:p>
            <a:pPr marL="0" indent="0">
              <a:buNone/>
            </a:pPr>
            <a:r>
              <a:rPr lang="en-US" dirty="0" smtClean="0"/>
              <a:t>{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firstvalue</a:t>
            </a:r>
            <a:r>
              <a:rPr lang="en-US" dirty="0"/>
              <a:t>, </a:t>
            </a:r>
            <a:r>
              <a:rPr lang="en-US" dirty="0" err="1"/>
              <a:t>secondvalue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dirty="0" err="1"/>
              <a:t>mypointer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mypointer</a:t>
            </a:r>
            <a:r>
              <a:rPr lang="en-US" dirty="0"/>
              <a:t> = &amp;</a:t>
            </a:r>
            <a:r>
              <a:rPr lang="en-US" dirty="0" err="1"/>
              <a:t>firstvalue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*</a:t>
            </a:r>
            <a:r>
              <a:rPr lang="en-US" dirty="0" err="1"/>
              <a:t>mypointer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mypointer</a:t>
            </a:r>
            <a:r>
              <a:rPr lang="en-US" dirty="0"/>
              <a:t> = &amp;</a:t>
            </a:r>
            <a:r>
              <a:rPr lang="en-US" dirty="0" err="1"/>
              <a:t>secondvalue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*</a:t>
            </a:r>
            <a:r>
              <a:rPr lang="en-US" dirty="0" err="1"/>
              <a:t>mypointer</a:t>
            </a:r>
            <a:r>
              <a:rPr lang="en-US" dirty="0"/>
              <a:t> = 20;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firstvalue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secondvalue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6454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exemplo3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firstvalue</a:t>
            </a:r>
            <a:r>
              <a:rPr lang="en-US" dirty="0"/>
              <a:t> = 5, </a:t>
            </a:r>
            <a:r>
              <a:rPr lang="en-US" dirty="0" err="1"/>
              <a:t>secondvalue</a:t>
            </a:r>
            <a:r>
              <a:rPr lang="en-US" dirty="0"/>
              <a:t> = 15;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 p1, * p2;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p1 = &amp;</a:t>
            </a:r>
            <a:r>
              <a:rPr lang="en-US" dirty="0" err="1"/>
              <a:t>firstvalue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p2 = &amp;</a:t>
            </a:r>
            <a:r>
              <a:rPr lang="en-US" dirty="0" err="1"/>
              <a:t>secondvalue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*p1 = 10;</a:t>
            </a:r>
          </a:p>
          <a:p>
            <a:pPr marL="0" indent="0">
              <a:buNone/>
            </a:pPr>
            <a:r>
              <a:rPr lang="en-US" dirty="0"/>
              <a:t>    *p2 = *p1;</a:t>
            </a:r>
          </a:p>
          <a:p>
            <a:pPr marL="0" indent="0">
              <a:buNone/>
            </a:pPr>
            <a:r>
              <a:rPr lang="en-US" dirty="0"/>
              <a:t>    p1 = p2;</a:t>
            </a:r>
          </a:p>
          <a:p>
            <a:pPr marL="0" indent="0">
              <a:buNone/>
            </a:pPr>
            <a:r>
              <a:rPr lang="en-US" dirty="0"/>
              <a:t>    *p1 = 20;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firstvalue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secondvalue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5675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Assuma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endereços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 é 1</a:t>
            </a:r>
          </a:p>
          <a:p>
            <a:pPr lvl="1"/>
            <a:r>
              <a:rPr lang="en-US" dirty="0"/>
              <a:t>d é 2</a:t>
            </a:r>
          </a:p>
          <a:p>
            <a:pPr lvl="1"/>
            <a:r>
              <a:rPr lang="en-US" dirty="0"/>
              <a:t>e é 3</a:t>
            </a:r>
            <a:endParaRPr lang="pt-BR" dirty="0"/>
          </a:p>
          <a:p>
            <a:r>
              <a:rPr lang="en-US" dirty="0" err="1"/>
              <a:t>Qual</a:t>
            </a:r>
            <a:r>
              <a:rPr lang="en-US" dirty="0"/>
              <a:t> a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  <a:endParaRPr lang="pt-BR" dirty="0"/>
          </a:p>
          <a:p>
            <a:pPr lvl="1">
              <a:buNone/>
            </a:pPr>
            <a:r>
              <a:rPr lang="pt-BR" dirty="0"/>
              <a:t>char c = 'T', d = 'S';</a:t>
            </a:r>
          </a:p>
          <a:p>
            <a:pPr lvl="1">
              <a:buNone/>
            </a:pPr>
            <a:r>
              <a:rPr lang="pt-BR" dirty="0"/>
              <a:t>char *p1 = &amp;c;</a:t>
            </a:r>
          </a:p>
          <a:p>
            <a:pPr lvl="1">
              <a:buNone/>
            </a:pPr>
            <a:r>
              <a:rPr lang="pt-BR" dirty="0"/>
              <a:t>char *p2 = &amp;d;</a:t>
            </a:r>
          </a:p>
          <a:p>
            <a:pPr lvl="1">
              <a:buNone/>
            </a:pPr>
            <a:r>
              <a:rPr lang="pt-BR" dirty="0"/>
              <a:t>char *p3;</a:t>
            </a:r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r>
              <a:rPr lang="pt-BR" dirty="0"/>
              <a:t>p3 = &amp;d;</a:t>
            </a:r>
          </a:p>
          <a:p>
            <a:pPr lvl="1">
              <a:buNone/>
            </a:pPr>
            <a:r>
              <a:rPr lang="pt-BR" dirty="0" err="1"/>
              <a:t>printf</a:t>
            </a:r>
            <a:r>
              <a:rPr lang="pt-BR" dirty="0"/>
              <a:t>("%c\n",*p3);</a:t>
            </a:r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r>
              <a:rPr lang="pt-BR" dirty="0"/>
              <a:t>p3 = p1;</a:t>
            </a:r>
          </a:p>
          <a:p>
            <a:pPr lvl="1">
              <a:buNone/>
            </a:pPr>
            <a:r>
              <a:rPr lang="pt-BR" dirty="0" err="1"/>
              <a:t>printf</a:t>
            </a:r>
            <a:r>
              <a:rPr lang="pt-BR" dirty="0"/>
              <a:t>("%c %p\n", *p3, p3);</a:t>
            </a:r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r>
              <a:rPr lang="pt-BR" dirty="0"/>
              <a:t>*p1 = *p2;</a:t>
            </a:r>
          </a:p>
          <a:p>
            <a:pPr lvl="1">
              <a:buNone/>
            </a:pPr>
            <a:r>
              <a:rPr lang="pt-BR" dirty="0" err="1"/>
              <a:t>printf</a:t>
            </a:r>
            <a:r>
              <a:rPr lang="pt-BR" dirty="0"/>
              <a:t>("%c %p\n", *p1, p1 );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106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err="1"/>
              <a:t>int</a:t>
            </a:r>
            <a:r>
              <a:rPr lang="pt-BR" dirty="0"/>
              <a:t> *p;</a:t>
            </a:r>
          </a:p>
          <a:p>
            <a:pPr>
              <a:buNone/>
            </a:pPr>
            <a:r>
              <a:rPr lang="pt-BR" dirty="0" err="1"/>
              <a:t>int</a:t>
            </a:r>
            <a:r>
              <a:rPr lang="pt-BR" dirty="0"/>
              <a:t> i;</a:t>
            </a:r>
          </a:p>
          <a:p>
            <a:pPr>
              <a:buNone/>
            </a:pPr>
            <a:r>
              <a:rPr lang="pt-BR" dirty="0" err="1"/>
              <a:t>int</a:t>
            </a:r>
            <a:r>
              <a:rPr lang="pt-BR" dirty="0"/>
              <a:t> k;</a:t>
            </a:r>
          </a:p>
          <a:p>
            <a:pPr>
              <a:buNone/>
            </a:pPr>
            <a:r>
              <a:rPr lang="pt-BR" dirty="0"/>
              <a:t>i = 42;</a:t>
            </a:r>
          </a:p>
          <a:p>
            <a:pPr>
              <a:buNone/>
            </a:pPr>
            <a:r>
              <a:rPr lang="pt-BR" dirty="0"/>
              <a:t>k = i;</a:t>
            </a:r>
          </a:p>
          <a:p>
            <a:pPr>
              <a:buNone/>
            </a:pPr>
            <a:r>
              <a:rPr lang="pt-BR" dirty="0"/>
              <a:t>p = &amp;i;</a:t>
            </a:r>
          </a:p>
          <a:p>
            <a:endParaRPr lang="pt-BR" dirty="0"/>
          </a:p>
          <a:p>
            <a:r>
              <a:rPr lang="en-US" dirty="0" err="1"/>
              <a:t>Qual</a:t>
            </a:r>
            <a:r>
              <a:rPr lang="en-US" dirty="0"/>
              <a:t> dos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o valor de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75?</a:t>
            </a:r>
          </a:p>
          <a:p>
            <a:pPr lvl="1"/>
            <a:r>
              <a:rPr lang="nn-NO" dirty="0"/>
              <a:t>k = 75;</a:t>
            </a:r>
          </a:p>
          <a:p>
            <a:pPr lvl="1"/>
            <a:r>
              <a:rPr lang="nn-NO" dirty="0"/>
              <a:t>*k = 75;</a:t>
            </a:r>
          </a:p>
          <a:p>
            <a:pPr lvl="1"/>
            <a:r>
              <a:rPr lang="nn-NO" dirty="0"/>
              <a:t>p = 75;</a:t>
            </a:r>
          </a:p>
          <a:p>
            <a:pPr lvl="1"/>
            <a:r>
              <a:rPr lang="nn-NO" dirty="0"/>
              <a:t>*p = 75;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7804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o valor de y?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y, *p, x;</a:t>
            </a:r>
          </a:p>
          <a:p>
            <a:pPr>
              <a:buNone/>
            </a:pPr>
            <a:r>
              <a:rPr lang="pt-BR" dirty="0" smtClean="0"/>
              <a:t>	y = 0;</a:t>
            </a:r>
          </a:p>
          <a:p>
            <a:pPr>
              <a:buNone/>
            </a:pPr>
            <a:r>
              <a:rPr lang="pt-BR" dirty="0" smtClean="0"/>
              <a:t>	p = &amp;y;</a:t>
            </a:r>
          </a:p>
          <a:p>
            <a:pPr>
              <a:buNone/>
            </a:pPr>
            <a:r>
              <a:rPr lang="pt-BR" dirty="0" smtClean="0"/>
              <a:t>	x = *p;</a:t>
            </a:r>
          </a:p>
          <a:p>
            <a:pPr>
              <a:buNone/>
            </a:pPr>
            <a:r>
              <a:rPr lang="pt-BR" dirty="0" smtClean="0"/>
              <a:t>	x = 4;</a:t>
            </a:r>
          </a:p>
          <a:p>
            <a:pPr>
              <a:buNone/>
            </a:pPr>
            <a:r>
              <a:rPr lang="pt-BR" dirty="0" smtClean="0"/>
              <a:t>	(*p)++;</a:t>
            </a:r>
          </a:p>
          <a:p>
            <a:pPr>
              <a:buNone/>
            </a:pPr>
            <a:r>
              <a:rPr lang="pt-BR" dirty="0" smtClean="0"/>
              <a:t>	x;</a:t>
            </a:r>
          </a:p>
          <a:p>
            <a:pPr>
              <a:buNone/>
            </a:pPr>
            <a:r>
              <a:rPr lang="pt-BR" dirty="0" smtClean="0"/>
              <a:t>	(*p) += x;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 ("y = %d\n", y);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(0);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660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Exercício: escreva a função ordenar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  <a:r>
              <a:rPr lang="pt-BR" sz="2200" dirty="0" err="1" smtClean="0"/>
              <a:t>main</a:t>
            </a:r>
            <a:r>
              <a:rPr lang="pt-BR" sz="2200" dirty="0" smtClean="0"/>
              <a:t>()</a:t>
            </a:r>
          </a:p>
          <a:p>
            <a:pPr>
              <a:buNone/>
            </a:pPr>
            <a:r>
              <a:rPr lang="pt-BR" sz="2200" dirty="0" smtClean="0"/>
              <a:t>{</a:t>
            </a:r>
          </a:p>
          <a:p>
            <a:pPr>
              <a:buNone/>
            </a:pPr>
            <a:r>
              <a:rPr lang="pt-BR" sz="2200" dirty="0" smtClean="0"/>
              <a:t>    </a:t>
            </a:r>
            <a:r>
              <a:rPr lang="pt-BR" sz="2200" dirty="0" err="1" smtClean="0"/>
              <a:t>int</a:t>
            </a:r>
            <a:r>
              <a:rPr lang="pt-BR" sz="2200" dirty="0" smtClean="0"/>
              <a:t> a, b, c, d, e;</a:t>
            </a:r>
          </a:p>
          <a:p>
            <a:pPr>
              <a:buNone/>
            </a:pPr>
            <a:r>
              <a:rPr lang="pt-BR" sz="2200" dirty="0" smtClean="0"/>
              <a:t>    </a:t>
            </a:r>
          </a:p>
          <a:p>
            <a:pPr>
              <a:buNone/>
            </a:pPr>
            <a:r>
              <a:rPr lang="pt-BR" sz="2200" dirty="0" smtClean="0"/>
              <a:t>    </a:t>
            </a:r>
            <a:r>
              <a:rPr lang="pt-BR" sz="2200" dirty="0" err="1" smtClean="0"/>
              <a:t>printf</a:t>
            </a:r>
            <a:r>
              <a:rPr lang="pt-BR" sz="2200" dirty="0" smtClean="0"/>
              <a:t>("Digite 05 </a:t>
            </a:r>
            <a:r>
              <a:rPr lang="pt-BR" sz="2200" dirty="0" err="1" smtClean="0"/>
              <a:t>numeros</a:t>
            </a:r>
            <a:r>
              <a:rPr lang="pt-BR" sz="2200" dirty="0" smtClean="0"/>
              <a:t>\n");</a:t>
            </a:r>
          </a:p>
          <a:p>
            <a:pPr>
              <a:buNone/>
            </a:pPr>
            <a:r>
              <a:rPr lang="pt-BR" sz="2200" dirty="0" smtClean="0"/>
              <a:t>    </a:t>
            </a:r>
            <a:r>
              <a:rPr lang="pt-BR" sz="2200" dirty="0" err="1" smtClean="0"/>
              <a:t>scanf</a:t>
            </a:r>
            <a:r>
              <a:rPr lang="pt-BR" sz="2200" dirty="0" smtClean="0"/>
              <a:t>("%d%d%d%d%d",&amp;a,&amp;b,&amp;c,&amp;d,&amp;e);</a:t>
            </a:r>
          </a:p>
          <a:p>
            <a:pPr>
              <a:buNone/>
            </a:pPr>
            <a:r>
              <a:rPr lang="pt-BR" sz="2200" dirty="0" smtClean="0"/>
              <a:t>    ordenar(&amp;a,&amp;b,&amp;c,&amp;d,&amp;e);</a:t>
            </a:r>
          </a:p>
          <a:p>
            <a:pPr>
              <a:buNone/>
            </a:pPr>
            <a:r>
              <a:rPr lang="pt-BR" sz="2200" dirty="0" smtClean="0"/>
              <a:t>    </a:t>
            </a:r>
            <a:r>
              <a:rPr lang="pt-BR" sz="2200" dirty="0" err="1" smtClean="0"/>
              <a:t>printf</a:t>
            </a:r>
            <a:r>
              <a:rPr lang="pt-BR" sz="2200" dirty="0" smtClean="0"/>
              <a:t>("Os </a:t>
            </a:r>
            <a:r>
              <a:rPr lang="pt-BR" sz="2200" dirty="0" err="1" smtClean="0"/>
              <a:t>numeros</a:t>
            </a:r>
            <a:r>
              <a:rPr lang="pt-BR" sz="2200" dirty="0" smtClean="0"/>
              <a:t> ordenados em ordem decrescente </a:t>
            </a:r>
            <a:r>
              <a:rPr lang="pt-BR" sz="2200" dirty="0" err="1" smtClean="0"/>
              <a:t>sao</a:t>
            </a:r>
            <a:r>
              <a:rPr lang="pt-BR" sz="2200" dirty="0" smtClean="0"/>
              <a:t>: %d, %d, %d, %d, %d\n",a,b,c,d,e);    </a:t>
            </a:r>
          </a:p>
          <a:p>
            <a:pPr>
              <a:buNone/>
            </a:pPr>
            <a:r>
              <a:rPr lang="pt-BR" sz="2200" dirty="0" smtClean="0"/>
              <a:t>    </a:t>
            </a:r>
            <a:r>
              <a:rPr lang="pt-BR" sz="2200" dirty="0" err="1" smtClean="0"/>
              <a:t>return</a:t>
            </a:r>
            <a:r>
              <a:rPr lang="pt-BR" sz="2200" dirty="0" smtClean="0"/>
              <a:t> 0;</a:t>
            </a:r>
          </a:p>
          <a:p>
            <a:pPr>
              <a:buNone/>
            </a:pPr>
            <a:r>
              <a:rPr lang="pt-BR" sz="2200" dirty="0" smtClean="0"/>
              <a:t>}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426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Ponteiros</a:t>
            </a:r>
            <a:r>
              <a:rPr lang="en-US" dirty="0" smtClean="0"/>
              <a:t> e Arrays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18808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Lembra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arrays?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array[9];</a:t>
            </a:r>
          </a:p>
          <a:p>
            <a:pPr marL="0" indent="0">
              <a:buNone/>
            </a:pPr>
            <a:r>
              <a:rPr lang="en-US" dirty="0" smtClean="0"/>
              <a:t>array[0] = 20;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 array[0] 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3166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debaixo</a:t>
            </a:r>
            <a:r>
              <a:rPr lang="en-US" dirty="0" smtClean="0"/>
              <a:t> dos </a:t>
            </a:r>
            <a:r>
              <a:rPr lang="en-US" dirty="0" err="1" smtClean="0"/>
              <a:t>panos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variável</a:t>
            </a:r>
            <a:r>
              <a:rPr lang="en-US" dirty="0" smtClean="0"/>
              <a:t> array é um </a:t>
            </a:r>
            <a:r>
              <a:rPr lang="en-US" dirty="0" err="1" smtClean="0"/>
              <a:t>ponteiro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armazenados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array[9</a:t>
            </a:r>
            <a:r>
              <a:rPr lang="en-US" dirty="0" smtClean="0"/>
              <a:t>];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*array </a:t>
            </a:r>
            <a:r>
              <a:rPr lang="en-US" dirty="0"/>
              <a:t>= 20;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smtClean="0"/>
              <a:t>*array );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Perceba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array é um </a:t>
            </a:r>
            <a:r>
              <a:rPr lang="en-US" dirty="0" err="1" smtClean="0"/>
              <a:t>ponteiro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036424"/>
              </p:ext>
            </p:extLst>
          </p:nvPr>
        </p:nvGraphicFramePr>
        <p:xfrm>
          <a:off x="2267744" y="5517232"/>
          <a:ext cx="60959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93296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array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1619672" y="5700112"/>
            <a:ext cx="576064" cy="393184"/>
          </a:xfrm>
          <a:prstGeom prst="curvedConnector3">
            <a:avLst>
              <a:gd name="adj1" fmla="val -1063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83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4810" y="1412875"/>
            <a:ext cx="4471990" cy="4752975"/>
          </a:xfrm>
        </p:spPr>
        <p:txBody>
          <a:bodyPr/>
          <a:lstStyle/>
          <a:p>
            <a:r>
              <a:rPr lang="en-US" dirty="0" smtClean="0"/>
              <a:t>Ok …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8846" t="29070" r="44231" b="6977"/>
          <a:stretch>
            <a:fillRect/>
          </a:stretch>
        </p:blipFill>
        <p:spPr bwMode="auto">
          <a:xfrm>
            <a:off x="500034" y="1428736"/>
            <a:ext cx="3000396" cy="4714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Elipse 6"/>
          <p:cNvSpPr/>
          <p:nvPr/>
        </p:nvSpPr>
        <p:spPr>
          <a:xfrm>
            <a:off x="1571604" y="2071678"/>
            <a:ext cx="1500198" cy="10715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trocar</a:t>
            </a:r>
            <a:r>
              <a:rPr lang="en-US" sz="1400" dirty="0" smtClean="0"/>
              <a:t>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  <a:endParaRPr lang="pt-BR" sz="1400" dirty="0"/>
          </a:p>
        </p:txBody>
      </p:sp>
      <p:sp>
        <p:nvSpPr>
          <p:cNvPr id="8" name="Elipse 7"/>
          <p:cNvSpPr/>
          <p:nvPr/>
        </p:nvSpPr>
        <p:spPr>
          <a:xfrm>
            <a:off x="1571604" y="3500438"/>
            <a:ext cx="1500198" cy="10715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trocar</a:t>
            </a:r>
            <a:r>
              <a:rPr lang="en-US" sz="1400" dirty="0" smtClean="0"/>
              <a:t>(</a:t>
            </a:r>
            <a:r>
              <a:rPr lang="en-US" sz="1400" dirty="0" err="1" smtClean="0"/>
              <a:t>x,z</a:t>
            </a:r>
            <a:r>
              <a:rPr lang="en-US" sz="1400" dirty="0" smtClean="0"/>
              <a:t>)</a:t>
            </a:r>
            <a:endParaRPr lang="pt-BR" sz="1400" dirty="0"/>
          </a:p>
        </p:txBody>
      </p:sp>
      <p:sp>
        <p:nvSpPr>
          <p:cNvPr id="9" name="Elipse 8"/>
          <p:cNvSpPr/>
          <p:nvPr/>
        </p:nvSpPr>
        <p:spPr>
          <a:xfrm>
            <a:off x="1214414" y="4929198"/>
            <a:ext cx="1500198" cy="10715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trocar</a:t>
            </a:r>
            <a:r>
              <a:rPr lang="en-US" sz="1400" dirty="0" smtClean="0"/>
              <a:t>(</a:t>
            </a:r>
            <a:r>
              <a:rPr lang="en-US" sz="1400" dirty="0" err="1" smtClean="0"/>
              <a:t>y,z</a:t>
            </a:r>
            <a:r>
              <a:rPr lang="en-US" sz="1400" dirty="0" smtClean="0"/>
              <a:t>)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outros </a:t>
            </a:r>
            <a:r>
              <a:rPr lang="en-US" dirty="0" err="1" smtClean="0"/>
              <a:t>elementos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Aritmética</a:t>
            </a:r>
            <a:r>
              <a:rPr lang="en-US" dirty="0" smtClean="0"/>
              <a:t> de </a:t>
            </a:r>
            <a:r>
              <a:rPr lang="en-US" dirty="0" err="1" smtClean="0"/>
              <a:t>ponteiros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array[9];</a:t>
            </a:r>
          </a:p>
          <a:p>
            <a:pPr marL="457200" lvl="1" indent="0">
              <a:buNone/>
            </a:pPr>
            <a:r>
              <a:rPr lang="en-US" dirty="0"/>
              <a:t>*array = 20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*(array +1) = 30;</a:t>
            </a:r>
          </a:p>
          <a:p>
            <a:pPr marL="457200" lvl="1" indent="0">
              <a:buNone/>
            </a:pPr>
            <a:r>
              <a:rPr lang="en-US" dirty="0"/>
              <a:t>*(array </a:t>
            </a:r>
            <a:r>
              <a:rPr lang="en-US" dirty="0" smtClean="0"/>
              <a:t>+2) </a:t>
            </a:r>
            <a:r>
              <a:rPr lang="en-US" dirty="0"/>
              <a:t>= </a:t>
            </a:r>
            <a:r>
              <a:rPr lang="en-US" dirty="0" smtClean="0"/>
              <a:t>40;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0404149"/>
              </p:ext>
            </p:extLst>
          </p:nvPr>
        </p:nvGraphicFramePr>
        <p:xfrm>
          <a:off x="1745375" y="4757082"/>
          <a:ext cx="60959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9271" y="5333146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array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1097303" y="4939962"/>
            <a:ext cx="576064" cy="393184"/>
          </a:xfrm>
          <a:prstGeom prst="curvedConnector3">
            <a:avLst>
              <a:gd name="adj1" fmla="val -1063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74052" y="4201566"/>
            <a:ext cx="636713" cy="483508"/>
            <a:chOff x="1774052" y="3881596"/>
            <a:chExt cx="636713" cy="483508"/>
          </a:xfrm>
        </p:grpSpPr>
        <p:sp>
          <p:nvSpPr>
            <p:cNvPr id="8" name="Left Brace 7"/>
            <p:cNvSpPr/>
            <p:nvPr/>
          </p:nvSpPr>
          <p:spPr>
            <a:xfrm rot="5400000">
              <a:off x="2009608" y="3993774"/>
              <a:ext cx="166596" cy="57606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74052" y="3881596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32 bits</a:t>
              </a:r>
              <a:endParaRPr lang="en-US" sz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33483" y="4201566"/>
            <a:ext cx="636713" cy="483508"/>
            <a:chOff x="1774052" y="3881596"/>
            <a:chExt cx="636713" cy="483508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2009608" y="3993774"/>
              <a:ext cx="166596" cy="57606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74052" y="3881596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32 bits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11292" y="4201566"/>
            <a:ext cx="636713" cy="483508"/>
            <a:chOff x="1774052" y="3881596"/>
            <a:chExt cx="636713" cy="483508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2009608" y="3993774"/>
              <a:ext cx="166596" cy="57606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74052" y="3881596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32 bits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70723" y="4201566"/>
            <a:ext cx="636713" cy="483508"/>
            <a:chOff x="1774052" y="3881596"/>
            <a:chExt cx="636713" cy="483508"/>
          </a:xfrm>
        </p:grpSpPr>
        <p:sp>
          <p:nvSpPr>
            <p:cNvPr id="20" name="Left Brace 19"/>
            <p:cNvSpPr/>
            <p:nvPr/>
          </p:nvSpPr>
          <p:spPr>
            <a:xfrm rot="5400000">
              <a:off x="2009608" y="3993774"/>
              <a:ext cx="166596" cy="57606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74052" y="3881596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32 bits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79534" y="4201925"/>
            <a:ext cx="636713" cy="483508"/>
            <a:chOff x="1774052" y="3881596"/>
            <a:chExt cx="636713" cy="483508"/>
          </a:xfrm>
        </p:grpSpPr>
        <p:sp>
          <p:nvSpPr>
            <p:cNvPr id="23" name="Left Brace 22"/>
            <p:cNvSpPr/>
            <p:nvPr/>
          </p:nvSpPr>
          <p:spPr>
            <a:xfrm rot="5400000">
              <a:off x="2009608" y="3993774"/>
              <a:ext cx="166596" cy="57606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74052" y="3881596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32 bits</a:t>
              </a:r>
              <a:endParaRPr lang="en-US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38965" y="4201925"/>
            <a:ext cx="636713" cy="483508"/>
            <a:chOff x="1774052" y="3881596"/>
            <a:chExt cx="636713" cy="483508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2009608" y="3993774"/>
              <a:ext cx="166596" cy="57606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74052" y="3881596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32 bits</a:t>
              </a:r>
              <a:endParaRPr lang="en-US" sz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16774" y="4201925"/>
            <a:ext cx="636713" cy="483508"/>
            <a:chOff x="1774052" y="3881596"/>
            <a:chExt cx="636713" cy="483508"/>
          </a:xfrm>
        </p:grpSpPr>
        <p:sp>
          <p:nvSpPr>
            <p:cNvPr id="29" name="Left Brace 28"/>
            <p:cNvSpPr/>
            <p:nvPr/>
          </p:nvSpPr>
          <p:spPr>
            <a:xfrm rot="5400000">
              <a:off x="2009608" y="3993774"/>
              <a:ext cx="166596" cy="57606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74052" y="3881596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32 bits</a:t>
              </a:r>
              <a:endParaRPr lang="en-US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76205" y="4201925"/>
            <a:ext cx="636713" cy="483508"/>
            <a:chOff x="1774052" y="3881596"/>
            <a:chExt cx="636713" cy="483508"/>
          </a:xfrm>
        </p:grpSpPr>
        <p:sp>
          <p:nvSpPr>
            <p:cNvPr id="32" name="Left Brace 31"/>
            <p:cNvSpPr/>
            <p:nvPr/>
          </p:nvSpPr>
          <p:spPr>
            <a:xfrm rot="5400000">
              <a:off x="2009608" y="3993774"/>
              <a:ext cx="166596" cy="57606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74052" y="3881596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32 bits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75647" y="4202284"/>
            <a:ext cx="636713" cy="483508"/>
            <a:chOff x="1774052" y="3881596"/>
            <a:chExt cx="636713" cy="483508"/>
          </a:xfrm>
        </p:grpSpPr>
        <p:sp>
          <p:nvSpPr>
            <p:cNvPr id="35" name="Left Brace 34"/>
            <p:cNvSpPr/>
            <p:nvPr/>
          </p:nvSpPr>
          <p:spPr>
            <a:xfrm rot="5400000">
              <a:off x="2009608" y="3993774"/>
              <a:ext cx="166596" cy="576064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74052" y="3881596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32 bits</a:t>
              </a:r>
              <a:endParaRPr lang="en-US" sz="1200" dirty="0"/>
            </a:p>
          </p:txBody>
        </p:sp>
      </p:grpSp>
      <p:sp>
        <p:nvSpPr>
          <p:cNvPr id="37" name="Oval 36"/>
          <p:cNvSpPr/>
          <p:nvPr/>
        </p:nvSpPr>
        <p:spPr>
          <a:xfrm>
            <a:off x="1979712" y="2780928"/>
            <a:ext cx="576064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/>
          <p:nvPr/>
        </p:nvCxnSpPr>
        <p:spPr>
          <a:xfrm rot="10800000" flipV="1">
            <a:off x="2627787" y="2276872"/>
            <a:ext cx="1749823" cy="5760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7984" y="206084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Desloca</a:t>
            </a:r>
            <a:r>
              <a:rPr lang="en-US" dirty="0" smtClean="0"/>
              <a:t> 1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bytes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979712" y="3212976"/>
            <a:ext cx="576064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10800000" flipV="1">
            <a:off x="2555776" y="3140967"/>
            <a:ext cx="1749823" cy="576064"/>
          </a:xfrm>
          <a:prstGeom prst="curvedConnector3">
            <a:avLst>
              <a:gd name="adj1" fmla="val 17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27984" y="298766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Desloca</a:t>
            </a:r>
            <a:r>
              <a:rPr lang="en-US" dirty="0" smtClean="0"/>
              <a:t> 2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6820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Então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array[7</a:t>
            </a:r>
            <a:r>
              <a:rPr lang="en-US" dirty="0"/>
              <a:t>]=96;</a:t>
            </a:r>
          </a:p>
          <a:p>
            <a:r>
              <a:rPr lang="en-US" dirty="0" smtClean="0"/>
              <a:t>É </a:t>
            </a:r>
            <a:r>
              <a:rPr lang="en-US" dirty="0" err="1" smtClean="0"/>
              <a:t>idêntico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*(array+7</a:t>
            </a:r>
            <a:r>
              <a:rPr lang="en-US" dirty="0"/>
              <a:t>)=96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array[5];</a:t>
            </a:r>
          </a:p>
          <a:p>
            <a:pPr lvl="1"/>
            <a:r>
              <a:rPr lang="en-US" dirty="0" smtClean="0"/>
              <a:t>p = array;</a:t>
            </a:r>
          </a:p>
          <a:p>
            <a:pPr lvl="1"/>
            <a:r>
              <a:rPr lang="en-US" dirty="0" smtClean="0"/>
              <a:t>p = &amp;array[4];</a:t>
            </a:r>
          </a:p>
          <a:p>
            <a:pPr lvl="1"/>
            <a:r>
              <a:rPr lang="en-US" dirty="0" smtClean="0"/>
              <a:t>p[3] = 5;</a:t>
            </a:r>
          </a:p>
          <a:p>
            <a:pPr lvl="1"/>
            <a:r>
              <a:rPr lang="en-US" dirty="0" smtClean="0"/>
              <a:t>*(p+3) = 8;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02276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Atenção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*p; </a:t>
            </a:r>
          </a:p>
          <a:p>
            <a:pPr marL="0" indent="0">
              <a:buNone/>
            </a:pPr>
            <a:r>
              <a:rPr lang="en-US" dirty="0" smtClean="0"/>
              <a:t>p[3] = 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errado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5167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Passando</a:t>
            </a:r>
            <a:r>
              <a:rPr lang="en-US" dirty="0" smtClean="0"/>
              <a:t> arrays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funcao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 </a:t>
            </a:r>
            <a:r>
              <a:rPr lang="en-US" dirty="0" err="1" smtClean="0"/>
              <a:t>tamanho</a:t>
            </a:r>
            <a:r>
              <a:rPr lang="en-US" dirty="0" smtClean="0"/>
              <a:t>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x[5];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funcao</a:t>
            </a:r>
            <a:r>
              <a:rPr lang="en-US" dirty="0" smtClean="0"/>
              <a:t>(x,5);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89531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Ponteiros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ponteiros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char a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char </a:t>
            </a:r>
            <a:r>
              <a:rPr lang="pt-BR" dirty="0"/>
              <a:t>* b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char </a:t>
            </a:r>
            <a:r>
              <a:rPr lang="pt-BR" dirty="0"/>
              <a:t>** c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= 'z</a:t>
            </a:r>
            <a:r>
              <a:rPr lang="pt-BR" dirty="0" smtClean="0"/>
              <a:t>';</a:t>
            </a:r>
          </a:p>
          <a:p>
            <a:pPr marL="0" indent="0">
              <a:buNone/>
            </a:pPr>
            <a:r>
              <a:rPr lang="pt-BR" dirty="0" smtClean="0"/>
              <a:t>b </a:t>
            </a:r>
            <a:r>
              <a:rPr lang="pt-BR" dirty="0"/>
              <a:t>= &amp;a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c </a:t>
            </a:r>
            <a:r>
              <a:rPr lang="pt-BR" dirty="0"/>
              <a:t>= &amp;b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err="1"/>
              <a:t>printf</a:t>
            </a:r>
            <a:r>
              <a:rPr lang="pt-BR" dirty="0"/>
              <a:t>("%c\</a:t>
            </a:r>
            <a:r>
              <a:rPr lang="pt-BR" dirty="0" err="1"/>
              <a:t>n</a:t>
            </a:r>
            <a:r>
              <a:rPr lang="pt-BR" dirty="0" err="1" smtClean="0"/>
              <a:t>",a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/>
              <a:t>("%c\n</a:t>
            </a:r>
            <a:r>
              <a:rPr lang="pt-BR" dirty="0" smtClean="0"/>
              <a:t>",*b);</a:t>
            </a:r>
          </a:p>
          <a:p>
            <a:pPr marL="0" indent="0">
              <a:buNone/>
            </a:pPr>
            <a:r>
              <a:rPr lang="pt-BR" dirty="0" err="1" smtClean="0"/>
              <a:t>printf</a:t>
            </a:r>
            <a:r>
              <a:rPr lang="pt-BR" dirty="0"/>
              <a:t>("%c\n",**c);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7" y="3140968"/>
            <a:ext cx="3623639" cy="97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79969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err="1" smtClean="0"/>
              <a:t>bidimensionais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2559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Ponteiros</a:t>
            </a:r>
            <a:r>
              <a:rPr lang="en-US" dirty="0" smtClean="0"/>
              <a:t> e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5480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02070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Ponteiros</a:t>
            </a:r>
            <a:r>
              <a:rPr lang="en-US" dirty="0" smtClean="0"/>
              <a:t> e </a:t>
            </a:r>
            <a:r>
              <a:rPr lang="en-US" dirty="0" err="1" smtClean="0"/>
              <a:t>passagem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21243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506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Tentativa</a:t>
            </a:r>
            <a:r>
              <a:rPr lang="en-US" dirty="0" smtClean="0"/>
              <a:t>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3" action="ppaction://hlinkfile"/>
              </a:rPr>
              <a:t>funcao_trocar_valores2.c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Ponteiros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ponteiros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99294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93075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33974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30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trocados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, </a:t>
            </a:r>
            <a:r>
              <a:rPr lang="en-US" dirty="0" err="1" smtClean="0"/>
              <a:t>né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Passagem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passagem</a:t>
            </a:r>
            <a:r>
              <a:rPr lang="en-US" dirty="0" smtClean="0"/>
              <a:t> de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</a:t>
            </a:r>
          </a:p>
          <a:p>
            <a:pPr lvl="1"/>
            <a:r>
              <a:rPr lang="en-US" dirty="0" smtClean="0"/>
              <a:t>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cópia</a:t>
            </a:r>
            <a:r>
              <a:rPr lang="en-US" dirty="0" smtClean="0"/>
              <a:t> do valor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5000" t="31008" r="35256" b="44767"/>
          <a:stretch>
            <a:fillRect/>
          </a:stretch>
        </p:blipFill>
        <p:spPr bwMode="auto">
          <a:xfrm>
            <a:off x="4500562" y="2285992"/>
            <a:ext cx="4429156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31410" t="19961" r="36538" b="10659"/>
          <a:stretch>
            <a:fillRect/>
          </a:stretch>
        </p:blipFill>
        <p:spPr bwMode="auto">
          <a:xfrm>
            <a:off x="428596" y="1428736"/>
            <a:ext cx="3571900" cy="5114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6" name="Conector de seta reta 15"/>
          <p:cNvCxnSpPr/>
          <p:nvPr/>
        </p:nvCxnSpPr>
        <p:spPr>
          <a:xfrm rot="5400000" flipH="1" flipV="1">
            <a:off x="3750463" y="2821777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 flipH="1" flipV="1">
            <a:off x="3929058" y="4071942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rot="5400000" flipH="1" flipV="1">
            <a:off x="3178959" y="4607727"/>
            <a:ext cx="185738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informamos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lvl="1"/>
            <a:r>
              <a:rPr lang="en-US" dirty="0" smtClean="0"/>
              <a:t>float soma;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Lembra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1a aula?</a:t>
            </a:r>
          </a:p>
          <a:p>
            <a:pPr lvl="1"/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ficam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2"/>
            <a:r>
              <a:rPr lang="en-US" dirty="0" err="1" smtClean="0"/>
              <a:t>Endereço</a:t>
            </a:r>
            <a:r>
              <a:rPr lang="en-US" dirty="0" smtClean="0"/>
              <a:t> e </a:t>
            </a:r>
            <a:r>
              <a:rPr lang="en-US" dirty="0" err="1" smtClean="0"/>
              <a:t>Conteúdo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pt-BR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das </a:t>
            </a:r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err="1" smtClean="0"/>
              <a:t>Comando</a:t>
            </a:r>
            <a:r>
              <a:rPr lang="en-US" dirty="0" smtClean="0"/>
              <a:t> de </a:t>
            </a:r>
            <a:r>
              <a:rPr lang="en-US" dirty="0" err="1" smtClean="0"/>
              <a:t>atribuição</a:t>
            </a:r>
            <a:endParaRPr lang="en-US" dirty="0" smtClean="0"/>
          </a:p>
          <a:p>
            <a:pPr lvl="2"/>
            <a:r>
              <a:rPr lang="en-US" dirty="0" err="1" smtClean="0"/>
              <a:t>resto</a:t>
            </a:r>
            <a:r>
              <a:rPr lang="en-US" dirty="0" smtClean="0"/>
              <a:t> = 25;</a:t>
            </a:r>
          </a:p>
          <a:p>
            <a:pPr lvl="2"/>
            <a:r>
              <a:rPr lang="en-US" dirty="0" smtClean="0"/>
              <a:t>soma =soma +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descobrir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das </a:t>
            </a:r>
            <a:r>
              <a:rPr lang="en-US" dirty="0" err="1" smtClean="0"/>
              <a:t>nossas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?</a:t>
            </a:r>
          </a:p>
          <a:p>
            <a:pPr lvl="1"/>
            <a:endParaRPr lang="pt-BR" dirty="0"/>
          </a:p>
        </p:txBody>
      </p:sp>
      <p:sp>
        <p:nvSpPr>
          <p:cNvPr id="33" name="Espaço Reservado para Conteúdo 3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graphicFrame>
        <p:nvGraphicFramePr>
          <p:cNvPr id="32" name="Espaço Reservado para Conteúdo 5"/>
          <p:cNvGraphicFramePr>
            <a:graphicFrameLocks/>
          </p:cNvGraphicFramePr>
          <p:nvPr/>
        </p:nvGraphicFramePr>
        <p:xfrm>
          <a:off x="4714876" y="1500206"/>
          <a:ext cx="380206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214"/>
                <a:gridCol w="3214852"/>
              </a:tblGrid>
              <a:tr h="581095">
                <a:tc>
                  <a:txBody>
                    <a:bodyPr/>
                    <a:lstStyle/>
                    <a:p>
                      <a:r>
                        <a:rPr lang="en-US" dirty="0" smtClean="0"/>
                        <a:t>End.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Conteúdo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</a:tr>
              <a:tr h="581095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 </a:t>
                      </a:r>
                      <a:r>
                        <a:rPr lang="en-US" dirty="0" err="1" smtClean="0"/>
                        <a:t>rato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roeu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roupa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rei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roma</a:t>
                      </a:r>
                      <a:r>
                        <a:rPr lang="en-US" dirty="0" smtClean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34.67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“aula</a:t>
                      </a:r>
                      <a:r>
                        <a:rPr lang="en-US" baseline="0" dirty="0" smtClean="0"/>
                        <a:t> de p1</a:t>
                      </a:r>
                      <a:r>
                        <a:rPr lang="en-US" dirty="0" smtClean="0"/>
                        <a:t>”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4677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3205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3565</TotalTime>
  <Words>1839</Words>
  <Application>Microsoft Office PowerPoint</Application>
  <PresentationFormat>Apresentação na tela (4:3)</PresentationFormat>
  <Paragraphs>604</Paragraphs>
  <Slides>53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4" baseType="lpstr">
      <vt:lpstr>IC-UFAL</vt:lpstr>
      <vt:lpstr>Programação I: Ponteiros</vt:lpstr>
      <vt:lpstr>Exercício em sala</vt:lpstr>
      <vt:lpstr>Código repetido</vt:lpstr>
      <vt:lpstr>Não seria melhor assim?</vt:lpstr>
      <vt:lpstr>Tentativa 01</vt:lpstr>
      <vt:lpstr>Os valores foram trocados?</vt:lpstr>
      <vt:lpstr>Passagem por valor</vt:lpstr>
      <vt:lpstr>Ponteiros</vt:lpstr>
      <vt:lpstr>Variáveis</vt:lpstr>
      <vt:lpstr>Operador &amp;</vt:lpstr>
      <vt:lpstr>Um novo tipo de variável: ponteiro</vt:lpstr>
      <vt:lpstr>Como funciona?</vt:lpstr>
      <vt:lpstr>… voltando ao C</vt:lpstr>
      <vt:lpstr>Ponteiros</vt:lpstr>
      <vt:lpstr>Declaração de ponteiros</vt:lpstr>
      <vt:lpstr>Atribuição com ponteiro</vt:lpstr>
      <vt:lpstr>Acesso ao conteúdo do local apontado pelo ponteiro: *, o operador de “dereference”</vt:lpstr>
      <vt:lpstr>Brincando com ponteiros</vt:lpstr>
      <vt:lpstr>Interessante né? mas e daí?</vt:lpstr>
      <vt:lpstr>Ideia</vt:lpstr>
      <vt:lpstr>Ideia</vt:lpstr>
      <vt:lpstr>Ideia</vt:lpstr>
      <vt:lpstr>Ideia</vt:lpstr>
      <vt:lpstr>Ideia</vt:lpstr>
      <vt:lpstr>Ideia</vt:lpstr>
      <vt:lpstr>Ideia</vt:lpstr>
      <vt:lpstr>O programa completo</vt:lpstr>
      <vt:lpstr>Passagem por referência</vt:lpstr>
      <vt:lpstr>Algumas reflexões</vt:lpstr>
      <vt:lpstr>Exemplos</vt:lpstr>
      <vt:lpstr>Exemplos</vt:lpstr>
      <vt:lpstr>Exemplos</vt:lpstr>
      <vt:lpstr>Exemplos</vt:lpstr>
      <vt:lpstr>Exemplos</vt:lpstr>
      <vt:lpstr>Qual o valor de y?</vt:lpstr>
      <vt:lpstr>Exercício: escreva a função ordenar</vt:lpstr>
      <vt:lpstr>Ponteiros e Arrays</vt:lpstr>
      <vt:lpstr>Lembra como você usa os arrays?</vt:lpstr>
      <vt:lpstr>Por debaixo dos panos</vt:lpstr>
      <vt:lpstr>E como acessar os outros elementos?</vt:lpstr>
      <vt:lpstr>Então …</vt:lpstr>
      <vt:lpstr>Atenção</vt:lpstr>
      <vt:lpstr>Passando arrays para funções</vt:lpstr>
      <vt:lpstr>Ponteiros para ponteiros</vt:lpstr>
      <vt:lpstr>Arrays bidimensionais</vt:lpstr>
      <vt:lpstr>Ponteiros e Strings</vt:lpstr>
      <vt:lpstr>TODO</vt:lpstr>
      <vt:lpstr>Ponteiros e passagem por referência</vt:lpstr>
      <vt:lpstr>TODO</vt:lpstr>
      <vt:lpstr>Ponteiros para ponteiros</vt:lpstr>
      <vt:lpstr>TODO</vt:lpstr>
      <vt:lpstr>Alocação dinâmica de memória</vt:lpstr>
      <vt:lpstr>TODO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Ruth</cp:lastModifiedBy>
  <cp:revision>409</cp:revision>
  <dcterms:created xsi:type="dcterms:W3CDTF">2009-02-19T12:39:44Z</dcterms:created>
  <dcterms:modified xsi:type="dcterms:W3CDTF">2013-02-05T19:21:01Z</dcterms:modified>
</cp:coreProperties>
</file>