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350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33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86" d="100"/>
          <a:sy n="86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97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241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</a:t>
            </a:r>
            <a:r>
              <a:rPr lang="en-US" dirty="0" err="1" smtClean="0"/>
              <a:t>ansiedade</a:t>
            </a:r>
            <a:r>
              <a:rPr lang="en-US" dirty="0" smtClean="0"/>
              <a:t> </a:t>
            </a:r>
            <a:r>
              <a:rPr lang="en-US" dirty="0" err="1" smtClean="0"/>
              <a:t>reduzida</a:t>
            </a:r>
            <a:r>
              <a:rPr lang="en-US" dirty="0" smtClean="0"/>
              <a:t> … </a:t>
            </a:r>
            <a:r>
              <a:rPr lang="en-US" dirty="0" err="1" smtClean="0"/>
              <a:t>vamos</a:t>
            </a:r>
            <a:r>
              <a:rPr lang="en-US" dirty="0" smtClean="0"/>
              <a:t> agora </a:t>
            </a:r>
            <a:r>
              <a:rPr lang="en-US" dirty="0" err="1" smtClean="0"/>
              <a:t>entender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Identificador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</a:p>
          <a:p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endParaRPr lang="en-US" dirty="0" smtClean="0"/>
          </a:p>
          <a:p>
            <a:r>
              <a:rPr lang="en-US" dirty="0" err="1" smtClean="0"/>
              <a:t>Atribuição</a:t>
            </a:r>
            <a:endParaRPr lang="en-US" dirty="0" smtClean="0"/>
          </a:p>
          <a:p>
            <a:r>
              <a:rPr lang="en-US" dirty="0" err="1" smtClean="0"/>
              <a:t>Entrada</a:t>
            </a:r>
            <a:r>
              <a:rPr lang="en-US" dirty="0" smtClean="0"/>
              <a:t> e </a:t>
            </a:r>
            <a:r>
              <a:rPr lang="en-US" dirty="0" err="1" smtClean="0"/>
              <a:t>Saída</a:t>
            </a:r>
            <a:endParaRPr lang="en-US" dirty="0" smtClean="0"/>
          </a:p>
          <a:p>
            <a:r>
              <a:rPr lang="en-US" dirty="0" err="1" smtClean="0"/>
              <a:t>Relações</a:t>
            </a:r>
            <a:endParaRPr lang="en-US" dirty="0" smtClean="0"/>
          </a:p>
          <a:p>
            <a:r>
              <a:rPr lang="en-US" dirty="0" err="1" smtClean="0"/>
              <a:t>Decisão</a:t>
            </a:r>
            <a:endParaRPr lang="en-US" dirty="0" smtClean="0"/>
          </a:p>
          <a:p>
            <a:r>
              <a:rPr lang="en-US" dirty="0" err="1" smtClean="0"/>
              <a:t>Repetição</a:t>
            </a:r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ASCII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386" y="1222515"/>
            <a:ext cx="7524266" cy="513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tipo</a:t>
            </a:r>
            <a:r>
              <a:rPr lang="en-US" dirty="0" smtClean="0"/>
              <a:t> de dado&gt; &lt;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identificadores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float num, soma, media;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Suponha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instrução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valor_desconto</a:t>
            </a:r>
            <a:r>
              <a:rPr lang="en-US" dirty="0" smtClean="0"/>
              <a:t> = </a:t>
            </a:r>
            <a:r>
              <a:rPr lang="en-US" dirty="0" err="1" smtClean="0"/>
              <a:t>num_ingressos</a:t>
            </a:r>
            <a:r>
              <a:rPr lang="en-US" dirty="0" smtClean="0"/>
              <a:t> * 15 * 0.85;</a:t>
            </a:r>
          </a:p>
          <a:p>
            <a:endParaRPr lang="en-US" dirty="0" smtClean="0"/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…</a:t>
            </a:r>
          </a:p>
          <a:p>
            <a:pPr lvl="1"/>
            <a:r>
              <a:rPr lang="en-US" dirty="0" err="1" smtClean="0"/>
              <a:t>valor_desconto</a:t>
            </a:r>
            <a:r>
              <a:rPr lang="en-US" dirty="0" smtClean="0"/>
              <a:t> = </a:t>
            </a:r>
            <a:r>
              <a:rPr lang="en-US" dirty="0" err="1" smtClean="0"/>
              <a:t>num_ingressos</a:t>
            </a:r>
            <a:r>
              <a:rPr lang="en-US" dirty="0" smtClean="0"/>
              <a:t> * VALOR_UNITARIO * DESCONTO ;</a:t>
            </a:r>
          </a:p>
          <a:p>
            <a:endParaRPr lang="en-US" dirty="0" smtClean="0"/>
          </a:p>
          <a:p>
            <a:r>
              <a:rPr lang="pt-BR" dirty="0" smtClean="0"/>
              <a:t>O conteúdo de uma constante não pode ser modificado durante a execução do programa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VALOR_UNITARIO = 15;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const float DESCONTO = 0.85;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err="1" smtClean="0"/>
              <a:t>valor_desconto</a:t>
            </a:r>
            <a:r>
              <a:rPr lang="en-US" dirty="0" smtClean="0"/>
              <a:t> = </a:t>
            </a:r>
            <a:r>
              <a:rPr lang="en-US" dirty="0" err="1" smtClean="0"/>
              <a:t>num_ingressos</a:t>
            </a:r>
            <a:r>
              <a:rPr lang="en-US" dirty="0" smtClean="0"/>
              <a:t> * VALOR_UNITARIO * DESCONTO ;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Subtração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Multiplicação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Divisão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Armazenando dados gerados pelo programa</a:t>
            </a:r>
          </a:p>
          <a:p>
            <a:r>
              <a:rPr lang="pt-BR" dirty="0" smtClean="0"/>
              <a:t>&lt;identificador de variável&gt; = &lt;expressão&gt;;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1"/>
            <a:r>
              <a:rPr lang="en-US" dirty="0" smtClean="0"/>
              <a:t>a = 4;</a:t>
            </a:r>
          </a:p>
          <a:p>
            <a:pPr lvl="1"/>
            <a:r>
              <a:rPr lang="en-US" dirty="0" smtClean="0"/>
              <a:t>a = 4+5;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Todo programa em C deve conter uma função identificada por </a:t>
            </a:r>
            <a:r>
              <a:rPr lang="pt-BR" i="1" dirty="0" err="1" smtClean="0"/>
              <a:t>main</a:t>
            </a:r>
            <a:r>
              <a:rPr lang="pt-BR" dirty="0" smtClean="0"/>
              <a:t>, com lista de parâmetros vazia e tipo de dado não obrigatório. </a:t>
            </a:r>
          </a:p>
          <a:p>
            <a:r>
              <a:rPr lang="pt-BR" dirty="0" smtClean="0"/>
              <a:t>Esta será sempre a primeira função do programa a ser executada.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{</a:t>
            </a:r>
          </a:p>
          <a:p>
            <a:pPr lvl="1"/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Observe que todo o corpo da função deve estar disposto entre chaves. </a:t>
            </a:r>
          </a:p>
          <a:p>
            <a:r>
              <a:rPr lang="pt-BR" dirty="0" smtClean="0"/>
              <a:t>As chaves são utilizadas em outros pontos de um programa e são chamadas delimitadores. </a:t>
            </a:r>
          </a:p>
          <a:p>
            <a:endParaRPr lang="pt-BR" dirty="0" smtClean="0"/>
          </a:p>
          <a:p>
            <a:r>
              <a:rPr lang="pt-BR" dirty="0" smtClean="0"/>
              <a:t>Os delimitadores, o identificador </a:t>
            </a:r>
            <a:r>
              <a:rPr lang="pt-BR" dirty="0" err="1" smtClean="0"/>
              <a:t>main</a:t>
            </a:r>
            <a:r>
              <a:rPr lang="pt-BR" dirty="0" smtClean="0"/>
              <a:t> e os parênteses, dispostos ao lado do identificador </a:t>
            </a:r>
            <a:r>
              <a:rPr lang="pt-BR" dirty="0" err="1" smtClean="0"/>
              <a:t>main</a:t>
            </a:r>
            <a:r>
              <a:rPr lang="pt-BR" dirty="0" smtClean="0"/>
              <a:t>, são os únicos elementos obrigatórios de um programa.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071678"/>
            <a:ext cx="48768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143372" y="1500174"/>
          <a:ext cx="48021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40605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 </a:t>
                      </a:r>
                      <a:r>
                        <a:rPr lang="en-US" dirty="0" err="1" smtClean="0"/>
                        <a:t>rato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roeu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roupa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rei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roma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34.67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“aula</a:t>
                      </a:r>
                      <a:r>
                        <a:rPr lang="en-US" baseline="0" dirty="0" smtClean="0"/>
                        <a:t> de p1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4677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0" y="19880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85852" y="25474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frase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38252" y="2976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30524" y="354759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00166" y="41312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resto</a:t>
            </a:r>
            <a:endParaRPr lang="pt-BR" dirty="0"/>
          </a:p>
        </p:txBody>
      </p:sp>
      <p:cxnSp>
        <p:nvCxnSpPr>
          <p:cNvPr id="13" name="Conector em curva 12"/>
          <p:cNvCxnSpPr>
            <a:stCxn id="7" idx="3"/>
          </p:cNvCxnSpPr>
          <p:nvPr/>
        </p:nvCxnSpPr>
        <p:spPr>
          <a:xfrm flipV="1">
            <a:off x="2106213" y="2130974"/>
            <a:ext cx="1965721" cy="41790"/>
          </a:xfrm>
          <a:prstGeom prst="curvedConnector3">
            <a:avLst>
              <a:gd name="adj1" fmla="val 52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>
            <a:stCxn id="8" idx="3"/>
          </p:cNvCxnSpPr>
          <p:nvPr/>
        </p:nvCxnSpPr>
        <p:spPr>
          <a:xfrm flipV="1">
            <a:off x="1983479" y="2488164"/>
            <a:ext cx="2017017" cy="2439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em curva 20"/>
          <p:cNvCxnSpPr>
            <a:stCxn id="9" idx="3"/>
          </p:cNvCxnSpPr>
          <p:nvPr/>
        </p:nvCxnSpPr>
        <p:spPr>
          <a:xfrm flipV="1">
            <a:off x="1879398" y="2845354"/>
            <a:ext cx="2192536" cy="31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>
            <a:stCxn id="10" idx="3"/>
          </p:cNvCxnSpPr>
          <p:nvPr/>
        </p:nvCxnSpPr>
        <p:spPr>
          <a:xfrm flipV="1">
            <a:off x="1866486" y="3202544"/>
            <a:ext cx="2134010" cy="5297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11" idx="3"/>
          </p:cNvCxnSpPr>
          <p:nvPr/>
        </p:nvCxnSpPr>
        <p:spPr>
          <a:xfrm flipV="1">
            <a:off x="2197793" y="3559734"/>
            <a:ext cx="1802703" cy="7561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memória de um computador é dividida em partes, chamadas posições de memória.</a:t>
            </a:r>
          </a:p>
          <a:p>
            <a:r>
              <a:rPr lang="pt-BR" dirty="0" smtClean="0"/>
              <a:t>A cada posição de memória está associada uma seqüência de </a:t>
            </a:r>
            <a:r>
              <a:rPr lang="pt-BR" dirty="0" err="1" smtClean="0"/>
              <a:t>bit’s</a:t>
            </a:r>
            <a:r>
              <a:rPr lang="pt-BR" dirty="0" smtClean="0"/>
              <a:t>, chamada endereço da posição de memória. </a:t>
            </a:r>
          </a:p>
          <a:p>
            <a:r>
              <a:rPr lang="pt-BR" dirty="0" smtClean="0"/>
              <a:t>Como uma seqüência de </a:t>
            </a:r>
            <a:r>
              <a:rPr lang="pt-BR" dirty="0" err="1" smtClean="0"/>
              <a:t>bit's</a:t>
            </a:r>
            <a:r>
              <a:rPr lang="pt-BR" dirty="0" smtClean="0"/>
              <a:t> corresponde a um número inteiro escrito no sistema binário, cada endereço pode ser visto como um inteiro escrito no sistema decimal. </a:t>
            </a:r>
          </a:p>
          <a:p>
            <a:r>
              <a:rPr lang="pt-BR" dirty="0" smtClean="0"/>
              <a:t>Assim temos posições de memória de endereço 1209 ou 2114, por exemplo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variável simples (ou simplesmente variável) é uma posição de memória cujo conteúdo pode ser modificado durante a execução de um programa.</a:t>
            </a:r>
          </a:p>
          <a:p>
            <a:r>
              <a:rPr lang="pt-BR" dirty="0" smtClean="0"/>
              <a:t>A referência a uma variável no programa é feita através do seu identificador</a:t>
            </a:r>
          </a:p>
          <a:p>
            <a:r>
              <a:rPr lang="pt-BR" dirty="0" smtClean="0"/>
              <a:t>Os valores que podem ser armazenados na variável dependem do seu tipo de dado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143372" y="1500174"/>
          <a:ext cx="48021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40605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 </a:t>
                      </a:r>
                      <a:r>
                        <a:rPr lang="en-US" dirty="0" err="1" smtClean="0"/>
                        <a:t>rato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roeu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roupa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34.67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“aula</a:t>
                      </a:r>
                      <a:r>
                        <a:rPr lang="en-US" baseline="0" dirty="0" smtClean="0"/>
                        <a:t> de p1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4677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0" y="19880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85852" y="25474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frase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38252" y="2976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30524" y="354759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00166" y="41312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resto</a:t>
            </a:r>
            <a:endParaRPr lang="pt-BR" dirty="0"/>
          </a:p>
        </p:txBody>
      </p:sp>
      <p:cxnSp>
        <p:nvCxnSpPr>
          <p:cNvPr id="13" name="Conector em curva 12"/>
          <p:cNvCxnSpPr>
            <a:stCxn id="7" idx="3"/>
          </p:cNvCxnSpPr>
          <p:nvPr/>
        </p:nvCxnSpPr>
        <p:spPr>
          <a:xfrm flipV="1">
            <a:off x="2106213" y="2130974"/>
            <a:ext cx="1965721" cy="41790"/>
          </a:xfrm>
          <a:prstGeom prst="curvedConnector3">
            <a:avLst>
              <a:gd name="adj1" fmla="val 52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>
            <a:stCxn id="8" idx="3"/>
          </p:cNvCxnSpPr>
          <p:nvPr/>
        </p:nvCxnSpPr>
        <p:spPr>
          <a:xfrm flipV="1">
            <a:off x="1983479" y="2488164"/>
            <a:ext cx="2017017" cy="2439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em curva 20"/>
          <p:cNvCxnSpPr>
            <a:stCxn id="9" idx="3"/>
          </p:cNvCxnSpPr>
          <p:nvPr/>
        </p:nvCxnSpPr>
        <p:spPr>
          <a:xfrm flipV="1">
            <a:off x="1879398" y="2845354"/>
            <a:ext cx="2192536" cy="31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>
            <a:stCxn id="10" idx="3"/>
          </p:cNvCxnSpPr>
          <p:nvPr/>
        </p:nvCxnSpPr>
        <p:spPr>
          <a:xfrm flipV="1">
            <a:off x="1866486" y="3202544"/>
            <a:ext cx="2134010" cy="5297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11" idx="3"/>
          </p:cNvCxnSpPr>
          <p:nvPr/>
        </p:nvCxnSpPr>
        <p:spPr>
          <a:xfrm flipV="1">
            <a:off x="2197793" y="3559734"/>
            <a:ext cx="1802703" cy="7561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85720" y="135729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identificador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0" name="Forma 19"/>
          <p:cNvCxnSpPr>
            <a:stCxn id="16" idx="2"/>
            <a:endCxn id="7" idx="1"/>
          </p:cNvCxnSpPr>
          <p:nvPr/>
        </p:nvCxnSpPr>
        <p:spPr>
          <a:xfrm rot="16200000" flipH="1">
            <a:off x="955587" y="1771061"/>
            <a:ext cx="446134" cy="35727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stCxn id="16" idx="2"/>
            <a:endCxn id="8" idx="1"/>
          </p:cNvCxnSpPr>
          <p:nvPr/>
        </p:nvCxnSpPr>
        <p:spPr>
          <a:xfrm rot="16200000" flipH="1">
            <a:off x="640187" y="2086461"/>
            <a:ext cx="1005496" cy="28583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16" idx="2"/>
            <a:endCxn id="9" idx="1"/>
          </p:cNvCxnSpPr>
          <p:nvPr/>
        </p:nvCxnSpPr>
        <p:spPr>
          <a:xfrm rot="16200000" flipH="1">
            <a:off x="502073" y="2224575"/>
            <a:ext cx="1434124" cy="43823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stCxn id="16" idx="2"/>
            <a:endCxn id="10" idx="1"/>
          </p:cNvCxnSpPr>
          <p:nvPr/>
        </p:nvCxnSpPr>
        <p:spPr>
          <a:xfrm rot="16200000" flipH="1">
            <a:off x="312457" y="2414191"/>
            <a:ext cx="2005628" cy="630506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Forma 32"/>
          <p:cNvCxnSpPr>
            <a:stCxn id="16" idx="2"/>
            <a:endCxn id="11" idx="1"/>
          </p:cNvCxnSpPr>
          <p:nvPr/>
        </p:nvCxnSpPr>
        <p:spPr>
          <a:xfrm rot="16200000" flipH="1">
            <a:off x="-44545" y="2771193"/>
            <a:ext cx="2589274" cy="500148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643570" y="185736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Número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429520" y="22145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texto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786446" y="263104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Número</a:t>
            </a:r>
            <a:r>
              <a:rPr lang="en-US" dirty="0" smtClean="0">
                <a:solidFill>
                  <a:srgbClr val="FF0000"/>
                </a:solidFill>
              </a:rPr>
              <a:t> real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643570" y="300037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Número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643570" y="33454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Número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429388" y="371475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texto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715008" y="407194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Número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715008" y="448842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Número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inteiro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identificador é uma seqüência de letras, dígitos e o underscore “_”</a:t>
            </a:r>
          </a:p>
          <a:p>
            <a:r>
              <a:rPr lang="pt-BR" dirty="0" smtClean="0"/>
              <a:t>Utilizados para fazer referência às variáveis (o primeiro caractere do identificador não pode ser um dígito). </a:t>
            </a:r>
          </a:p>
          <a:p>
            <a:r>
              <a:rPr lang="pt-BR" dirty="0" smtClean="0"/>
              <a:t>Um programa deve ser legível </a:t>
            </a:r>
          </a:p>
          <a:p>
            <a:pPr lvl="1"/>
            <a:r>
              <a:rPr lang="pt-BR" dirty="0" smtClean="0"/>
              <a:t>Se uma variável deve armazenar uma soma, um identificador muito bom para ela será Soma.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Os compiladores da linguagem C fazem distinção entre letras maiúsculas e minúsculas e, portanto, soma e Soma são dois identificadores diferentes</a:t>
            </a:r>
          </a:p>
          <a:p>
            <a:endParaRPr lang="en-US" dirty="0" smtClean="0"/>
          </a:p>
          <a:p>
            <a:r>
              <a:rPr lang="en-US" dirty="0" err="1" smtClean="0"/>
              <a:t>Identificadores</a:t>
            </a:r>
            <a:r>
              <a:rPr lang="en-US" dirty="0" smtClean="0"/>
              <a:t> </a:t>
            </a:r>
            <a:r>
              <a:rPr lang="en-US" dirty="0" err="1" smtClean="0"/>
              <a:t>reservados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reservadas</a:t>
            </a:r>
            <a:endParaRPr lang="en-US" dirty="0" smtClean="0"/>
          </a:p>
          <a:p>
            <a:pPr lvl="1"/>
            <a:r>
              <a:rPr lang="pt-BR" dirty="0" smtClean="0"/>
              <a:t>auto</a:t>
            </a:r>
          </a:p>
          <a:p>
            <a:pPr lvl="1"/>
            <a:r>
              <a:rPr lang="pt-BR" dirty="0" err="1" smtClean="0"/>
              <a:t>double</a:t>
            </a:r>
            <a:endParaRPr lang="pt-BR" dirty="0" smtClean="0"/>
          </a:p>
          <a:p>
            <a:pPr lvl="1"/>
            <a:r>
              <a:rPr lang="pt-BR" dirty="0" err="1" smtClean="0"/>
              <a:t>int</a:t>
            </a:r>
            <a:endParaRPr lang="pt-BR" dirty="0" smtClean="0"/>
          </a:p>
          <a:p>
            <a:pPr lvl="1"/>
            <a:r>
              <a:rPr lang="pt-BR" dirty="0" err="1" smtClean="0"/>
              <a:t>struct</a:t>
            </a:r>
            <a:endParaRPr lang="pt-BR" dirty="0" smtClean="0"/>
          </a:p>
          <a:p>
            <a:pPr lvl="1"/>
            <a:r>
              <a:rPr lang="pt-BR" dirty="0" err="1" smtClean="0"/>
              <a:t>break</a:t>
            </a:r>
            <a:endParaRPr lang="pt-BR" dirty="0" smtClean="0"/>
          </a:p>
          <a:p>
            <a:pPr lvl="1"/>
            <a:r>
              <a:rPr lang="pt-BR" dirty="0" err="1" smtClean="0"/>
              <a:t>else</a:t>
            </a:r>
            <a:endParaRPr lang="pt-BR" dirty="0" smtClean="0"/>
          </a:p>
          <a:p>
            <a:pPr lvl="1"/>
            <a:r>
              <a:rPr lang="en-US" dirty="0" smtClean="0"/>
              <a:t>…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</a:t>
            </a:r>
            <a:r>
              <a:rPr lang="en-US" dirty="0" smtClean="0"/>
              <a:t> de dado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de dado associado a uma variável é o conjunto dos valores que podem ser nela armazenados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tamanhos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57290" y="3506488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Tamanho</a:t>
                      </a:r>
                      <a:r>
                        <a:rPr lang="en-US" dirty="0" smtClean="0"/>
                        <a:t> (bits)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Conj.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valores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Caracteres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tabela</a:t>
                      </a:r>
                      <a:r>
                        <a:rPr lang="en-US" baseline="0" dirty="0" smtClean="0"/>
                        <a:t> ASCII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-32768 a 32767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-2147483648 a 2147483647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-(2</a:t>
                      </a:r>
                      <a:r>
                        <a:rPr lang="pt-BR" baseline="30000" dirty="0" smtClean="0"/>
                        <a:t>64</a:t>
                      </a:r>
                      <a:r>
                        <a:rPr lang="pt-BR" dirty="0" smtClean="0"/>
                        <a:t>/2 )a (2</a:t>
                      </a:r>
                      <a:r>
                        <a:rPr lang="pt-BR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pt-BR" dirty="0" smtClean="0"/>
                        <a:t>/2)-1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Conj. </a:t>
                      </a:r>
                      <a:r>
                        <a:rPr lang="en-US" dirty="0" err="1" smtClean="0"/>
                        <a:t>vazio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1822</TotalTime>
  <Words>673</Words>
  <Application>Microsoft Office PowerPoint</Application>
  <PresentationFormat>On-screen Show (4:3)</PresentationFormat>
  <Paragraphs>204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IC-UFAL</vt:lpstr>
      <vt:lpstr>Ok, ansiedade reduzida … vamos agora entender a linguagem</vt:lpstr>
      <vt:lpstr>Variáveis</vt:lpstr>
      <vt:lpstr>Variáveis</vt:lpstr>
      <vt:lpstr>Variáveis</vt:lpstr>
      <vt:lpstr>Variáveis</vt:lpstr>
      <vt:lpstr>Variáveis</vt:lpstr>
      <vt:lpstr>Identificador</vt:lpstr>
      <vt:lpstr>Identificadores</vt:lpstr>
      <vt:lpstr>Tipo de dado</vt:lpstr>
      <vt:lpstr>Tabela ASCII</vt:lpstr>
      <vt:lpstr>Declaração de variáveis</vt:lpstr>
      <vt:lpstr>Constantes</vt:lpstr>
      <vt:lpstr>Constantes</vt:lpstr>
      <vt:lpstr>Expressões aritméticas</vt:lpstr>
      <vt:lpstr>Atribuição</vt:lpstr>
      <vt:lpstr>Estrutura de um programa em C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220</cp:revision>
  <dcterms:created xsi:type="dcterms:W3CDTF">2009-02-19T12:39:44Z</dcterms:created>
  <dcterms:modified xsi:type="dcterms:W3CDTF">2012-11-08T12:13:03Z</dcterms:modified>
</cp:coreProperties>
</file>