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424" r:id="rId2"/>
    <p:sldId id="397" r:id="rId3"/>
    <p:sldId id="400" r:id="rId4"/>
    <p:sldId id="401" r:id="rId5"/>
    <p:sldId id="402" r:id="rId6"/>
    <p:sldId id="403" r:id="rId7"/>
    <p:sldId id="404" r:id="rId8"/>
    <p:sldId id="406" r:id="rId9"/>
    <p:sldId id="405" r:id="rId10"/>
    <p:sldId id="455" r:id="rId11"/>
    <p:sldId id="407" r:id="rId12"/>
    <p:sldId id="408" r:id="rId13"/>
    <p:sldId id="409" r:id="rId14"/>
    <p:sldId id="456" r:id="rId15"/>
    <p:sldId id="413" r:id="rId16"/>
    <p:sldId id="414" r:id="rId17"/>
    <p:sldId id="415" r:id="rId18"/>
    <p:sldId id="416" r:id="rId19"/>
    <p:sldId id="457" r:id="rId20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33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86" d="100"/>
          <a:sy n="86" d="100"/>
        </p:scale>
        <p:origin x="-134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835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8675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843808" y="5445224"/>
            <a:ext cx="1584176" cy="57346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833563"/>
            <a:ext cx="6761214" cy="39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ASCII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smtClean="0"/>
              <a:t> tem um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 smtClean="0"/>
          </a:p>
          <a:p>
            <a:pPr lvl="2"/>
            <a:r>
              <a:rPr lang="en-US" dirty="0" smtClean="0"/>
              <a:t>A = 65 (decimal)</a:t>
            </a:r>
          </a:p>
          <a:p>
            <a:pPr lvl="2"/>
            <a:r>
              <a:rPr lang="en-US" dirty="0" smtClean="0"/>
              <a:t> - = 45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 err="1" smtClean="0"/>
              <a:t>sabe</a:t>
            </a:r>
            <a:r>
              <a:rPr lang="en-US" dirty="0" smtClean="0"/>
              <a:t> converter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caracteres</a:t>
            </a:r>
            <a:r>
              <a:rPr lang="en-US" dirty="0" smtClean="0"/>
              <a:t> e vice-versa</a:t>
            </a:r>
          </a:p>
          <a:p>
            <a:pPr lvl="1"/>
            <a:endParaRPr lang="en-US" dirty="0" smtClean="0"/>
          </a:p>
          <a:p>
            <a:pPr lvl="2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pPr>
              <a:buNone/>
            </a:pPr>
            <a:r>
              <a:rPr lang="pt-BR" sz="2000" dirty="0" smtClean="0"/>
              <a:t>{</a:t>
            </a:r>
          </a:p>
          <a:p>
            <a:pPr>
              <a:buNone/>
            </a:pPr>
            <a:r>
              <a:rPr lang="pt-BR" sz="2000" dirty="0" smtClean="0"/>
              <a:t>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("como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: %c , ou como numero: %d\n", 65,65);</a:t>
            </a:r>
          </a:p>
          <a:p>
            <a:pPr>
              <a:buNone/>
            </a:pPr>
            <a:r>
              <a:rPr lang="pt-BR" sz="2000" dirty="0" smtClean="0"/>
              <a:t>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("como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: %c , ou como numero: %d\n", 'A','A');</a:t>
            </a:r>
          </a:p>
          <a:p>
            <a:pPr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numero = 65;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 a = numero;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printf</a:t>
            </a:r>
            <a:r>
              <a:rPr lang="pt-BR" dirty="0" smtClean="0"/>
              <a:t>("O </a:t>
            </a:r>
            <a:r>
              <a:rPr lang="pt-BR" dirty="0" err="1" smtClean="0"/>
              <a:t>codigo</a:t>
            </a:r>
            <a:r>
              <a:rPr lang="pt-BR" dirty="0" smtClean="0"/>
              <a:t> ASCII de %c </a:t>
            </a:r>
            <a:r>
              <a:rPr lang="pt-BR" dirty="0" err="1" smtClean="0"/>
              <a:t>eh</a:t>
            </a:r>
            <a:r>
              <a:rPr lang="pt-BR" dirty="0" smtClean="0"/>
              <a:t> %d\n",a,a);    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03:: </a:t>
            </a:r>
            <a:r>
              <a:rPr lang="en-US" dirty="0" err="1" smtClean="0"/>
              <a:t>Superando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acentos</a:t>
            </a:r>
            <a:r>
              <a:rPr lang="en-US" dirty="0" smtClean="0"/>
              <a:t> do </a:t>
            </a:r>
            <a:r>
              <a:rPr lang="en-US" dirty="0" smtClean="0"/>
              <a:t>CMD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Acentos</a:t>
            </a:r>
            <a:endParaRPr lang="en-US" dirty="0" smtClean="0"/>
          </a:p>
          <a:p>
            <a:pPr lvl="1"/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:</a:t>
            </a:r>
          </a:p>
          <a:p>
            <a:pPr lvl="2"/>
            <a:r>
              <a:rPr lang="pt-BR" dirty="0" err="1" smtClean="0"/>
              <a:t>printf</a:t>
            </a:r>
            <a:r>
              <a:rPr lang="pt-BR" dirty="0" smtClean="0"/>
              <a:t>("Nós. Vocês. Caçarola.\n");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 </a:t>
            </a:r>
            <a:r>
              <a:rPr lang="en-US" dirty="0" err="1" smtClean="0"/>
              <a:t>assim</a:t>
            </a:r>
            <a:r>
              <a:rPr lang="en-US" dirty="0" smtClean="0"/>
              <a:t>?</a:t>
            </a:r>
          </a:p>
          <a:p>
            <a:pPr lvl="2"/>
            <a:r>
              <a:rPr lang="pt-BR" dirty="0" err="1" smtClean="0"/>
              <a:t>printf</a:t>
            </a:r>
            <a:r>
              <a:rPr lang="pt-BR" dirty="0" smtClean="0"/>
              <a:t>("N%</a:t>
            </a:r>
            <a:r>
              <a:rPr lang="pt-BR" dirty="0" err="1" smtClean="0"/>
              <a:t>cs</a:t>
            </a:r>
            <a:r>
              <a:rPr lang="pt-BR" dirty="0" smtClean="0"/>
              <a:t>. </a:t>
            </a:r>
            <a:r>
              <a:rPr lang="pt-BR" dirty="0" err="1" smtClean="0"/>
              <a:t>Voc</a:t>
            </a:r>
            <a:r>
              <a:rPr lang="pt-BR" dirty="0" smtClean="0"/>
              <a:t>%</a:t>
            </a:r>
            <a:r>
              <a:rPr lang="pt-BR" dirty="0" err="1" smtClean="0"/>
              <a:t>cs</a:t>
            </a:r>
            <a:r>
              <a:rPr lang="pt-BR" dirty="0" smtClean="0"/>
              <a:t>. Ca%carola.\n",162,136,135);</a:t>
            </a:r>
            <a:endParaRPr lang="en-US" dirty="0" smtClean="0"/>
          </a:p>
          <a:p>
            <a:pPr lvl="3"/>
            <a:endParaRPr lang="pt-BR" dirty="0" smtClean="0"/>
          </a:p>
          <a:p>
            <a:pPr lvl="2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8610" b="87056"/>
          <a:stretch>
            <a:fillRect/>
          </a:stretch>
        </p:blipFill>
        <p:spPr bwMode="auto">
          <a:xfrm>
            <a:off x="1928794" y="2786058"/>
            <a:ext cx="68580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t="12944" r="68610" b="81879"/>
          <a:stretch>
            <a:fillRect/>
          </a:stretch>
        </p:blipFill>
        <p:spPr bwMode="auto">
          <a:xfrm>
            <a:off x="1928794" y="5500702"/>
            <a:ext cx="685804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Já vimos a atribuição muitas vezes antes:</a:t>
            </a:r>
          </a:p>
          <a:p>
            <a:pPr lvl="1"/>
            <a:r>
              <a:rPr lang="pt-BR" smtClean="0"/>
              <a:t>soma = soma + i;</a:t>
            </a:r>
          </a:p>
          <a:p>
            <a:pPr lvl="1"/>
            <a:r>
              <a:rPr lang="pt-BR" smtClean="0"/>
              <a:t>char a = numero;</a:t>
            </a:r>
          </a:p>
          <a:p>
            <a:pPr lvl="1"/>
            <a:r>
              <a:rPr lang="pt-BR" smtClean="0"/>
              <a:t>media = (numero1 + numero2 + numero3) / 3;</a:t>
            </a:r>
          </a:p>
          <a:p>
            <a:r>
              <a:rPr lang="pt-BR" smtClean="0"/>
              <a:t>Este comando tem a seguinte forma:</a:t>
            </a:r>
          </a:p>
          <a:p>
            <a:pPr lvl="1"/>
            <a:r>
              <a:rPr lang="pt-BR" smtClean="0"/>
              <a:t>Identificador da variavel = expressão;</a:t>
            </a:r>
          </a:p>
          <a:p>
            <a:r>
              <a:rPr lang="pt-BR" smtClean="0"/>
              <a:t>Expressão</a:t>
            </a:r>
          </a:p>
          <a:p>
            <a:pPr lvl="1"/>
            <a:r>
              <a:rPr lang="pt-BR" smtClean="0"/>
              <a:t>A expressão é avaliada</a:t>
            </a:r>
          </a:p>
          <a:p>
            <a:pPr lvl="1"/>
            <a:r>
              <a:rPr lang="pt-BR" smtClean="0"/>
              <a:t>Se for do mesmo tipo da variável</a:t>
            </a:r>
          </a:p>
          <a:p>
            <a:pPr lvl="1"/>
            <a:r>
              <a:rPr lang="pt-BR" smtClean="0"/>
              <a:t>O valor é atribuído a variável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a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</a:p>
          <a:p>
            <a:r>
              <a:rPr lang="en-US" dirty="0" smtClean="0"/>
              <a:t>C tem um </a:t>
            </a:r>
            <a:r>
              <a:rPr lang="en-US" dirty="0" err="1" smtClean="0"/>
              <a:t>atalho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+1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 lvl="1"/>
            <a:r>
              <a:rPr lang="en-US" dirty="0" err="1" smtClean="0"/>
              <a:t>minhavariavel</a:t>
            </a:r>
            <a:r>
              <a:rPr lang="en-US" dirty="0" smtClean="0"/>
              <a:t>++</a:t>
            </a:r>
          </a:p>
          <a:p>
            <a:r>
              <a:rPr lang="en-US" dirty="0" smtClean="0"/>
              <a:t>De forma </a:t>
            </a:r>
            <a:r>
              <a:rPr lang="en-US" dirty="0" err="1" smtClean="0"/>
              <a:t>análoga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-1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--</a:t>
            </a:r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</a:t>
            </a:r>
            <a:r>
              <a:rPr lang="en-US" dirty="0" smtClean="0"/>
              <a:t> se a </a:t>
            </a:r>
            <a:r>
              <a:rPr lang="en-US" dirty="0" err="1" smtClean="0"/>
              <a:t>atribuição</a:t>
            </a:r>
            <a:r>
              <a:rPr lang="en-US" dirty="0" smtClean="0"/>
              <a:t> for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?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pPr lvl="1">
              <a:buNone/>
            </a:pPr>
            <a:r>
              <a:rPr lang="en-US" dirty="0" smtClean="0"/>
              <a:t>float b = 7.4;</a:t>
            </a:r>
          </a:p>
          <a:p>
            <a:pPr lvl="1">
              <a:buNone/>
            </a:pPr>
            <a:r>
              <a:rPr lang="en-US" dirty="0" smtClean="0"/>
              <a:t>float c = 0;</a:t>
            </a:r>
          </a:p>
          <a:p>
            <a:pPr lvl="1">
              <a:buNone/>
            </a:pPr>
            <a:r>
              <a:rPr lang="en-US" dirty="0" smtClean="0"/>
              <a:t>char d = ‘W’;</a:t>
            </a:r>
          </a:p>
          <a:p>
            <a:pPr lvl="1">
              <a:buNone/>
            </a:pPr>
            <a:r>
              <a:rPr lang="en-US" dirty="0" smtClean="0"/>
              <a:t>c = a;</a:t>
            </a:r>
          </a:p>
          <a:p>
            <a:pPr lvl="1">
              <a:buNone/>
            </a:pPr>
            <a:r>
              <a:rPr lang="en-US" dirty="0" smtClean="0"/>
              <a:t>a = b;</a:t>
            </a:r>
          </a:p>
          <a:p>
            <a:pPr lvl="1">
              <a:buNone/>
            </a:pPr>
            <a:r>
              <a:rPr lang="en-US" dirty="0" smtClean="0"/>
              <a:t>a = d;</a:t>
            </a:r>
          </a:p>
          <a:p>
            <a:pPr lvl="1">
              <a:buNone/>
            </a:pPr>
            <a:r>
              <a:rPr lang="en-US" dirty="0" smtClean="0"/>
              <a:t>a = 65;</a:t>
            </a:r>
          </a:p>
          <a:p>
            <a:pPr lvl="1">
              <a:buNone/>
            </a:pPr>
            <a:r>
              <a:rPr lang="en-US" dirty="0" smtClean="0"/>
              <a:t>d = a;</a:t>
            </a:r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Testando</a:t>
            </a:r>
            <a:r>
              <a:rPr lang="en-US" dirty="0" smtClean="0"/>
              <a:t> o </a:t>
            </a:r>
            <a:r>
              <a:rPr lang="en-US" dirty="0" err="1" smtClean="0"/>
              <a:t>entendimento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 </a:t>
            </a:r>
            <a:r>
              <a:rPr lang="en-US" dirty="0" err="1" smtClean="0"/>
              <a:t>que</a:t>
            </a:r>
            <a:r>
              <a:rPr lang="en-US" dirty="0" smtClean="0"/>
              <a:t> determine a parte </a:t>
            </a:r>
            <a:r>
              <a:rPr lang="en-US" dirty="0" err="1" smtClean="0"/>
              <a:t>inteira</a:t>
            </a:r>
            <a:r>
              <a:rPr lang="en-US" dirty="0" smtClean="0"/>
              <a:t> e a parte </a:t>
            </a:r>
            <a:r>
              <a:rPr lang="en-US" dirty="0" err="1" smtClean="0"/>
              <a:t>fracionária</a:t>
            </a:r>
            <a:r>
              <a:rPr lang="en-US" dirty="0" smtClean="0"/>
              <a:t> de um </a:t>
            </a:r>
            <a:r>
              <a:rPr lang="en-US" dirty="0" err="1" smtClean="0"/>
              <a:t>número</a:t>
            </a:r>
            <a:r>
              <a:rPr lang="en-US" dirty="0" smtClean="0"/>
              <a:t> dado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err="1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 </a:t>
            </a:r>
            <a:endParaRPr lang="pt-BR" dirty="0"/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numeroDigitado</a:t>
            </a:r>
            <a:r>
              <a:rPr lang="pt-BR" dirty="0"/>
              <a:t>, </a:t>
            </a:r>
            <a:r>
              <a:rPr lang="pt-BR" dirty="0" err="1"/>
              <a:t>parteFracionaria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parteInteira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("Digite um numero ");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scanf</a:t>
            </a:r>
            <a:r>
              <a:rPr lang="pt-BR" dirty="0"/>
              <a:t>("%f", &amp;</a:t>
            </a:r>
            <a:r>
              <a:rPr lang="pt-BR" dirty="0" err="1"/>
              <a:t>numeroDigitado</a:t>
            </a:r>
            <a:r>
              <a:rPr lang="pt-BR" dirty="0"/>
              <a:t>);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parteInteira</a:t>
            </a:r>
            <a:r>
              <a:rPr lang="pt-BR" dirty="0"/>
              <a:t> = </a:t>
            </a:r>
            <a:r>
              <a:rPr lang="pt-BR" dirty="0" err="1"/>
              <a:t>numeroDigitado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parteFracionaria</a:t>
            </a:r>
            <a:r>
              <a:rPr lang="pt-BR" dirty="0"/>
              <a:t> = </a:t>
            </a:r>
            <a:r>
              <a:rPr lang="pt-BR" dirty="0" err="1"/>
              <a:t>numeroDigitado</a:t>
            </a:r>
            <a:r>
              <a:rPr lang="pt-BR" dirty="0"/>
              <a:t> - </a:t>
            </a:r>
            <a:r>
              <a:rPr lang="pt-BR" dirty="0" err="1"/>
              <a:t>parteInteira</a:t>
            </a:r>
            <a:r>
              <a:rPr lang="pt-BR" dirty="0"/>
              <a:t>;  </a:t>
            </a:r>
          </a:p>
          <a:p>
            <a:pPr>
              <a:buNone/>
            </a:pPr>
            <a:r>
              <a:rPr lang="pt-BR" dirty="0"/>
              <a:t> 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("A parte inteira de %f eh %d, e a parte fracionaria eh %f ", </a:t>
            </a:r>
            <a:r>
              <a:rPr lang="pt-BR" dirty="0" err="1"/>
              <a:t>numeroDigitado,parteInteira,parteFracionaria</a:t>
            </a:r>
            <a:r>
              <a:rPr lang="pt-BR" dirty="0"/>
              <a:t>);  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Formatando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i="1" dirty="0" smtClean="0"/>
              <a:t>default</a:t>
            </a:r>
            <a:r>
              <a:rPr lang="en-US" dirty="0" smtClean="0"/>
              <a:t>, C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exibir</a:t>
            </a:r>
            <a:r>
              <a:rPr lang="en-US" dirty="0" smtClean="0"/>
              <a:t> </a:t>
            </a:r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flutuantes</a:t>
            </a:r>
            <a:r>
              <a:rPr lang="en-US" dirty="0" smtClean="0"/>
              <a:t> com 6 </a:t>
            </a:r>
            <a:r>
              <a:rPr lang="en-US" dirty="0" err="1" smtClean="0"/>
              <a:t>casas</a:t>
            </a:r>
            <a:r>
              <a:rPr lang="en-US" dirty="0" smtClean="0"/>
              <a:t> </a:t>
            </a:r>
            <a:r>
              <a:rPr lang="en-US" dirty="0" err="1" smtClean="0"/>
              <a:t>decimais</a:t>
            </a:r>
            <a:endParaRPr lang="en-US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!!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42152" b="65533"/>
          <a:stretch>
            <a:fillRect/>
          </a:stretch>
        </p:blipFill>
        <p:spPr bwMode="auto">
          <a:xfrm>
            <a:off x="575426" y="2500306"/>
            <a:ext cx="806854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Formatando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err="1" smtClean="0"/>
              <a:t>printf</a:t>
            </a:r>
            <a:r>
              <a:rPr lang="pt-BR" sz="2000" dirty="0" smtClean="0"/>
              <a:t>("A media dos 03 </a:t>
            </a:r>
            <a:r>
              <a:rPr lang="pt-BR" sz="2000" dirty="0" err="1" smtClean="0"/>
              <a:t>numeros</a:t>
            </a:r>
            <a:r>
              <a:rPr lang="pt-BR" sz="2000" dirty="0" smtClean="0"/>
              <a:t> digitados e: %</a:t>
            </a:r>
            <a:r>
              <a:rPr lang="pt-BR" sz="3200" dirty="0" smtClean="0">
                <a:solidFill>
                  <a:srgbClr val="FF0000"/>
                </a:solidFill>
              </a:rPr>
              <a:t>.2</a:t>
            </a:r>
            <a:r>
              <a:rPr lang="pt-BR" sz="2000" dirty="0" smtClean="0"/>
              <a:t>f\n", media);</a:t>
            </a:r>
          </a:p>
          <a:p>
            <a:r>
              <a:rPr lang="en-US" sz="2000" dirty="0" err="1" smtClean="0"/>
              <a:t>Veja</a:t>
            </a:r>
            <a:r>
              <a:rPr lang="en-US" sz="2000" dirty="0" smtClean="0"/>
              <a:t> </a:t>
            </a:r>
            <a:r>
              <a:rPr lang="en-US" sz="2000" dirty="0" err="1" smtClean="0"/>
              <a:t>detalhes</a:t>
            </a:r>
            <a:r>
              <a:rPr lang="en-US" sz="2000" dirty="0" smtClean="0"/>
              <a:t> do </a:t>
            </a:r>
            <a:r>
              <a:rPr lang="en-US" sz="2000" dirty="0" err="1" smtClean="0"/>
              <a:t>que</a:t>
            </a:r>
            <a:r>
              <a:rPr lang="en-US" sz="2000" dirty="0" smtClean="0"/>
              <a:t> é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 </a:t>
            </a:r>
            <a:r>
              <a:rPr lang="en-US" sz="2000" dirty="0" err="1" smtClean="0"/>
              <a:t>fazer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Experimente</a:t>
            </a:r>
            <a:r>
              <a:rPr lang="en-US" sz="2000" dirty="0" smtClean="0"/>
              <a:t>!!!</a:t>
            </a:r>
          </a:p>
          <a:p>
            <a:pPr lvl="1"/>
            <a:r>
              <a:rPr lang="en-US" sz="1600" dirty="0" err="1" smtClean="0"/>
              <a:t>Imprima</a:t>
            </a:r>
            <a:r>
              <a:rPr lang="en-US" sz="1600" dirty="0" smtClean="0"/>
              <a:t> </a:t>
            </a:r>
            <a:r>
              <a:rPr lang="en-US" sz="1600" dirty="0" err="1" smtClean="0"/>
              <a:t>sem</a:t>
            </a:r>
            <a:r>
              <a:rPr lang="en-US" sz="1600" dirty="0" smtClean="0"/>
              <a:t> </a:t>
            </a:r>
            <a:r>
              <a:rPr lang="en-US" sz="1600" dirty="0" err="1" smtClean="0"/>
              <a:t>nenhuma</a:t>
            </a:r>
            <a:r>
              <a:rPr lang="en-US" sz="1600" dirty="0" smtClean="0"/>
              <a:t> casa decimal</a:t>
            </a:r>
          </a:p>
          <a:p>
            <a:pPr lvl="1"/>
            <a:r>
              <a:rPr lang="en-US" sz="1600" dirty="0" err="1" smtClean="0"/>
              <a:t>Imprima</a:t>
            </a:r>
            <a:r>
              <a:rPr lang="en-US" sz="1600" dirty="0" smtClean="0"/>
              <a:t> com 1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6" name="Picture 2" descr="C:\Documents and Settings\Rodrigo Paes\Configurações locais\Temporary Internet Files\Content.IE5\M9Q1SRO3\MCj043769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07" y="2382855"/>
            <a:ext cx="304731" cy="40320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071538" y="2428868"/>
            <a:ext cx="671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http://www.cplusplus.com/reference/clibrary/cstdio/printf.html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Formatando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Alinhamento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en-US" dirty="0" smtClean="0"/>
          </a:p>
          <a:p>
            <a:pPr lvl="1">
              <a:buNone/>
            </a:pPr>
            <a:r>
              <a:rPr lang="pt-BR" sz="1800" dirty="0" smtClean="0"/>
              <a:t>#include &lt;</a:t>
            </a:r>
            <a:r>
              <a:rPr lang="pt-BR" sz="1800" dirty="0" err="1" smtClean="0"/>
              <a:t>stdio</a:t>
            </a:r>
            <a:r>
              <a:rPr lang="pt-BR" sz="1800" dirty="0" smtClean="0"/>
              <a:t>.h&gt;</a:t>
            </a:r>
          </a:p>
          <a:p>
            <a:pPr lvl="1"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main</a:t>
            </a:r>
            <a:r>
              <a:rPr lang="pt-BR" sz="1800" dirty="0" smtClean="0"/>
              <a:t>()</a:t>
            </a:r>
          </a:p>
          <a:p>
            <a:pPr lvl="1">
              <a:buNone/>
            </a:pPr>
            <a:r>
              <a:rPr lang="pt-BR" sz="1800" dirty="0" smtClean="0"/>
              <a:t>{</a:t>
            </a:r>
          </a:p>
          <a:p>
            <a:pPr lvl="1">
              <a:buNone/>
            </a:pPr>
            <a:r>
              <a:rPr lang="pt-BR" sz="1800" dirty="0" smtClean="0"/>
              <a:t>    // reserva </a:t>
            </a:r>
            <a:r>
              <a:rPr lang="pt-BR" sz="1800" dirty="0" err="1" smtClean="0"/>
              <a:t>witdh</a:t>
            </a:r>
            <a:r>
              <a:rPr lang="pt-BR" sz="1800" dirty="0" smtClean="0"/>
              <a:t> de espaços para imprimir na tela e alinha à direita</a:t>
            </a:r>
          </a:p>
          <a:p>
            <a:pPr lvl="1"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("%1c\n",'X'); // reserva 1 único espaço</a:t>
            </a:r>
          </a:p>
          <a:p>
            <a:pPr lvl="1"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("%80c\n",'X'); // reserva 80 espaços e coloca o texto à direita</a:t>
            </a:r>
          </a:p>
          <a:p>
            <a:pPr lvl="1">
              <a:buNone/>
            </a:pPr>
            <a:r>
              <a:rPr lang="pt-BR" sz="1800" dirty="0" smtClean="0"/>
              <a:t>   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("%40c\n",'X'); // reserva 40 espaços e coloca o texto à direita</a:t>
            </a:r>
          </a:p>
          <a:p>
            <a:pPr lvl="1"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Alinhamento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printf</a:t>
            </a:r>
            <a:r>
              <a:rPr lang="pt-BR" dirty="0" smtClean="0"/>
              <a:t>("%8c\n",'X');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42976" y="2143115"/>
            <a:ext cx="6858048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76" y="2143115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42976" y="2571743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142976" y="3000371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2976" y="3428999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42976" y="3857627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142976" y="4286255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2976" y="4714883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42976" y="5143511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 rot="16200000">
            <a:off x="1571604" y="2143115"/>
            <a:ext cx="3857652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 rot="16200000">
            <a:off x="-142908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 rot="16200000">
            <a:off x="285720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 rot="16200000">
            <a:off x="714348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16200000">
            <a:off x="1142976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 rot="16200000">
            <a:off x="1571604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 rot="16200000">
            <a:off x="2000232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 rot="16200000">
            <a:off x="2428860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 rot="16200000">
            <a:off x="2857488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 rot="16200000">
            <a:off x="3714744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 rot="16200000">
            <a:off x="4143372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 rot="16200000">
            <a:off x="4572000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 rot="16200000">
            <a:off x="5000628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 rot="16200000">
            <a:off x="5429256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214810" y="21431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pt-BR" b="1" dirty="0"/>
          </a:p>
        </p:txBody>
      </p:sp>
      <p:sp>
        <p:nvSpPr>
          <p:cNvPr id="34" name="Retângulo 33"/>
          <p:cNvSpPr/>
          <p:nvPr/>
        </p:nvSpPr>
        <p:spPr>
          <a:xfrm>
            <a:off x="1142976" y="2143116"/>
            <a:ext cx="342902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Alinhamento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printf</a:t>
            </a:r>
            <a:r>
              <a:rPr lang="pt-BR" dirty="0" smtClean="0"/>
              <a:t>("%8s\n","Aula");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42976" y="2143115"/>
            <a:ext cx="6858048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76" y="2143115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42976" y="2571743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142976" y="3000371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2976" y="3428999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42976" y="3857627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142976" y="4286255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2976" y="4714883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42976" y="5143511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 rot="16200000">
            <a:off x="1571604" y="2143115"/>
            <a:ext cx="3857652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 rot="16200000">
            <a:off x="-142908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 rot="16200000">
            <a:off x="285720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 rot="16200000">
            <a:off x="714348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16200000">
            <a:off x="1142976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 rot="16200000">
            <a:off x="1571604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 rot="16200000">
            <a:off x="2000232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 rot="16200000">
            <a:off x="2428860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 rot="16200000">
            <a:off x="2857488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 rot="16200000">
            <a:off x="3714744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 rot="16200000">
            <a:off x="4143372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 rot="16200000">
            <a:off x="4572000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 rot="16200000">
            <a:off x="5000628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 rot="16200000">
            <a:off x="5429256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214810" y="21431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pt-BR" b="1" dirty="0"/>
          </a:p>
        </p:txBody>
      </p:sp>
      <p:sp>
        <p:nvSpPr>
          <p:cNvPr id="34" name="Retângulo 33"/>
          <p:cNvSpPr/>
          <p:nvPr/>
        </p:nvSpPr>
        <p:spPr>
          <a:xfrm>
            <a:off x="1142976" y="2571744"/>
            <a:ext cx="342902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857488" y="257174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pt-BR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363366" y="25717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791994" y="257174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220622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Alinhamento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printf</a:t>
            </a:r>
            <a:r>
              <a:rPr lang="pt-BR" dirty="0" smtClean="0"/>
              <a:t>("%8f\n",5.0);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42976" y="2143115"/>
            <a:ext cx="6858048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76" y="2143115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42976" y="2571743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142976" y="3000371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2976" y="3428999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42976" y="3857627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142976" y="4286255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2976" y="4714883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42976" y="5143511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 rot="16200000">
            <a:off x="1571604" y="2143115"/>
            <a:ext cx="3857652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 rot="16200000">
            <a:off x="-142908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 rot="16200000">
            <a:off x="285720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 rot="16200000">
            <a:off x="714348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16200000">
            <a:off x="1142976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 rot="16200000">
            <a:off x="1571604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 rot="16200000">
            <a:off x="2000232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 rot="16200000">
            <a:off x="2428860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 rot="16200000">
            <a:off x="2857488" y="3857627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 rot="16200000">
            <a:off x="3714744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 rot="16200000">
            <a:off x="4143372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 rot="16200000">
            <a:off x="4572000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 rot="16200000">
            <a:off x="5000628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 rot="16200000">
            <a:off x="5429256" y="3857628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214810" y="21431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pt-BR" b="1" dirty="0"/>
          </a:p>
        </p:txBody>
      </p:sp>
      <p:sp>
        <p:nvSpPr>
          <p:cNvPr id="34" name="Retângulo 33"/>
          <p:cNvSpPr/>
          <p:nvPr/>
        </p:nvSpPr>
        <p:spPr>
          <a:xfrm>
            <a:off x="1142976" y="3000372"/>
            <a:ext cx="342902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857488" y="257174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pt-BR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363366" y="25717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791994" y="257174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220622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pt-BR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35755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8618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214810" y="30475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90177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54458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0888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670196" y="30596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  <a:endParaRPr lang="pt-BR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21441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Alinhamento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 E se quisermos diminuir o número de casas decimais?</a:t>
            </a:r>
          </a:p>
          <a:p>
            <a:pPr lvl="1"/>
            <a:r>
              <a:rPr lang="pt-BR" sz="2000" dirty="0" err="1" smtClean="0"/>
              <a:t>printf</a:t>
            </a:r>
            <a:r>
              <a:rPr lang="pt-BR" sz="2000" dirty="0" smtClean="0"/>
              <a:t>("%8.2f\n",5.0);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1142976" y="2357429"/>
            <a:ext cx="6858048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76" y="2357429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42976" y="2786057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142976" y="3214685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2976" y="3643313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42976" y="4071941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142976" y="4500569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2976" y="4929197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42976" y="5357825"/>
            <a:ext cx="685804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 rot="16200000">
            <a:off x="1571604" y="2357429"/>
            <a:ext cx="3857652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 rot="16200000">
            <a:off x="-142908" y="4071941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 rot="16200000">
            <a:off x="285720" y="4071941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 rot="16200000">
            <a:off x="714348" y="4071941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16200000">
            <a:off x="1142976" y="4071941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 rot="16200000">
            <a:off x="1571604" y="4071941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 rot="16200000">
            <a:off x="2000232" y="4071941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 rot="16200000">
            <a:off x="2428860" y="4071941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 rot="16200000">
            <a:off x="2857488" y="4071941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 rot="16200000">
            <a:off x="3714744" y="4071942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 rot="16200000">
            <a:off x="4143372" y="4071942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 rot="16200000">
            <a:off x="4572000" y="4071942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 rot="16200000">
            <a:off x="5000628" y="4071942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 rot="16200000">
            <a:off x="5429256" y="4071942"/>
            <a:ext cx="385765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214810" y="23574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pt-BR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857488" y="27860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pt-BR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363366" y="27860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791994" y="278605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220622" y="27739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pt-BR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357554" y="327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86182" y="327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214810" y="3261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901772" y="327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544582" y="327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088800" y="327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670196" y="327398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  <a:endParaRPr lang="pt-BR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214414" y="327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pt-BR" b="1" dirty="0"/>
          </a:p>
        </p:txBody>
      </p:sp>
      <p:sp>
        <p:nvSpPr>
          <p:cNvPr id="47" name="Retângulo 46"/>
          <p:cNvSpPr/>
          <p:nvPr/>
        </p:nvSpPr>
        <p:spPr>
          <a:xfrm>
            <a:off x="1142976" y="3643314"/>
            <a:ext cx="342902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3357554" y="370261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  <a:endParaRPr lang="pt-BR" b="1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786182" y="3702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3690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pt-BR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901772" y="3702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Voltando</a:t>
            </a:r>
            <a:r>
              <a:rPr lang="en-US" dirty="0" smtClean="0"/>
              <a:t> a </a:t>
            </a:r>
            <a:r>
              <a:rPr lang="en-US" dirty="0" err="1" smtClean="0"/>
              <a:t>tabela</a:t>
            </a:r>
            <a:r>
              <a:rPr lang="en-US" dirty="0" smtClean="0"/>
              <a:t> ASCII, </a:t>
            </a:r>
            <a:r>
              <a:rPr lang="en-US" dirty="0" err="1" smtClean="0"/>
              <a:t>lembram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2" y="1465262"/>
            <a:ext cx="68103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2488</TotalTime>
  <Words>652</Words>
  <Application>Microsoft Office PowerPoint</Application>
  <PresentationFormat>On-screen Show (4:3)</PresentationFormat>
  <Paragraphs>189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IC-UFAL</vt:lpstr>
      <vt:lpstr>Exercício</vt:lpstr>
      <vt:lpstr>Formatando a saída dos dados</vt:lpstr>
      <vt:lpstr>Formatando a saída de dados</vt:lpstr>
      <vt:lpstr>Formatando a saída de dados</vt:lpstr>
      <vt:lpstr>Alinhamento</vt:lpstr>
      <vt:lpstr>Alinhamento</vt:lpstr>
      <vt:lpstr>Alinhamento</vt:lpstr>
      <vt:lpstr>Alinhamento</vt:lpstr>
      <vt:lpstr>Voltando a tabela ASCII, lembram dela?</vt:lpstr>
      <vt:lpstr>PowerPoint Presentation</vt:lpstr>
      <vt:lpstr>Tabela ASCII</vt:lpstr>
      <vt:lpstr>Exemplo 01</vt:lpstr>
      <vt:lpstr>Exemplo 02</vt:lpstr>
      <vt:lpstr>Exemplo 03:: Superando o problema de acentos do CMD</vt:lpstr>
      <vt:lpstr>Atribuição</vt:lpstr>
      <vt:lpstr>Atribuição</vt:lpstr>
      <vt:lpstr>Atribuição</vt:lpstr>
      <vt:lpstr>Testando o entendimento</vt:lpstr>
      <vt:lpstr>Solução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336</cp:revision>
  <dcterms:created xsi:type="dcterms:W3CDTF">2009-02-19T12:39:44Z</dcterms:created>
  <dcterms:modified xsi:type="dcterms:W3CDTF">2012-11-10T19:29:47Z</dcterms:modified>
</cp:coreProperties>
</file>