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477" r:id="rId2"/>
    <p:sldId id="478" r:id="rId3"/>
    <p:sldId id="479" r:id="rId4"/>
    <p:sldId id="459" r:id="rId5"/>
    <p:sldId id="481" r:id="rId6"/>
    <p:sldId id="482" r:id="rId7"/>
    <p:sldId id="483" r:id="rId8"/>
    <p:sldId id="490" r:id="rId9"/>
    <p:sldId id="485" r:id="rId10"/>
    <p:sldId id="491" r:id="rId11"/>
    <p:sldId id="487" r:id="rId12"/>
    <p:sldId id="488" r:id="rId13"/>
    <p:sldId id="489" r:id="rId14"/>
    <p:sldId id="454" r:id="rId15"/>
    <p:sldId id="455" r:id="rId16"/>
    <p:sldId id="456" r:id="rId17"/>
    <p:sldId id="457" r:id="rId18"/>
    <p:sldId id="458" r:id="rId19"/>
    <p:sldId id="466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92" r:id="rId29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33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>
        <p:scale>
          <a:sx n="80" d="100"/>
          <a:sy n="80" d="100"/>
        </p:scale>
        <p:origin x="-1522" y="-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6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848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I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Rodrigo </a:t>
            </a:r>
            <a:r>
              <a:rPr lang="en-US" dirty="0" err="1" smtClean="0"/>
              <a:t>Paes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lvl="1"/>
            <a:r>
              <a:rPr lang="en-US" dirty="0" err="1" smtClean="0"/>
              <a:t>Vá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metade</a:t>
            </a:r>
            <a:endParaRPr lang="en-US" dirty="0" smtClean="0"/>
          </a:p>
          <a:p>
            <a:pPr lvl="1"/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o divisor, pare o loop (</a:t>
            </a:r>
            <a:r>
              <a:rPr lang="en-US" dirty="0" err="1" smtClean="0"/>
              <a:t>repetição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código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t="10080" r="39865" b="11948"/>
          <a:stretch/>
        </p:blipFill>
        <p:spPr bwMode="auto">
          <a:xfrm>
            <a:off x="539552" y="1412776"/>
            <a:ext cx="4104456" cy="509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while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endParaRPr lang="en-US" dirty="0" smtClean="0"/>
          </a:p>
          <a:p>
            <a:r>
              <a:rPr lang="en-US" dirty="0" err="1" smtClean="0"/>
              <a:t>Exemplo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usuário</a:t>
            </a:r>
            <a:r>
              <a:rPr lang="en-US" dirty="0" smtClean="0"/>
              <a:t> responder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continuar</a:t>
            </a:r>
            <a:r>
              <a:rPr lang="en-US" dirty="0" smtClean="0"/>
              <a:t>){</a:t>
            </a:r>
          </a:p>
          <a:p>
            <a:pPr marL="914400" lvl="2" indent="0">
              <a:buNone/>
            </a:pPr>
            <a:r>
              <a:rPr lang="en-US" dirty="0" err="1" smtClean="0"/>
              <a:t>comandos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ocorrer</a:t>
            </a:r>
            <a:r>
              <a:rPr lang="en-US" dirty="0" smtClean="0"/>
              <a:t> de o while </a:t>
            </a:r>
            <a:r>
              <a:rPr lang="en-US" dirty="0" err="1" smtClean="0"/>
              <a:t>não</a:t>
            </a:r>
            <a:r>
              <a:rPr lang="en-US" dirty="0" smtClean="0"/>
              <a:t> ser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r>
              <a:rPr lang="en-US" dirty="0" err="1" smtClean="0"/>
              <a:t>dependendo</a:t>
            </a:r>
            <a:r>
              <a:rPr lang="en-US" dirty="0" smtClean="0"/>
              <a:t> das </a:t>
            </a:r>
            <a:r>
              <a:rPr lang="en-US" dirty="0" err="1" smtClean="0"/>
              <a:t>condições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Bissexto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ano ao qual é acrescentado um dia extra, ficando ele com 366 dias</a:t>
            </a:r>
          </a:p>
          <a:p>
            <a:pPr lvl="1"/>
            <a:r>
              <a:rPr lang="pt-BR" dirty="0" smtClean="0"/>
              <a:t>objetivo de manter o calendário anual ajustado com a translação da Terra e com os eventos sazonais relacionados às estações do ano</a:t>
            </a:r>
          </a:p>
          <a:p>
            <a:r>
              <a:rPr lang="en-US" dirty="0" err="1" smtClean="0"/>
              <a:t>Regras</a:t>
            </a:r>
            <a:endParaRPr lang="pt-BR" dirty="0" smtClean="0"/>
          </a:p>
          <a:p>
            <a:pPr lvl="1"/>
            <a:r>
              <a:rPr lang="pt-BR" dirty="0" smtClean="0"/>
              <a:t>De 4 em 4 anos é ano bissexto. </a:t>
            </a:r>
          </a:p>
          <a:p>
            <a:pPr lvl="1"/>
            <a:r>
              <a:rPr lang="pt-BR" dirty="0" smtClean="0"/>
              <a:t>De 100 em 100 anos não é ano bissexto. </a:t>
            </a:r>
          </a:p>
          <a:p>
            <a:pPr lvl="1"/>
            <a:r>
              <a:rPr lang="pt-BR" dirty="0" smtClean="0"/>
              <a:t>De 400 em 400 anos é ano bissexto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:</a:t>
            </a:r>
            <a:endParaRPr lang="pt-BR" dirty="0" smtClean="0"/>
          </a:p>
          <a:p>
            <a:pPr lvl="1"/>
            <a:r>
              <a:rPr lang="pt-BR" b="1" dirty="0" smtClean="0"/>
              <a:t>São bissextos</a:t>
            </a:r>
            <a:r>
              <a:rPr lang="pt-BR" dirty="0" smtClean="0"/>
              <a:t> todos os anos múltiplos de 400</a:t>
            </a:r>
          </a:p>
          <a:p>
            <a:pPr lvl="2"/>
            <a:r>
              <a:rPr lang="pt-BR" dirty="0" smtClean="0"/>
              <a:t>ex: </a:t>
            </a:r>
            <a:r>
              <a:rPr lang="pt-BR" b="1" dirty="0" smtClean="0"/>
              <a:t>1600, 2000, 2400, 2800</a:t>
            </a:r>
            <a:endParaRPr lang="pt-BR" dirty="0" smtClean="0"/>
          </a:p>
          <a:p>
            <a:pPr lvl="1"/>
            <a:r>
              <a:rPr lang="pt-BR" b="1" dirty="0" smtClean="0"/>
              <a:t>Não são bissextos</a:t>
            </a:r>
            <a:r>
              <a:rPr lang="pt-BR" dirty="0" smtClean="0"/>
              <a:t> todos os múltiplos de 100 e não de 400</a:t>
            </a:r>
          </a:p>
          <a:p>
            <a:pPr lvl="2"/>
            <a:r>
              <a:rPr lang="pt-BR" dirty="0" smtClean="0"/>
              <a:t>ex: </a:t>
            </a:r>
            <a:r>
              <a:rPr lang="pt-BR" b="1" dirty="0" smtClean="0"/>
              <a:t>1700, 1800, 1900, 2100, 2200, 2300, 2500...</a:t>
            </a:r>
            <a:endParaRPr lang="pt-BR" dirty="0" smtClean="0"/>
          </a:p>
          <a:p>
            <a:pPr lvl="1"/>
            <a:r>
              <a:rPr lang="pt-BR" b="1" dirty="0" smtClean="0"/>
              <a:t>São bissextos</a:t>
            </a:r>
            <a:r>
              <a:rPr lang="pt-BR" dirty="0" smtClean="0"/>
              <a:t> todos os múltiplos de 4 e não múltiplos de 100</a:t>
            </a:r>
          </a:p>
          <a:p>
            <a:pPr lvl="2"/>
            <a:r>
              <a:rPr lang="pt-BR" dirty="0" smtClean="0"/>
              <a:t>ex: </a:t>
            </a:r>
            <a:r>
              <a:rPr lang="pt-BR" b="1" dirty="0" smtClean="0"/>
              <a:t>1996, 2004, 2008, 2012, 2016...</a:t>
            </a:r>
            <a:endParaRPr lang="pt-BR" dirty="0" smtClean="0"/>
          </a:p>
          <a:p>
            <a:pPr lvl="1"/>
            <a:r>
              <a:rPr lang="pt-BR" b="1" dirty="0" smtClean="0"/>
              <a:t>Não são bissextos</a:t>
            </a:r>
            <a:r>
              <a:rPr lang="pt-BR" dirty="0" smtClean="0"/>
              <a:t> todos os demais anos.</a:t>
            </a:r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90" y="1628800"/>
            <a:ext cx="4257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04664"/>
            <a:ext cx="877826" cy="9997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repetir</a:t>
            </a:r>
            <a:r>
              <a:rPr lang="en-US" dirty="0" smtClean="0"/>
              <a:t>: </a:t>
            </a:r>
            <a:r>
              <a:rPr lang="en-US" dirty="0" err="1" smtClean="0"/>
              <a:t>comando</a:t>
            </a:r>
            <a:r>
              <a:rPr lang="en-US" dirty="0" smtClean="0"/>
              <a:t> “for”</a:t>
            </a:r>
          </a:p>
          <a:p>
            <a:r>
              <a:rPr lang="en-US" dirty="0" smtClean="0"/>
              <a:t>FOR</a:t>
            </a:r>
            <a:endParaRPr lang="en-US" dirty="0" smtClean="0"/>
          </a:p>
          <a:p>
            <a:r>
              <a:rPr lang="en-US" dirty="0" err="1" smtClean="0"/>
              <a:t>Sintaxe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1800" dirty="0" smtClean="0"/>
              <a:t>for </a:t>
            </a:r>
            <a:r>
              <a:rPr lang="pt-BR" sz="1800" dirty="0" smtClean="0"/>
              <a:t>(inicializações; condições </a:t>
            </a:r>
            <a:r>
              <a:rPr lang="pt-BR" sz="1800" dirty="0" smtClean="0"/>
              <a:t>de </a:t>
            </a:r>
            <a:r>
              <a:rPr lang="pt-BR" sz="1800" dirty="0" smtClean="0"/>
              <a:t>manutenção </a:t>
            </a:r>
            <a:r>
              <a:rPr lang="pt-BR" sz="1800" dirty="0" smtClean="0"/>
              <a:t>da </a:t>
            </a:r>
            <a:r>
              <a:rPr lang="pt-BR" sz="1800" dirty="0" smtClean="0"/>
              <a:t>repetição; </a:t>
            </a:r>
            <a:r>
              <a:rPr lang="pt-BR" sz="1800" dirty="0" smtClean="0"/>
              <a:t>incrementos</a:t>
            </a:r>
            <a:r>
              <a:rPr lang="pt-BR" sz="1800" dirty="0" smtClean="0"/>
              <a:t>)</a:t>
            </a:r>
          </a:p>
          <a:p>
            <a:pPr marL="0" indent="0">
              <a:buNone/>
            </a:pPr>
            <a:r>
              <a:rPr lang="pt-BR" sz="1800" dirty="0" smtClean="0"/>
              <a:t>{ 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	sequencia de comandos</a:t>
            </a:r>
            <a:br>
              <a:rPr lang="pt-BR" sz="1800" dirty="0" smtClean="0"/>
            </a:br>
            <a:r>
              <a:rPr lang="pt-BR" sz="1800" dirty="0" smtClean="0"/>
              <a:t>}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Exemplos</a:t>
            </a:r>
            <a:endParaRPr lang="en-US" dirty="0" smtClean="0"/>
          </a:p>
          <a:p>
            <a:pPr marL="457200" lvl="1" indent="0">
              <a:buNone/>
            </a:pPr>
            <a:r>
              <a:rPr lang="nn-NO" dirty="0" smtClean="0"/>
              <a:t>int i;</a:t>
            </a:r>
            <a:br>
              <a:rPr lang="nn-NO" dirty="0" smtClean="0"/>
            </a:br>
            <a:r>
              <a:rPr lang="nn-NO" dirty="0" smtClean="0"/>
              <a:t>for (i = 1; i &lt;= 10; i = i + 1</a:t>
            </a:r>
            <a:r>
              <a:rPr lang="nn-NO" dirty="0" smtClean="0"/>
              <a:t>)</a:t>
            </a:r>
          </a:p>
          <a:p>
            <a:pPr marL="457200" lvl="1" indent="0">
              <a:buNone/>
            </a:pPr>
            <a:r>
              <a:rPr lang="nn-NO" dirty="0" smtClean="0"/>
              <a:t>{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("%d ", i);</a:t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i;</a:t>
            </a:r>
            <a:br>
              <a:rPr lang="pt-BR" dirty="0" smtClean="0"/>
            </a:br>
            <a:r>
              <a:rPr lang="nn-NO" dirty="0" smtClean="0"/>
              <a:t>for (i = 11; i &lt;= 10; i = i + 20</a:t>
            </a:r>
            <a:r>
              <a:rPr lang="nn-NO" dirty="0" smtClean="0"/>
              <a:t>)</a:t>
            </a:r>
          </a:p>
          <a:p>
            <a:pPr marL="457200" lvl="1" indent="0">
              <a:buNone/>
            </a:pPr>
            <a:r>
              <a:rPr lang="nn-NO" dirty="0" smtClean="0"/>
              <a:t>{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("%d ", i);</a:t>
            </a:r>
            <a:br>
              <a:rPr lang="pt-BR" dirty="0" smtClean="0"/>
            </a:br>
            <a:r>
              <a:rPr lang="pt-BR" dirty="0" smtClean="0"/>
              <a:t>}</a:t>
            </a:r>
            <a:endParaRPr lang="nn-NO" dirty="0" smtClean="0"/>
          </a:p>
          <a:p>
            <a:pPr lvl="2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For: </a:t>
            </a:r>
            <a:r>
              <a:rPr lang="en-US" dirty="0" err="1" smtClean="0"/>
              <a:t>variações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opcionais</a:t>
            </a:r>
            <a:endParaRPr lang="en-US" dirty="0" smtClean="0"/>
          </a:p>
          <a:p>
            <a:pPr lvl="1"/>
            <a:r>
              <a:rPr lang="pt-BR" dirty="0" smtClean="0"/>
              <a:t>for (;i&lt;10;i++){</a:t>
            </a:r>
          </a:p>
          <a:p>
            <a:pPr lvl="1"/>
            <a:r>
              <a:rPr lang="pt-BR" dirty="0" smtClean="0"/>
              <a:t>for (;;i++){</a:t>
            </a:r>
          </a:p>
          <a:p>
            <a:pPr lvl="1"/>
            <a:r>
              <a:rPr lang="pt-BR" dirty="0" smtClean="0"/>
              <a:t>for (;;){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err="1" smtClean="0"/>
              <a:t>for.c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X 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execuções</a:t>
            </a:r>
            <a:r>
              <a:rPr lang="en-US" dirty="0" smtClean="0"/>
              <a:t> </a:t>
            </a:r>
            <a:r>
              <a:rPr lang="en-US" dirty="0" err="1" smtClean="0"/>
              <a:t>conhecidas</a:t>
            </a:r>
            <a:r>
              <a:rPr lang="en-US" dirty="0" smtClean="0"/>
              <a:t> a priori</a:t>
            </a:r>
          </a:p>
          <a:p>
            <a:r>
              <a:rPr lang="en-US" dirty="0" smtClean="0"/>
              <a:t>While</a:t>
            </a:r>
          </a:p>
          <a:p>
            <a:pPr lvl="1"/>
            <a:r>
              <a:rPr lang="en-US" dirty="0" err="1" smtClean="0"/>
              <a:t>Repetições</a:t>
            </a:r>
            <a:r>
              <a:rPr lang="en-US" dirty="0" smtClean="0"/>
              <a:t> </a:t>
            </a:r>
            <a:r>
              <a:rPr lang="en-US" dirty="0" err="1" smtClean="0"/>
              <a:t>condicionais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pergunte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quantas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a </a:t>
            </a:r>
            <a:r>
              <a:rPr lang="en-US" dirty="0" err="1" smtClean="0"/>
              <a:t>frase</a:t>
            </a:r>
            <a:r>
              <a:rPr lang="en-US" dirty="0" smtClean="0"/>
              <a:t>: “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adoro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exercícios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1”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impressa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a </a:t>
            </a:r>
            <a:r>
              <a:rPr lang="en-US" dirty="0" err="1" smtClean="0"/>
              <a:t>frase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digitar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8" b="14050"/>
          <a:stretch/>
        </p:blipFill>
        <p:spPr>
          <a:xfrm>
            <a:off x="1979712" y="4051390"/>
            <a:ext cx="5112568" cy="27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… 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endParaRPr lang="en-US" dirty="0" smtClean="0"/>
          </a:p>
          <a:p>
            <a:pPr marL="0" indent="0">
              <a:buNone/>
            </a:pPr>
            <a:r>
              <a:rPr lang="pt-BR" dirty="0" smtClean="0"/>
              <a:t>do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Sequencia de comandos;</a:t>
            </a:r>
            <a:br>
              <a:rPr lang="pt-BR" dirty="0" smtClean="0"/>
            </a:br>
            <a:r>
              <a:rPr lang="pt-BR" dirty="0" smtClean="0"/>
              <a:t>}</a:t>
            </a:r>
            <a:r>
              <a:rPr lang="pt-BR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Expressao</a:t>
            </a:r>
            <a:r>
              <a:rPr lang="pt-BR" dirty="0" smtClean="0"/>
              <a:t>);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.. 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/>
              <a:t>#include </a:t>
            </a:r>
            <a:r>
              <a:rPr lang="pt-BR" dirty="0" smtClean="0"/>
              <a:t>&lt;</a:t>
            </a:r>
            <a:r>
              <a:rPr lang="pt-BR" dirty="0" err="1" smtClean="0"/>
              <a:t>ctype.h</a:t>
            </a:r>
            <a:r>
              <a:rPr lang="pt-BR" dirty="0"/>
              <a:t>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 </a:t>
            </a:r>
            <a:r>
              <a:rPr lang="pt-BR" dirty="0" err="1" smtClean="0"/>
              <a:t>Resp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	do </a:t>
            </a:r>
            <a:endParaRPr lang="pt-BR" dirty="0" smtClean="0"/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Sequência</a:t>
            </a:r>
            <a:r>
              <a:rPr lang="pt-BR" dirty="0" smtClean="0"/>
              <a:t> de comandos do programa;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("Deseja continuar (S/N)?");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scanf</a:t>
            </a:r>
            <a:r>
              <a:rPr lang="pt-BR" dirty="0" smtClean="0"/>
              <a:t>("%c", &amp;</a:t>
            </a:r>
            <a:r>
              <a:rPr lang="pt-BR" dirty="0" err="1" smtClean="0"/>
              <a:t>Resp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} </a:t>
            </a:r>
            <a:r>
              <a:rPr lang="pt-BR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toupper</a:t>
            </a:r>
            <a:r>
              <a:rPr lang="pt-BR" dirty="0" smtClean="0"/>
              <a:t>(</a:t>
            </a:r>
            <a:r>
              <a:rPr lang="pt-BR" dirty="0" err="1" smtClean="0"/>
              <a:t>Resp</a:t>
            </a:r>
            <a:r>
              <a:rPr lang="pt-BR" dirty="0" smtClean="0"/>
              <a:t>) == 'S');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...</a:t>
            </a:r>
          </a:p>
          <a:p>
            <a:pPr>
              <a:buNone/>
            </a:pPr>
            <a:r>
              <a:rPr lang="pt-BR" dirty="0" smtClean="0"/>
              <a:t>// Código de leitura de um mês válido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Mes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do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("Digite </a:t>
            </a:r>
            <a:r>
              <a:rPr lang="pt-BR" dirty="0" err="1" smtClean="0"/>
              <a:t>mes</a:t>
            </a:r>
            <a:r>
              <a:rPr lang="pt-BR" dirty="0" smtClean="0"/>
              <a:t>: ");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scanf</a:t>
            </a:r>
            <a:r>
              <a:rPr lang="pt-BR" dirty="0" smtClean="0"/>
              <a:t>("%d", &amp;</a:t>
            </a:r>
            <a:r>
              <a:rPr lang="pt-BR" dirty="0" err="1" smtClean="0"/>
              <a:t>Mes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((</a:t>
            </a:r>
            <a:r>
              <a:rPr lang="pt-BR" dirty="0" err="1" smtClean="0"/>
              <a:t>Mes</a:t>
            </a:r>
            <a:r>
              <a:rPr lang="pt-BR" dirty="0" smtClean="0"/>
              <a:t> &lt; 1) || (</a:t>
            </a:r>
            <a:r>
              <a:rPr lang="pt-BR" dirty="0" err="1" smtClean="0"/>
              <a:t>Mes</a:t>
            </a:r>
            <a:r>
              <a:rPr lang="pt-BR" dirty="0" smtClean="0"/>
              <a:t> &gt; 12</a:t>
            </a:r>
            <a:r>
              <a:rPr lang="pt-BR" dirty="0" smtClean="0"/>
              <a:t>))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("\a </a:t>
            </a:r>
            <a:r>
              <a:rPr lang="pt-BR" dirty="0" err="1" smtClean="0"/>
              <a:t>Digitacao</a:t>
            </a:r>
            <a:r>
              <a:rPr lang="pt-BR" dirty="0" smtClean="0"/>
              <a:t> errada! Digite de novo \n");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 </a:t>
            </a:r>
            <a:r>
              <a:rPr lang="pt-BR" dirty="0" err="1" smtClean="0"/>
              <a:t>while</a:t>
            </a:r>
            <a:r>
              <a:rPr lang="pt-BR" dirty="0" smtClean="0"/>
              <a:t> ( (</a:t>
            </a:r>
            <a:r>
              <a:rPr lang="pt-BR" dirty="0" err="1" smtClean="0"/>
              <a:t>Mes</a:t>
            </a:r>
            <a:r>
              <a:rPr lang="pt-BR" dirty="0" smtClean="0"/>
              <a:t> &lt; 1) |</a:t>
            </a:r>
            <a:r>
              <a:rPr lang="pt-BR" dirty="0" err="1" smtClean="0"/>
              <a:t>|</a:t>
            </a:r>
            <a:r>
              <a:rPr lang="pt-BR" dirty="0" smtClean="0"/>
              <a:t> (</a:t>
            </a:r>
            <a:r>
              <a:rPr lang="pt-BR" dirty="0" err="1" smtClean="0"/>
              <a:t>Mes</a:t>
            </a:r>
            <a:r>
              <a:rPr lang="pt-BR" dirty="0" smtClean="0"/>
              <a:t> &gt; 12) );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execução de um comando break dentro de uma estrutura de repetição interrompe as execuções da </a:t>
            </a:r>
            <a:r>
              <a:rPr lang="pt-BR" dirty="0" smtClean="0"/>
              <a:t>sequência </a:t>
            </a:r>
            <a:r>
              <a:rPr lang="pt-BR" dirty="0" smtClean="0"/>
              <a:t>de comandos da estrutura</a:t>
            </a:r>
          </a:p>
          <a:p>
            <a:pPr lvl="1"/>
            <a:r>
              <a:rPr lang="pt-BR" dirty="0" smtClean="0"/>
              <a:t>mesmo que a condição de manutenção da repetição não tenha sido invalidada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COM MUITO CUIDADO !!!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(d &lt;= r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smtClean="0"/>
              <a:t>(num </a:t>
            </a:r>
            <a:r>
              <a:rPr lang="pt-BR" dirty="0" smtClean="0"/>
              <a:t>% d == 0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	} </a:t>
            </a:r>
            <a:endParaRPr lang="pt-BR" dirty="0" smtClean="0"/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err="1" smtClean="0"/>
              <a:t>else</a:t>
            </a:r>
            <a:endParaRPr lang="pt-BR" dirty="0"/>
          </a:p>
          <a:p>
            <a:pPr>
              <a:buNone/>
            </a:pPr>
            <a:r>
              <a:rPr lang="pt-BR" dirty="0" smtClean="0"/>
              <a:t>   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	d = d + 1;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234566" y="141300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566" y="22239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66" y="303109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4566" y="458112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5440288" y="1214793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5436096" y="240858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6804248" y="3595189"/>
            <a:ext cx="914400" cy="612648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5436096" y="360844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1" name="Elbow Connector 20"/>
          <p:cNvCxnSpPr>
            <a:stCxn id="15" idx="2"/>
            <a:endCxn id="16" idx="0"/>
          </p:cNvCxnSpPr>
          <p:nvPr/>
        </p:nvCxnSpPr>
        <p:spPr>
          <a:xfrm rot="5400000">
            <a:off x="5604823" y="2115914"/>
            <a:ext cx="581139" cy="419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3"/>
            <a:endCxn id="17" idx="0"/>
          </p:cNvCxnSpPr>
          <p:nvPr/>
        </p:nvCxnSpPr>
        <p:spPr>
          <a:xfrm>
            <a:off x="6350496" y="2714904"/>
            <a:ext cx="910952" cy="88028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2"/>
            <a:endCxn id="19" idx="0"/>
          </p:cNvCxnSpPr>
          <p:nvPr/>
        </p:nvCxnSpPr>
        <p:spPr>
          <a:xfrm rot="5400000">
            <a:off x="5599690" y="3314834"/>
            <a:ext cx="587212" cy="127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</p:cNvCxnSpPr>
          <p:nvPr/>
        </p:nvCxnSpPr>
        <p:spPr>
          <a:xfrm>
            <a:off x="6354688" y="1521117"/>
            <a:ext cx="1749896" cy="428414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04281" y="18448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82077" y="11967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82077" y="22566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57256" y="31023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35" name="Elbow Connector 34"/>
          <p:cNvCxnSpPr>
            <a:stCxn id="17" idx="2"/>
          </p:cNvCxnSpPr>
          <p:nvPr/>
        </p:nvCxnSpPr>
        <p:spPr>
          <a:xfrm rot="16200000" flipH="1">
            <a:off x="6884303" y="4584982"/>
            <a:ext cx="1597429" cy="84313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9" idx="2"/>
            <a:endCxn id="16" idx="1"/>
          </p:cNvCxnSpPr>
          <p:nvPr/>
        </p:nvCxnSpPr>
        <p:spPr>
          <a:xfrm rot="5400000" flipH="1">
            <a:off x="4911604" y="3239396"/>
            <a:ext cx="1506184" cy="457200"/>
          </a:xfrm>
          <a:prstGeom prst="bentConnector4">
            <a:avLst>
              <a:gd name="adj1" fmla="val -15177"/>
              <a:gd name="adj2" fmla="val 20625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que imprima todos os números (inteiros e positivos) entre 10 e 100 que satisfaçam as duas condições abaixo:</a:t>
            </a:r>
          </a:p>
          <a:p>
            <a:pPr lvl="1"/>
            <a:r>
              <a:rPr lang="pt-BR" dirty="0" smtClean="0"/>
              <a:t>não terminem em zero;</a:t>
            </a:r>
          </a:p>
          <a:p>
            <a:pPr lvl="1"/>
            <a:r>
              <a:rPr lang="pt-BR" dirty="0" smtClean="0"/>
              <a:t>se o dígito da direita for removido, o número restante é divisor do número original.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39: 3 é divisor de 39</a:t>
            </a:r>
          </a:p>
          <a:p>
            <a:pPr lvl="1"/>
            <a:r>
              <a:rPr lang="pt-BR" dirty="0" smtClean="0"/>
              <a:t>48: 4 é divisor de 48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Propriedade do 3025</a:t>
            </a:r>
          </a:p>
          <a:p>
            <a:endParaRPr lang="pt-BR" dirty="0" smtClean="0"/>
          </a:p>
          <a:p>
            <a:r>
              <a:rPr lang="pt-BR" dirty="0" smtClean="0"/>
              <a:t>Repare </a:t>
            </a:r>
            <a:r>
              <a:rPr lang="pt-BR" dirty="0" smtClean="0"/>
              <a:t>a seguinte característica do número 3025:</a:t>
            </a:r>
          </a:p>
          <a:p>
            <a:pPr lvl="1"/>
            <a:r>
              <a:rPr lang="pt-BR" dirty="0" smtClean="0"/>
              <a:t>30 + 25 = 55 e 55^2 = 3025</a:t>
            </a:r>
          </a:p>
          <a:p>
            <a:r>
              <a:rPr lang="pt-BR" dirty="0" smtClean="0"/>
              <a:t>Faça um programa que leia uma série de valores (números inteiros de 4 </a:t>
            </a:r>
            <a:r>
              <a:rPr lang="pt-BR" dirty="0" err="1" smtClean="0"/>
              <a:t>digitos</a:t>
            </a:r>
            <a:r>
              <a:rPr lang="pt-BR" dirty="0" smtClean="0"/>
              <a:t>, um de cada vez) e diga se possuem a mesma característica. O programa termina quando for lido um valor menor que 1000 ou maior que 9999.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316" y="1196752"/>
            <a:ext cx="877826" cy="999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7910" y="1374546"/>
            <a:ext cx="877826" cy="9997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195736" y="1692097"/>
            <a:ext cx="51579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Eleições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Ambrolândia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Revendo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Vocabulário</a:t>
            </a:r>
            <a:endParaRPr lang="en-US" dirty="0"/>
          </a:p>
          <a:p>
            <a:pPr lvl="1"/>
            <a:r>
              <a:rPr lang="en-US" dirty="0" smtClean="0"/>
              <a:t>while, do while, for, break …</a:t>
            </a:r>
            <a:endParaRPr lang="en-US" dirty="0"/>
          </a:p>
          <a:p>
            <a:r>
              <a:rPr lang="en-US" dirty="0" err="1"/>
              <a:t>Entenda</a:t>
            </a:r>
            <a:r>
              <a:rPr lang="en-US" dirty="0"/>
              <a:t> o </a:t>
            </a:r>
            <a:r>
              <a:rPr lang="en-US" dirty="0" err="1"/>
              <a:t>fluxo</a:t>
            </a:r>
            <a:endParaRPr lang="en-US" dirty="0"/>
          </a:p>
          <a:p>
            <a:r>
              <a:rPr lang="en-US" dirty="0" err="1" smtClean="0"/>
              <a:t>Veja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estado</a:t>
            </a:r>
            <a:endParaRPr lang="en-US" dirty="0"/>
          </a:p>
          <a:p>
            <a:pPr lvl="1"/>
            <a:r>
              <a:rPr lang="en-US" dirty="0" err="1" smtClean="0"/>
              <a:t>Entenda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alteradas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loop</a:t>
            </a:r>
          </a:p>
          <a:p>
            <a:pPr lvl="2"/>
            <a:r>
              <a:rPr lang="en-US" dirty="0" err="1" smtClean="0"/>
              <a:t>Passo</a:t>
            </a:r>
            <a:r>
              <a:rPr lang="en-US" dirty="0" smtClean="0"/>
              <a:t>-a-</a:t>
            </a:r>
            <a:r>
              <a:rPr lang="en-US" dirty="0" err="1" smtClean="0"/>
              <a:t>passo</a:t>
            </a:r>
            <a:endParaRPr lang="en-US" dirty="0"/>
          </a:p>
          <a:p>
            <a:r>
              <a:rPr lang="en-US" dirty="0" err="1"/>
              <a:t>Crie</a:t>
            </a:r>
            <a:r>
              <a:rPr lang="en-US" dirty="0"/>
              <a:t> de forma incremental</a:t>
            </a:r>
          </a:p>
          <a:p>
            <a:pPr lvl="1"/>
            <a:r>
              <a:rPr lang="en-US" dirty="0" err="1"/>
              <a:t>Comece</a:t>
            </a:r>
            <a:r>
              <a:rPr lang="en-US" dirty="0"/>
              <a:t> </a:t>
            </a:r>
            <a:r>
              <a:rPr lang="en-US" dirty="0" err="1"/>
              <a:t>pequeno</a:t>
            </a:r>
            <a:r>
              <a:rPr lang="en-US" dirty="0"/>
              <a:t>, </a:t>
            </a:r>
            <a:r>
              <a:rPr lang="en-US" dirty="0" err="1"/>
              <a:t>teste</a:t>
            </a:r>
            <a:r>
              <a:rPr lang="en-US" dirty="0"/>
              <a:t>, </a:t>
            </a:r>
            <a:r>
              <a:rPr lang="en-US" dirty="0" err="1"/>
              <a:t>aumente</a:t>
            </a:r>
            <a:r>
              <a:rPr lang="en-US" dirty="0"/>
              <a:t> um </a:t>
            </a:r>
            <a:r>
              <a:rPr lang="en-US" dirty="0" err="1"/>
              <a:t>pouco</a:t>
            </a:r>
            <a:r>
              <a:rPr lang="en-US" dirty="0"/>
              <a:t>, </a:t>
            </a:r>
            <a:r>
              <a:rPr lang="en-US" dirty="0" err="1"/>
              <a:t>teste</a:t>
            </a:r>
            <a:r>
              <a:rPr lang="en-US" dirty="0"/>
              <a:t> …</a:t>
            </a:r>
          </a:p>
          <a:p>
            <a:r>
              <a:rPr lang="en-US" dirty="0"/>
              <a:t>Do </a:t>
            </a:r>
            <a:r>
              <a:rPr lang="en-US" dirty="0" err="1"/>
              <a:t>contreto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 smtClean="0"/>
              <a:t>abstrato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aplicável</a:t>
            </a:r>
            <a:r>
              <a:rPr lang="en-US" dirty="0" smtClean="0"/>
              <a:t>, </a:t>
            </a:r>
            <a:r>
              <a:rPr lang="en-US" dirty="0" err="1" smtClean="0"/>
              <a:t>ainda</a:t>
            </a:r>
            <a:r>
              <a:rPr lang="en-US" dirty="0" smtClean="0"/>
              <a:t>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1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entrada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n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repetida</a:t>
            </a:r>
            <a:endParaRPr lang="en-US" dirty="0" smtClean="0"/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repetida</a:t>
            </a:r>
            <a:r>
              <a:rPr lang="en-US" dirty="0" smtClean="0"/>
              <a:t> n </a:t>
            </a:r>
            <a:r>
              <a:rPr lang="en-US" dirty="0" err="1" smtClean="0"/>
              <a:t>vezes</a:t>
            </a:r>
            <a:endParaRPr lang="en-US" dirty="0" smtClean="0"/>
          </a:p>
          <a:p>
            <a:r>
              <a:rPr lang="en-US" dirty="0" smtClean="0"/>
              <a:t>Como ??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d”,&amp;n</a:t>
            </a:r>
            <a:r>
              <a:rPr lang="en-US" dirty="0" smtClean="0"/>
              <a:t>);   // </a:t>
            </a:r>
            <a:r>
              <a:rPr lang="en-US" dirty="0" err="1" smtClean="0"/>
              <a:t>entrada</a:t>
            </a:r>
            <a:endParaRPr lang="en-US" dirty="0" smtClean="0"/>
          </a:p>
          <a:p>
            <a:pPr lvl="1"/>
            <a:r>
              <a:rPr lang="en-US" dirty="0" smtClean="0"/>
              <a:t>// </a:t>
            </a:r>
            <a:r>
              <a:rPr lang="en-US" dirty="0" err="1" smtClean="0"/>
              <a:t>Saída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//  … mas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    // </a:t>
            </a:r>
            <a:r>
              <a:rPr lang="en-US" dirty="0" err="1" smtClean="0"/>
              <a:t>repetido</a:t>
            </a:r>
            <a:r>
              <a:rPr lang="en-US" dirty="0" smtClean="0"/>
              <a:t> n </a:t>
            </a:r>
            <a:r>
              <a:rPr lang="en-US" dirty="0" err="1" smtClean="0"/>
              <a:t>vezes</a:t>
            </a:r>
            <a:endParaRPr lang="en-US" dirty="0" smtClean="0"/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adoro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exercícios</a:t>
            </a:r>
            <a:r>
              <a:rPr lang="en-US" dirty="0" smtClean="0"/>
              <a:t> de </a:t>
            </a:r>
            <a:r>
              <a:rPr lang="en-US" dirty="0" err="1" smtClean="0"/>
              <a:t>programacao</a:t>
            </a:r>
            <a:r>
              <a:rPr lang="en-US" dirty="0" smtClean="0"/>
              <a:t> 1\n”);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7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Repete enquanto a expressão é avaliada como verdadeira</a:t>
            </a:r>
          </a:p>
          <a:p>
            <a:r>
              <a:rPr lang="pt-BR" dirty="0" err="1" smtClean="0"/>
              <a:t>while</a:t>
            </a:r>
            <a:r>
              <a:rPr lang="pt-BR" dirty="0" smtClean="0"/>
              <a:t> (expressão)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Sequência </a:t>
            </a:r>
            <a:r>
              <a:rPr lang="pt-BR" dirty="0" smtClean="0"/>
              <a:t>de </a:t>
            </a:r>
            <a:r>
              <a:rPr lang="pt-BR" dirty="0" smtClean="0"/>
              <a:t>comandos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Voltando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contador</a:t>
            </a:r>
            <a:r>
              <a:rPr lang="en-US" dirty="0" smtClean="0"/>
              <a:t>, n;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contador</a:t>
            </a:r>
            <a:r>
              <a:rPr lang="en-US" dirty="0" smtClean="0"/>
              <a:t> = 1;</a:t>
            </a:r>
          </a:p>
          <a:p>
            <a:pPr marL="0" indent="0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contador</a:t>
            </a:r>
            <a:r>
              <a:rPr lang="en-US" dirty="0" smtClean="0"/>
              <a:t> &lt;=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</a:t>
            </a:r>
            <a:r>
              <a:rPr lang="en-US" sz="2000" dirty="0" err="1" smtClean="0"/>
              <a:t>Eu</a:t>
            </a:r>
            <a:r>
              <a:rPr lang="en-US" sz="2000" dirty="0" smtClean="0"/>
              <a:t> </a:t>
            </a:r>
            <a:r>
              <a:rPr lang="en-US" sz="2000" dirty="0" err="1" smtClean="0"/>
              <a:t>adoro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</a:t>
            </a:r>
            <a:r>
              <a:rPr lang="en-US" sz="2000" dirty="0" err="1" smtClean="0"/>
              <a:t>exercícios</a:t>
            </a:r>
            <a:r>
              <a:rPr lang="en-US" sz="2000" dirty="0" smtClean="0"/>
              <a:t> de </a:t>
            </a:r>
            <a:r>
              <a:rPr lang="en-US" sz="2000" dirty="0" err="1" smtClean="0"/>
              <a:t>programacao</a:t>
            </a:r>
            <a:r>
              <a:rPr lang="en-US" sz="2000" dirty="0" smtClean="0"/>
              <a:t> I\n”);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contador</a:t>
            </a:r>
            <a:r>
              <a:rPr lang="en-US" sz="2000" dirty="0" smtClean="0"/>
              <a:t> ++;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8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Entenda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67544" y="1772816"/>
            <a:ext cx="4572000" cy="17697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200" dirty="0"/>
              <a:t>…</a:t>
            </a:r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contador</a:t>
            </a:r>
            <a:r>
              <a:rPr lang="en-US" sz="1200" dirty="0"/>
              <a:t>, n;</a:t>
            </a:r>
          </a:p>
          <a:p>
            <a:pPr marL="0" indent="0">
              <a:buNone/>
            </a:pPr>
            <a:r>
              <a:rPr lang="en-US" sz="1200" dirty="0" err="1"/>
              <a:t>scanf</a:t>
            </a:r>
            <a:r>
              <a:rPr lang="en-US" sz="1200" dirty="0"/>
              <a:t>(“%</a:t>
            </a:r>
            <a:r>
              <a:rPr lang="en-US" sz="1200" dirty="0" err="1"/>
              <a:t>d”,&amp;n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 err="1"/>
              <a:t>contador</a:t>
            </a:r>
            <a:r>
              <a:rPr lang="en-US" sz="1200" dirty="0"/>
              <a:t> = 1;</a:t>
            </a:r>
          </a:p>
          <a:p>
            <a:pPr marL="0" indent="0">
              <a:buNone/>
            </a:pPr>
            <a:r>
              <a:rPr lang="en-US" sz="1200" dirty="0"/>
              <a:t>while (</a:t>
            </a:r>
            <a:r>
              <a:rPr lang="en-US" sz="1200" dirty="0" err="1"/>
              <a:t>contador</a:t>
            </a:r>
            <a:r>
              <a:rPr lang="en-US" sz="1200" dirty="0"/>
              <a:t> &lt;= n)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050" dirty="0" err="1"/>
              <a:t>printf</a:t>
            </a:r>
            <a:r>
              <a:rPr lang="en-US" sz="1050" dirty="0"/>
              <a:t>(“</a:t>
            </a:r>
            <a:r>
              <a:rPr lang="en-US" sz="1050" dirty="0" err="1"/>
              <a:t>Eu</a:t>
            </a:r>
            <a:r>
              <a:rPr lang="en-US" sz="1050" dirty="0"/>
              <a:t> </a:t>
            </a:r>
            <a:r>
              <a:rPr lang="en-US" sz="1050" dirty="0" err="1"/>
              <a:t>adoro</a:t>
            </a:r>
            <a:r>
              <a:rPr lang="en-US" sz="1050" dirty="0"/>
              <a:t> </a:t>
            </a:r>
            <a:r>
              <a:rPr lang="en-US" sz="1050" dirty="0" err="1"/>
              <a:t>fazer</a:t>
            </a:r>
            <a:r>
              <a:rPr lang="en-US" sz="1050" dirty="0"/>
              <a:t> </a:t>
            </a:r>
            <a:r>
              <a:rPr lang="en-US" sz="1050" dirty="0" err="1"/>
              <a:t>exercícios</a:t>
            </a:r>
            <a:r>
              <a:rPr lang="en-US" sz="1050" dirty="0"/>
              <a:t> de </a:t>
            </a:r>
            <a:r>
              <a:rPr lang="en-US" sz="1050" dirty="0" err="1"/>
              <a:t>programacao</a:t>
            </a:r>
            <a:r>
              <a:rPr lang="en-US" sz="1050" dirty="0"/>
              <a:t> I\n”);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contador</a:t>
            </a:r>
            <a:r>
              <a:rPr lang="en-US" sz="1050" dirty="0"/>
              <a:t> ++;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144492" y="85841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144492" y="159107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144492" y="4975448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144492" y="406277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144492" y="234543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84287" y="1964457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11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620" y="2145432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11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620" y="2334022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11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236" y="2505472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11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761" y="286450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US" sz="11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761" y="3026425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en-US" sz="11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Flowchart: Decision 16"/>
          <p:cNvSpPr/>
          <p:nvPr/>
        </p:nvSpPr>
        <p:spPr>
          <a:xfrm>
            <a:off x="6144492" y="3072372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6601692" y="1315616"/>
            <a:ext cx="0" cy="2754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6601692" y="2048272"/>
            <a:ext cx="0" cy="297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7" idx="0"/>
          </p:cNvCxnSpPr>
          <p:nvPr/>
        </p:nvCxnSpPr>
        <p:spPr>
          <a:xfrm>
            <a:off x="6601692" y="2802632"/>
            <a:ext cx="0" cy="269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9" idx="0"/>
          </p:cNvCxnSpPr>
          <p:nvPr/>
        </p:nvCxnSpPr>
        <p:spPr>
          <a:xfrm rot="5400000">
            <a:off x="6412816" y="3873896"/>
            <a:ext cx="377752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8" idx="0"/>
          </p:cNvCxnSpPr>
          <p:nvPr/>
        </p:nvCxnSpPr>
        <p:spPr>
          <a:xfrm rot="5400000">
            <a:off x="6373954" y="4747710"/>
            <a:ext cx="45547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  <a:endCxn id="17" idx="1"/>
          </p:cNvCxnSpPr>
          <p:nvPr/>
        </p:nvCxnSpPr>
        <p:spPr>
          <a:xfrm rot="5400000" flipH="1">
            <a:off x="5346116" y="4177072"/>
            <a:ext cx="2053952" cy="457200"/>
          </a:xfrm>
          <a:prstGeom prst="bentConnector4">
            <a:avLst>
              <a:gd name="adj1" fmla="val -11130"/>
              <a:gd name="adj2" fmla="val 19375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7" idx="3"/>
          </p:cNvCxnSpPr>
          <p:nvPr/>
        </p:nvCxnSpPr>
        <p:spPr>
          <a:xfrm>
            <a:off x="7058892" y="3378696"/>
            <a:ext cx="609452" cy="2714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68373" y="30596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36450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se um </a:t>
            </a:r>
            <a:r>
              <a:rPr lang="en-US" dirty="0" err="1" smtClean="0"/>
              <a:t>número</a:t>
            </a:r>
            <a:r>
              <a:rPr lang="en-US" dirty="0" smtClean="0"/>
              <a:t> é primo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número</a:t>
            </a:r>
            <a:r>
              <a:rPr lang="en-US" dirty="0" smtClean="0"/>
              <a:t> é primo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divisores</a:t>
            </a:r>
            <a:r>
              <a:rPr lang="en-US" dirty="0" smtClean="0"/>
              <a:t>, </a:t>
            </a:r>
            <a:r>
              <a:rPr lang="en-US" dirty="0" err="1" smtClean="0"/>
              <a:t>exceto</a:t>
            </a:r>
            <a:r>
              <a:rPr lang="en-US" dirty="0" smtClean="0"/>
              <a:t> 1 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dado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escreva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sim</a:t>
            </a:r>
            <a:r>
              <a:rPr lang="en-US" dirty="0" smtClean="0"/>
              <a:t>”, </a:t>
            </a:r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primo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nao</a:t>
            </a:r>
            <a:r>
              <a:rPr lang="en-US" dirty="0" smtClean="0"/>
              <a:t>”,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primo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10759" r="40010" b="12288"/>
          <a:stretch/>
        </p:blipFill>
        <p:spPr bwMode="auto">
          <a:xfrm>
            <a:off x="611560" y="1124744"/>
            <a:ext cx="4421485" cy="524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Bem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se </a:t>
            </a:r>
            <a:r>
              <a:rPr lang="en-US" dirty="0" err="1" smtClean="0"/>
              <a:t>encontrarmos</a:t>
            </a:r>
            <a:r>
              <a:rPr lang="en-US" dirty="0" smtClean="0"/>
              <a:t> um divisor, </a:t>
            </a:r>
            <a:r>
              <a:rPr lang="en-US" dirty="0" err="1" smtClean="0"/>
              <a:t>já</a:t>
            </a:r>
            <a:r>
              <a:rPr lang="en-US" dirty="0" smtClean="0"/>
              <a:t> é </a:t>
            </a:r>
            <a:r>
              <a:rPr lang="en-US" dirty="0" err="1" smtClean="0"/>
              <a:t>suficiente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final do </a:t>
            </a:r>
            <a:r>
              <a:rPr lang="en-US" dirty="0" err="1" smtClean="0"/>
              <a:t>programa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</a:t>
            </a:r>
            <a:r>
              <a:rPr lang="en-US" dirty="0" smtClean="0"/>
              <a:t> forma </a:t>
            </a:r>
            <a:r>
              <a:rPr lang="en-US" dirty="0" err="1" smtClean="0"/>
              <a:t>atual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final</a:t>
            </a:r>
          </a:p>
          <a:p>
            <a:endParaRPr lang="en-US" dirty="0" smtClean="0"/>
          </a:p>
          <a:p>
            <a:r>
              <a:rPr lang="en-US" dirty="0" err="1" smtClean="0"/>
              <a:t>Além</a:t>
            </a:r>
            <a:r>
              <a:rPr lang="en-US" dirty="0" smtClean="0"/>
              <a:t> disso,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precisaríamos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metade</a:t>
            </a:r>
            <a:endParaRPr lang="en-US" dirty="0" smtClean="0"/>
          </a:p>
          <a:p>
            <a:pPr lvl="1"/>
            <a:r>
              <a:rPr lang="pt-BR" dirty="0" smtClean="0"/>
              <a:t>Se um inteiro não possui um divisor próprio menor do que sua "metade", então ele é primo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5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3352</TotalTime>
  <Words>906</Words>
  <Application>Microsoft Office PowerPoint</Application>
  <PresentationFormat>On-screen Show (4:3)</PresentationFormat>
  <Paragraphs>260</Paragraphs>
  <Slides>28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IC-UFAL</vt:lpstr>
      <vt:lpstr>Programação I</vt:lpstr>
      <vt:lpstr>Desafio</vt:lpstr>
      <vt:lpstr>Tentando</vt:lpstr>
      <vt:lpstr>While</vt:lpstr>
      <vt:lpstr>Voltando ao nosso desafio</vt:lpstr>
      <vt:lpstr>Entenda o fluxo</vt:lpstr>
      <vt:lpstr>Programa que determina se um número é primo</vt:lpstr>
      <vt:lpstr>Solução</vt:lpstr>
      <vt:lpstr>Problemas</vt:lpstr>
      <vt:lpstr>Desafio</vt:lpstr>
      <vt:lpstr>No código</vt:lpstr>
      <vt:lpstr>While</vt:lpstr>
      <vt:lpstr>While</vt:lpstr>
      <vt:lpstr>Ano Bissexto</vt:lpstr>
      <vt:lpstr>Desafio</vt:lpstr>
      <vt:lpstr>Repetição</vt:lpstr>
      <vt:lpstr>For</vt:lpstr>
      <vt:lpstr>For: variações</vt:lpstr>
      <vt:lpstr>For X While</vt:lpstr>
      <vt:lpstr>Do … while</vt:lpstr>
      <vt:lpstr>Do .. while</vt:lpstr>
      <vt:lpstr>Validação da entrada</vt:lpstr>
      <vt:lpstr>Break </vt:lpstr>
      <vt:lpstr>Break</vt:lpstr>
      <vt:lpstr>Exercício</vt:lpstr>
      <vt:lpstr>Exercício</vt:lpstr>
      <vt:lpstr>Exercício</vt:lpstr>
      <vt:lpstr>Revendo os princípios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368</cp:revision>
  <dcterms:created xsi:type="dcterms:W3CDTF">2009-02-19T12:39:44Z</dcterms:created>
  <dcterms:modified xsi:type="dcterms:W3CDTF">2012-11-18T16:04:56Z</dcterms:modified>
</cp:coreProperties>
</file>