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48"/>
  </p:notesMasterIdLst>
  <p:handoutMasterIdLst>
    <p:handoutMasterId r:id="rId49"/>
  </p:handoutMasterIdLst>
  <p:sldIdLst>
    <p:sldId id="477" r:id="rId2"/>
    <p:sldId id="478" r:id="rId3"/>
    <p:sldId id="479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2" r:id="rId17"/>
    <p:sldId id="493" r:id="rId18"/>
    <p:sldId id="494" r:id="rId19"/>
    <p:sldId id="495" r:id="rId20"/>
    <p:sldId id="496" r:id="rId21"/>
    <p:sldId id="497" r:id="rId22"/>
    <p:sldId id="498" r:id="rId23"/>
    <p:sldId id="499" r:id="rId24"/>
    <p:sldId id="501" r:id="rId25"/>
    <p:sldId id="503" r:id="rId26"/>
    <p:sldId id="502" r:id="rId27"/>
    <p:sldId id="504" r:id="rId28"/>
    <p:sldId id="505" r:id="rId29"/>
    <p:sldId id="506" r:id="rId30"/>
    <p:sldId id="507" r:id="rId31"/>
    <p:sldId id="508" r:id="rId32"/>
    <p:sldId id="509" r:id="rId33"/>
    <p:sldId id="511" r:id="rId34"/>
    <p:sldId id="512" r:id="rId35"/>
    <p:sldId id="510" r:id="rId36"/>
    <p:sldId id="513" r:id="rId37"/>
    <p:sldId id="514" r:id="rId38"/>
    <p:sldId id="515" r:id="rId39"/>
    <p:sldId id="519" r:id="rId40"/>
    <p:sldId id="516" r:id="rId41"/>
    <p:sldId id="520" r:id="rId42"/>
    <p:sldId id="521" r:id="rId43"/>
    <p:sldId id="522" r:id="rId44"/>
    <p:sldId id="500" r:id="rId45"/>
    <p:sldId id="523" r:id="rId46"/>
    <p:sldId id="524" r:id="rId47"/>
  </p:sldIdLst>
  <p:sldSz cx="9144000" cy="6858000" type="screen4x3"/>
  <p:notesSz cx="6888163" cy="100203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3300"/>
    <a:srgbClr val="FF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6" autoAdjust="0"/>
  </p:normalViewPr>
  <p:slideViewPr>
    <p:cSldViewPr>
      <p:cViewPr varScale="1">
        <p:scale>
          <a:sx n="49" d="100"/>
          <a:sy n="49" d="100"/>
        </p:scale>
        <p:origin x="-59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7AC66ED0-4C3E-4C95-A448-FD176CAF739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408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10150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9325"/>
            <a:ext cx="5510213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Click to edit Master text styles</a:t>
            </a:r>
          </a:p>
          <a:p>
            <a:pPr lvl="1"/>
            <a:r>
              <a:rPr lang="pt-BR" noProof="0" smtClean="0"/>
              <a:t>Second level</a:t>
            </a:r>
          </a:p>
          <a:p>
            <a:pPr lvl="2"/>
            <a:r>
              <a:rPr lang="pt-BR" noProof="0" smtClean="0"/>
              <a:t>Third level</a:t>
            </a:r>
          </a:p>
          <a:p>
            <a:pPr lvl="3"/>
            <a:r>
              <a:rPr lang="pt-BR" noProof="0" smtClean="0"/>
              <a:t>Fourth level</a:t>
            </a:r>
          </a:p>
          <a:p>
            <a:pPr lvl="4"/>
            <a:r>
              <a:rPr lang="pt-BR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DF8403D9-D988-4AE8-BFEC-3CBA8799274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682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</p:grpSp>
      </p:grpSp>
      <p:pic>
        <p:nvPicPr>
          <p:cNvPr id="18" name="Picture 2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0767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738" y="0"/>
            <a:ext cx="514826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31200" y="5464175"/>
            <a:ext cx="812800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845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5606BA-2385-4439-AD98-C44EB408079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21666-8DEC-4A90-A05A-FD7706605E4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086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086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1149B-5762-465C-8951-BBA0ED5A6E1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ítulo, conteúd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3A4D2-8C05-401C-A4C1-274F712F04C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Gráfico 2"/>
          <p:cNvSpPr>
            <a:spLocks noGrp="1"/>
          </p:cNvSpPr>
          <p:nvPr>
            <p:ph type="chart" idx="1"/>
          </p:nvPr>
        </p:nvSpPr>
        <p:spPr>
          <a:xfrm>
            <a:off x="457200" y="1412875"/>
            <a:ext cx="8229600" cy="4752975"/>
          </a:xfrm>
        </p:spPr>
        <p:txBody>
          <a:bodyPr/>
          <a:lstStyle/>
          <a:p>
            <a:pPr lvl="0"/>
            <a:r>
              <a:rPr lang="pt-BR" noProof="0" smtClean="0"/>
              <a:t>Clique no ícone para adicionar gráfico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CD0F5-167E-411F-8439-D79E25B86F1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7DC8E-0806-4FE6-AA5A-79131FD041C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67609-701D-4468-8096-3EBE43D4ACA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E4AD7-D636-4496-8522-F947E82C42A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B2CAD-753B-4967-ACF7-1430425E160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F51C0-9C4E-41C9-9C73-CCC95E1EF12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D2F56-D30C-45AE-9A50-9C46FD26B1C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15B69-7EBC-4022-9B69-AF6D5C48B15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9CFB4-4DD0-4843-A41F-3CA60B66DFF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B92EC-559D-4248-AF3C-5E8034A1D0A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1B39DFF1-A2D5-4678-A7D5-25005A19C99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742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pt-BR" dirty="0"/>
          </a:p>
        </p:txBody>
      </p:sp>
      <p:pic>
        <p:nvPicPr>
          <p:cNvPr id="2056" name="Picture 1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675688" y="6121400"/>
            <a:ext cx="361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684213" y="136525"/>
            <a:ext cx="29606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200" b="1">
                <a:solidFill>
                  <a:schemeClr val="bg1"/>
                </a:solidFill>
                <a:latin typeface="Verdana" pitchFamily="34" charset="0"/>
              </a:rPr>
              <a:t>Instituto de Computação – UFAL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desenv/p1/funcao_trocar_valores.c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desenv/p1/funcao_trocar_valores2.c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desenv/p1/ponteiros.c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desenv/p1/funcao_trocar_valores3.c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Programação</a:t>
            </a:r>
            <a:r>
              <a:rPr lang="en-US" dirty="0" smtClean="0"/>
              <a:t> I:</a:t>
            </a:r>
            <a:br>
              <a:rPr lang="en-US" dirty="0" smtClean="0"/>
            </a:br>
            <a:r>
              <a:rPr lang="en-US" dirty="0" err="1" smtClean="0"/>
              <a:t>Funções</a:t>
            </a:r>
            <a:endParaRPr lang="pt-B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Rodrigo </a:t>
            </a:r>
            <a:r>
              <a:rPr lang="en-US" dirty="0" err="1" smtClean="0"/>
              <a:t>Paes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usamos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printf</a:t>
            </a:r>
            <a:endParaRPr lang="en-US" dirty="0" smtClean="0"/>
          </a:p>
          <a:p>
            <a:r>
              <a:rPr lang="en-US" dirty="0" err="1" smtClean="0"/>
              <a:t>scanf</a:t>
            </a:r>
            <a:endParaRPr lang="en-US" dirty="0" smtClean="0"/>
          </a:p>
          <a:p>
            <a:r>
              <a:rPr lang="en-US" dirty="0" err="1" smtClean="0"/>
              <a:t>getchar</a:t>
            </a:r>
            <a:endParaRPr lang="en-US" dirty="0" smtClean="0"/>
          </a:p>
          <a:p>
            <a:r>
              <a:rPr lang="en-US" dirty="0" err="1" smtClean="0"/>
              <a:t>toupper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Rodrigo Paes – r0drigopaes@yahoo.com.br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Sintaxe</a:t>
            </a:r>
            <a:endParaRPr lang="en-US" dirty="0" smtClean="0"/>
          </a:p>
          <a:p>
            <a:pPr lvl="1"/>
            <a:r>
              <a:rPr lang="pt-BR" dirty="0" smtClean="0"/>
              <a:t>&lt;Tipo de Dado&gt; &lt;Identificador da </a:t>
            </a:r>
            <a:r>
              <a:rPr lang="pt-BR" dirty="0" err="1" smtClean="0"/>
              <a:t>funcao</a:t>
            </a:r>
            <a:r>
              <a:rPr lang="pt-BR" dirty="0" smtClean="0"/>
              <a:t>&gt;(&lt;Lista de </a:t>
            </a:r>
            <a:r>
              <a:rPr lang="pt-BR" dirty="0" err="1" smtClean="0"/>
              <a:t>parametros</a:t>
            </a:r>
            <a:r>
              <a:rPr lang="pt-BR" dirty="0" smtClean="0"/>
              <a:t>&gt;){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err="1" smtClean="0"/>
              <a:t>Declaracao</a:t>
            </a:r>
            <a:r>
              <a:rPr lang="pt-BR" dirty="0" smtClean="0"/>
              <a:t> de </a:t>
            </a:r>
            <a:r>
              <a:rPr lang="pt-BR" dirty="0" err="1" smtClean="0"/>
              <a:t>variaveis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err="1" smtClean="0"/>
              <a:t>Sequencia</a:t>
            </a:r>
            <a:r>
              <a:rPr lang="pt-BR" dirty="0" smtClean="0"/>
              <a:t> de </a:t>
            </a:r>
            <a:r>
              <a:rPr lang="pt-BR" dirty="0" err="1" smtClean="0"/>
              <a:t>instrucoes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}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Exemplo</a:t>
            </a:r>
            <a:r>
              <a:rPr lang="en-US" dirty="0" smtClean="0"/>
              <a:t>: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somar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números</a:t>
            </a:r>
            <a:endParaRPr lang="en-US" dirty="0" smtClean="0"/>
          </a:p>
          <a:p>
            <a:pPr lvl="1"/>
            <a:r>
              <a:rPr lang="en-US" dirty="0" smtClean="0"/>
              <a:t>float </a:t>
            </a:r>
            <a:r>
              <a:rPr lang="en-US" dirty="0" err="1" smtClean="0"/>
              <a:t>somar</a:t>
            </a:r>
            <a:r>
              <a:rPr lang="en-US" dirty="0" smtClean="0"/>
              <a:t>(float numero1, float numero2)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return numero1 + numero2;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função</a:t>
            </a:r>
            <a:r>
              <a:rPr lang="en-US" dirty="0" smtClean="0"/>
              <a:t> principal </a:t>
            </a:r>
            <a:r>
              <a:rPr lang="en-US" b="1" dirty="0" smtClean="0"/>
              <a:t>main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main()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float a, b, </a:t>
            </a:r>
            <a:r>
              <a:rPr lang="en-US" dirty="0" err="1" smtClean="0"/>
              <a:t>resultado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scanf</a:t>
            </a:r>
            <a:r>
              <a:rPr lang="en-US" dirty="0" smtClean="0"/>
              <a:t>(“%f %f”, &amp;a, &amp;b);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resultado</a:t>
            </a:r>
            <a:r>
              <a:rPr lang="en-US" dirty="0" smtClean="0"/>
              <a:t> = </a:t>
            </a:r>
            <a:r>
              <a:rPr lang="en-US" dirty="0" err="1" smtClean="0"/>
              <a:t>somar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(“O </a:t>
            </a:r>
            <a:r>
              <a:rPr lang="en-US" dirty="0" err="1" smtClean="0"/>
              <a:t>resultado</a:t>
            </a:r>
            <a:r>
              <a:rPr lang="en-US" dirty="0" smtClean="0"/>
              <a:t> é %f\</a:t>
            </a:r>
            <a:r>
              <a:rPr lang="en-US" dirty="0" err="1" smtClean="0"/>
              <a:t>n”,resultado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b="1" dirty="0" smtClean="0"/>
              <a:t>return</a:t>
            </a:r>
            <a:r>
              <a:rPr lang="en-US" dirty="0" smtClean="0"/>
              <a:t> </a:t>
            </a:r>
            <a:r>
              <a:rPr lang="en-US" dirty="0" err="1" smtClean="0"/>
              <a:t>retorna</a:t>
            </a:r>
            <a:r>
              <a:rPr lang="en-US" dirty="0" smtClean="0"/>
              <a:t> o valor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expressão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endParaRPr lang="pt-BR" b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Protótipo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protótipo</a:t>
            </a:r>
            <a:r>
              <a:rPr lang="en-US" dirty="0" smtClean="0"/>
              <a:t> </a:t>
            </a:r>
            <a:r>
              <a:rPr lang="en-US" dirty="0" err="1" smtClean="0"/>
              <a:t>diz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é a interface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endParaRPr lang="en-US" dirty="0" smtClean="0"/>
          </a:p>
          <a:p>
            <a:pPr lvl="1"/>
            <a:r>
              <a:rPr lang="en-US" dirty="0" err="1" smtClean="0"/>
              <a:t>Qual</a:t>
            </a:r>
            <a:r>
              <a:rPr lang="en-US" dirty="0" smtClean="0"/>
              <a:t> o </a:t>
            </a:r>
            <a:r>
              <a:rPr lang="en-US" dirty="0" err="1" smtClean="0"/>
              <a:t>identificador</a:t>
            </a:r>
            <a:endParaRPr lang="en-US" dirty="0" smtClean="0"/>
          </a:p>
          <a:p>
            <a:pPr lvl="1"/>
            <a:r>
              <a:rPr lang="en-US" dirty="0" err="1" smtClean="0"/>
              <a:t>Quais</a:t>
            </a:r>
            <a:r>
              <a:rPr lang="en-US" dirty="0" smtClean="0"/>
              <a:t> as </a:t>
            </a:r>
            <a:r>
              <a:rPr lang="en-US" dirty="0" err="1" smtClean="0"/>
              <a:t>entradas</a:t>
            </a:r>
            <a:endParaRPr lang="en-US" dirty="0" smtClean="0"/>
          </a:p>
          <a:p>
            <a:pPr lvl="1"/>
            <a:r>
              <a:rPr lang="en-US" dirty="0" err="1" smtClean="0"/>
              <a:t>Qual</a:t>
            </a:r>
            <a:r>
              <a:rPr lang="en-US" dirty="0" smtClean="0"/>
              <a:t> a </a:t>
            </a:r>
            <a:r>
              <a:rPr lang="en-US" dirty="0" err="1" smtClean="0"/>
              <a:t>saída</a:t>
            </a:r>
            <a:endParaRPr lang="en-US" dirty="0" smtClean="0"/>
          </a:p>
          <a:p>
            <a:r>
              <a:rPr lang="en-US" dirty="0" err="1" smtClean="0"/>
              <a:t>Exemplo</a:t>
            </a:r>
            <a:endParaRPr lang="en-US" dirty="0" smtClean="0"/>
          </a:p>
          <a:p>
            <a:pPr lvl="1"/>
            <a:r>
              <a:rPr lang="en-US" dirty="0" smtClean="0"/>
              <a:t>float </a:t>
            </a:r>
            <a:r>
              <a:rPr lang="en-US" dirty="0" err="1" smtClean="0"/>
              <a:t>somar</a:t>
            </a:r>
            <a:r>
              <a:rPr lang="en-US" dirty="0" smtClean="0"/>
              <a:t>(float numero1, float numero2)</a:t>
            </a:r>
          </a:p>
          <a:p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, 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protótipo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 antes do </a:t>
            </a:r>
            <a:r>
              <a:rPr lang="en-US" dirty="0" err="1" smtClean="0"/>
              <a:t>uso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Protótipo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pPr lvl="1">
              <a:buNone/>
            </a:pPr>
            <a:r>
              <a:rPr lang="pt-BR" dirty="0" smtClean="0"/>
              <a:t>{</a:t>
            </a:r>
          </a:p>
          <a:p>
            <a:pPr lvl="1"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float</a:t>
            </a:r>
            <a:r>
              <a:rPr lang="pt-BR" dirty="0" smtClean="0"/>
              <a:t> a, b, resultado;            </a:t>
            </a:r>
          </a:p>
          <a:p>
            <a:pPr lvl="1"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scanf</a:t>
            </a:r>
            <a:r>
              <a:rPr lang="pt-BR" dirty="0" smtClean="0"/>
              <a:t>("%f %f", &amp;a, &amp;b);</a:t>
            </a:r>
          </a:p>
          <a:p>
            <a:pPr lvl="1">
              <a:buNone/>
            </a:pPr>
            <a:r>
              <a:rPr lang="pt-BR" dirty="0" smtClean="0"/>
              <a:t>      resultado = somar(a,b);</a:t>
            </a:r>
          </a:p>
          <a:p>
            <a:pPr lvl="1"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printf</a:t>
            </a:r>
            <a:r>
              <a:rPr lang="pt-BR" dirty="0" smtClean="0"/>
              <a:t>("O resultado </a:t>
            </a:r>
            <a:r>
              <a:rPr lang="pt-BR" dirty="0" err="1" smtClean="0"/>
              <a:t>eh</a:t>
            </a:r>
            <a:r>
              <a:rPr lang="pt-BR" dirty="0" smtClean="0"/>
              <a:t> %.2f\n",resultado);</a:t>
            </a:r>
          </a:p>
          <a:p>
            <a:pPr lvl="1"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getchar</a:t>
            </a:r>
            <a:r>
              <a:rPr lang="pt-BR" dirty="0" smtClean="0"/>
              <a:t>();</a:t>
            </a:r>
          </a:p>
          <a:p>
            <a:pPr lvl="1"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getchar</a:t>
            </a:r>
            <a:r>
              <a:rPr lang="pt-BR" dirty="0" smtClean="0"/>
              <a:t>();</a:t>
            </a:r>
          </a:p>
          <a:p>
            <a:pPr lvl="1">
              <a:buNone/>
            </a:pPr>
            <a:r>
              <a:rPr lang="pt-BR" dirty="0" smtClean="0"/>
              <a:t>}</a:t>
            </a:r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r>
              <a:rPr lang="pt-BR" dirty="0" err="1" smtClean="0"/>
              <a:t>float</a:t>
            </a:r>
            <a:r>
              <a:rPr lang="pt-BR" dirty="0" smtClean="0"/>
              <a:t> somar(</a:t>
            </a:r>
            <a:r>
              <a:rPr lang="pt-BR" dirty="0" err="1" smtClean="0"/>
              <a:t>float</a:t>
            </a:r>
            <a:r>
              <a:rPr lang="pt-BR" dirty="0" smtClean="0"/>
              <a:t> numero1, </a:t>
            </a:r>
            <a:r>
              <a:rPr lang="pt-BR" dirty="0" err="1" smtClean="0"/>
              <a:t>float</a:t>
            </a:r>
            <a:r>
              <a:rPr lang="pt-BR" dirty="0" smtClean="0"/>
              <a:t> numero2)</a:t>
            </a:r>
          </a:p>
          <a:p>
            <a:pPr lvl="1">
              <a:buNone/>
            </a:pPr>
            <a:r>
              <a:rPr lang="pt-BR" dirty="0" smtClean="0"/>
              <a:t>{</a:t>
            </a:r>
          </a:p>
          <a:p>
            <a:pPr lvl="1"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return</a:t>
            </a:r>
            <a:r>
              <a:rPr lang="pt-BR" dirty="0" smtClean="0"/>
              <a:t> numero1 + numero2;</a:t>
            </a:r>
          </a:p>
          <a:p>
            <a:pPr lvl="1"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643702" y="3291488"/>
            <a:ext cx="18389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Erro!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Protótipo</a:t>
            </a:r>
            <a:r>
              <a:rPr lang="en-US" dirty="0" smtClean="0"/>
              <a:t> - </a:t>
            </a:r>
            <a:r>
              <a:rPr lang="en-US" dirty="0" err="1" smtClean="0"/>
              <a:t>Corrigido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pPr>
              <a:buNone/>
            </a:pPr>
            <a:r>
              <a:rPr lang="pt-BR" dirty="0" smtClean="0"/>
              <a:t>{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float</a:t>
            </a:r>
            <a:r>
              <a:rPr lang="pt-BR" dirty="0" smtClean="0"/>
              <a:t> a, b, resultado;</a:t>
            </a:r>
          </a:p>
          <a:p>
            <a:pPr>
              <a:buNone/>
            </a:pPr>
            <a:r>
              <a:rPr lang="pt-BR" dirty="0" smtClean="0"/>
              <a:t>      /* Protótipo da função a ser definida posteriormente */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float</a:t>
            </a:r>
            <a:r>
              <a:rPr lang="pt-BR" dirty="0" smtClean="0"/>
              <a:t> somar(</a:t>
            </a:r>
            <a:r>
              <a:rPr lang="pt-BR" dirty="0" err="1" smtClean="0"/>
              <a:t>float</a:t>
            </a:r>
            <a:r>
              <a:rPr lang="pt-BR" dirty="0" smtClean="0"/>
              <a:t> numero1, </a:t>
            </a:r>
            <a:r>
              <a:rPr lang="pt-BR" dirty="0" err="1" smtClean="0"/>
              <a:t>float</a:t>
            </a:r>
            <a:r>
              <a:rPr lang="pt-BR" dirty="0" smtClean="0"/>
              <a:t> numero2);</a:t>
            </a:r>
          </a:p>
          <a:p>
            <a:pPr>
              <a:buNone/>
            </a:pPr>
            <a:r>
              <a:rPr lang="pt-BR" dirty="0" smtClean="0"/>
              <a:t>      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scanf</a:t>
            </a:r>
            <a:r>
              <a:rPr lang="pt-BR" dirty="0" smtClean="0"/>
              <a:t>("%f %f", &amp;a, &amp;b);</a:t>
            </a:r>
          </a:p>
          <a:p>
            <a:pPr>
              <a:buNone/>
            </a:pPr>
            <a:r>
              <a:rPr lang="pt-BR" dirty="0" smtClean="0"/>
              <a:t>      resultado = somar(a,b);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printf</a:t>
            </a:r>
            <a:r>
              <a:rPr lang="pt-BR" dirty="0" smtClean="0"/>
              <a:t>("O resultado </a:t>
            </a:r>
            <a:r>
              <a:rPr lang="pt-BR" dirty="0" err="1" smtClean="0"/>
              <a:t>eh</a:t>
            </a:r>
            <a:r>
              <a:rPr lang="pt-BR" dirty="0" smtClean="0"/>
              <a:t> %.2f\n",resultado);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getchar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getchar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float</a:t>
            </a:r>
            <a:r>
              <a:rPr lang="pt-BR" dirty="0" smtClean="0"/>
              <a:t> somar(</a:t>
            </a:r>
            <a:r>
              <a:rPr lang="pt-BR" dirty="0" err="1" smtClean="0"/>
              <a:t>float</a:t>
            </a:r>
            <a:r>
              <a:rPr lang="pt-BR" dirty="0" smtClean="0"/>
              <a:t> numero1, </a:t>
            </a:r>
            <a:r>
              <a:rPr lang="pt-BR" dirty="0" err="1" smtClean="0"/>
              <a:t>float</a:t>
            </a:r>
            <a:r>
              <a:rPr lang="pt-BR" dirty="0" smtClean="0"/>
              <a:t> numero2)</a:t>
            </a:r>
          </a:p>
          <a:p>
            <a:pPr>
              <a:buNone/>
            </a:pPr>
            <a:r>
              <a:rPr lang="pt-BR" dirty="0" smtClean="0"/>
              <a:t>{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return</a:t>
            </a:r>
            <a:r>
              <a:rPr lang="pt-BR" dirty="0" smtClean="0"/>
              <a:t> numero1 + numero2;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428596" y="1928802"/>
            <a:ext cx="5214974" cy="8572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214282" y="4071942"/>
            <a:ext cx="5214974" cy="1785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ainda</a:t>
            </a:r>
            <a:r>
              <a:rPr lang="en-US" dirty="0" smtClean="0"/>
              <a:t> …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 err="1" smtClean="0"/>
              <a:t>float</a:t>
            </a:r>
            <a:r>
              <a:rPr lang="pt-BR" dirty="0" smtClean="0"/>
              <a:t> somar(</a:t>
            </a:r>
            <a:r>
              <a:rPr lang="pt-BR" dirty="0" err="1" smtClean="0"/>
              <a:t>float</a:t>
            </a:r>
            <a:r>
              <a:rPr lang="pt-BR" dirty="0" smtClean="0"/>
              <a:t> numero1, </a:t>
            </a:r>
            <a:r>
              <a:rPr lang="pt-BR" dirty="0" err="1" smtClean="0"/>
              <a:t>float</a:t>
            </a:r>
            <a:r>
              <a:rPr lang="pt-BR" dirty="0" smtClean="0"/>
              <a:t> numero2)</a:t>
            </a:r>
          </a:p>
          <a:p>
            <a:pPr>
              <a:buNone/>
            </a:pPr>
            <a:r>
              <a:rPr lang="pt-BR" dirty="0" smtClean="0"/>
              <a:t>{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return</a:t>
            </a:r>
            <a:r>
              <a:rPr lang="pt-BR" dirty="0" smtClean="0"/>
              <a:t> numero1 + numero2;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pPr>
              <a:buNone/>
            </a:pPr>
            <a:r>
              <a:rPr lang="pt-BR" dirty="0" smtClean="0"/>
              <a:t>{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float</a:t>
            </a:r>
            <a:r>
              <a:rPr lang="pt-BR" dirty="0" smtClean="0"/>
              <a:t> a, b, resultado;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scanf</a:t>
            </a:r>
            <a:r>
              <a:rPr lang="pt-BR" dirty="0" smtClean="0"/>
              <a:t>("%f %f", &amp;a, &amp;b);</a:t>
            </a:r>
          </a:p>
          <a:p>
            <a:pPr>
              <a:buNone/>
            </a:pPr>
            <a:r>
              <a:rPr lang="pt-BR" dirty="0" smtClean="0"/>
              <a:t>      resultado = somar(a,b);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printf</a:t>
            </a:r>
            <a:r>
              <a:rPr lang="pt-BR" dirty="0" smtClean="0"/>
              <a:t>("O resultado </a:t>
            </a:r>
            <a:r>
              <a:rPr lang="pt-BR" dirty="0" err="1" smtClean="0"/>
              <a:t>eh</a:t>
            </a:r>
            <a:r>
              <a:rPr lang="pt-BR" dirty="0" smtClean="0"/>
              <a:t> %.2f\n",resultado);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getchar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getchar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Testando</a:t>
            </a:r>
            <a:r>
              <a:rPr lang="en-US" dirty="0" smtClean="0"/>
              <a:t> o </a:t>
            </a:r>
            <a:r>
              <a:rPr lang="en-US" dirty="0" err="1" smtClean="0"/>
              <a:t>entedimento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serve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err="1" smtClean="0"/>
              <a:t>Quais</a:t>
            </a:r>
            <a:r>
              <a:rPr lang="en-US" dirty="0" smtClean="0"/>
              <a:t> as </a:t>
            </a:r>
            <a:r>
              <a:rPr lang="en-US" dirty="0" err="1" smtClean="0"/>
              <a:t>vantagens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Parâmetros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Veja</a:t>
            </a:r>
            <a:r>
              <a:rPr lang="en-US" dirty="0" smtClean="0"/>
              <a:t> o </a:t>
            </a:r>
            <a:r>
              <a:rPr lang="en-US" dirty="0" err="1" smtClean="0"/>
              <a:t>seguinte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ordenar</a:t>
            </a:r>
            <a:r>
              <a:rPr lang="en-US" dirty="0" smtClean="0"/>
              <a:t> 03 </a:t>
            </a:r>
            <a:r>
              <a:rPr lang="en-US" dirty="0" err="1" smtClean="0"/>
              <a:t>variáveis</a:t>
            </a:r>
            <a:endParaRPr lang="en-US" dirty="0" smtClean="0"/>
          </a:p>
          <a:p>
            <a:r>
              <a:rPr lang="en-US" dirty="0" err="1" smtClean="0"/>
              <a:t>Objetivo</a:t>
            </a:r>
            <a:r>
              <a:rPr lang="en-US" dirty="0" smtClean="0"/>
              <a:t>: </a:t>
            </a:r>
            <a:r>
              <a:rPr lang="en-US" dirty="0" err="1" smtClean="0"/>
              <a:t>ler</a:t>
            </a:r>
            <a:r>
              <a:rPr lang="en-US" dirty="0" smtClean="0"/>
              <a:t> 03 </a:t>
            </a:r>
            <a:r>
              <a:rPr lang="en-US" dirty="0" err="1" smtClean="0"/>
              <a:t>numeros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variaveis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 e z e </a:t>
            </a:r>
            <a:r>
              <a:rPr lang="en-US" dirty="0" err="1" smtClean="0"/>
              <a:t>depois</a:t>
            </a:r>
            <a:r>
              <a:rPr lang="en-US" dirty="0" smtClean="0"/>
              <a:t> </a:t>
            </a:r>
            <a:r>
              <a:rPr lang="en-US" dirty="0" err="1" smtClean="0"/>
              <a:t>ordenar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 e z de </a:t>
            </a:r>
            <a:r>
              <a:rPr lang="en-US" dirty="0" err="1" smtClean="0"/>
              <a:t>tal</a:t>
            </a:r>
            <a:r>
              <a:rPr lang="en-US" dirty="0" smtClean="0"/>
              <a:t> forma </a:t>
            </a:r>
            <a:r>
              <a:rPr lang="en-US" dirty="0" err="1" smtClean="0"/>
              <a:t>que</a:t>
            </a:r>
            <a:r>
              <a:rPr lang="en-US" dirty="0" smtClean="0"/>
              <a:t> x </a:t>
            </a:r>
            <a:r>
              <a:rPr lang="en-US" dirty="0" err="1" smtClean="0"/>
              <a:t>armazene</a:t>
            </a:r>
            <a:r>
              <a:rPr lang="en-US" dirty="0" smtClean="0"/>
              <a:t> o </a:t>
            </a:r>
            <a:r>
              <a:rPr lang="en-US" dirty="0" err="1" smtClean="0"/>
              <a:t>menor</a:t>
            </a:r>
            <a:r>
              <a:rPr lang="en-US" dirty="0" smtClean="0"/>
              <a:t> valor, y o </a:t>
            </a:r>
            <a:r>
              <a:rPr lang="en-US" dirty="0" err="1" smtClean="0"/>
              <a:t>intermediário</a:t>
            </a:r>
            <a:r>
              <a:rPr lang="en-US" dirty="0" smtClean="0"/>
              <a:t> e z o </a:t>
            </a:r>
            <a:r>
              <a:rPr lang="en-US" dirty="0" err="1" smtClean="0"/>
              <a:t>maior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hlinkClick r:id="rId3" action="ppaction://hlinkfile"/>
              </a:rPr>
              <a:t>funcao_trocar_valores.c</a:t>
            </a:r>
            <a:endParaRPr lang="en-US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repetido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14810" y="1412875"/>
            <a:ext cx="4471990" cy="4752975"/>
          </a:xfrm>
        </p:spPr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queremos</a:t>
            </a:r>
            <a:r>
              <a:rPr lang="en-US" dirty="0" smtClean="0"/>
              <a:t> com </a:t>
            </a:r>
            <a:r>
              <a:rPr lang="en-US" dirty="0" err="1" smtClean="0"/>
              <a:t>esses</a:t>
            </a:r>
            <a:r>
              <a:rPr lang="en-US" dirty="0" smtClean="0"/>
              <a:t> 03 </a:t>
            </a:r>
            <a:r>
              <a:rPr lang="en-US" dirty="0" err="1" smtClean="0"/>
              <a:t>trechos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Trocar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de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, </a:t>
            </a:r>
            <a:r>
              <a:rPr lang="en-US" dirty="0" err="1" smtClean="0"/>
              <a:t>correto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</a:t>
            </a:r>
            <a:r>
              <a:rPr lang="en-US" dirty="0" err="1" smtClean="0"/>
              <a:t>queriamos</a:t>
            </a:r>
            <a:r>
              <a:rPr lang="en-US" dirty="0" smtClean="0"/>
              <a:t> </a:t>
            </a:r>
            <a:r>
              <a:rPr lang="en-US" dirty="0" err="1" smtClean="0"/>
              <a:t>isolar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funcionalidade</a:t>
            </a:r>
            <a:endParaRPr lang="en-US" dirty="0" smtClean="0"/>
          </a:p>
          <a:p>
            <a:pPr lvl="1"/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de </a:t>
            </a:r>
            <a:r>
              <a:rPr lang="en-US" dirty="0" err="1" smtClean="0"/>
              <a:t>trocar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endParaRPr lang="en-US" dirty="0" smtClean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8846" t="29070" r="44231" b="6977"/>
          <a:stretch>
            <a:fillRect/>
          </a:stretch>
        </p:blipFill>
        <p:spPr bwMode="auto">
          <a:xfrm>
            <a:off x="500034" y="1428736"/>
            <a:ext cx="3000396" cy="47148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Elipse 6"/>
          <p:cNvSpPr/>
          <p:nvPr/>
        </p:nvSpPr>
        <p:spPr>
          <a:xfrm>
            <a:off x="1571604" y="2071678"/>
            <a:ext cx="1500198" cy="10715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571604" y="3500438"/>
            <a:ext cx="1500198" cy="10715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214414" y="4929198"/>
            <a:ext cx="1500198" cy="10715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</a:t>
            </a:r>
            <a:r>
              <a:rPr lang="en-US" dirty="0" err="1" smtClean="0"/>
              <a:t>isso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428868"/>
            <a:ext cx="7866150" cy="2909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seria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assim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14810" y="1412875"/>
            <a:ext cx="4471990" cy="4752975"/>
          </a:xfrm>
        </p:spPr>
        <p:txBody>
          <a:bodyPr/>
          <a:lstStyle/>
          <a:p>
            <a:r>
              <a:rPr lang="en-US" dirty="0" smtClean="0"/>
              <a:t>Ok … 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tentar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8846" t="29070" r="44231" b="6977"/>
          <a:stretch>
            <a:fillRect/>
          </a:stretch>
        </p:blipFill>
        <p:spPr bwMode="auto">
          <a:xfrm>
            <a:off x="500034" y="1428736"/>
            <a:ext cx="3000396" cy="47148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Elipse 6"/>
          <p:cNvSpPr/>
          <p:nvPr/>
        </p:nvSpPr>
        <p:spPr>
          <a:xfrm>
            <a:off x="1571604" y="2071678"/>
            <a:ext cx="1500198" cy="10715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trocar</a:t>
            </a:r>
            <a:r>
              <a:rPr lang="en-US" sz="1400" dirty="0" smtClean="0"/>
              <a:t>(</a:t>
            </a:r>
            <a:r>
              <a:rPr lang="en-US" sz="1400" dirty="0" err="1" smtClean="0"/>
              <a:t>x,y</a:t>
            </a:r>
            <a:r>
              <a:rPr lang="en-US" sz="1400" dirty="0" smtClean="0"/>
              <a:t>)</a:t>
            </a:r>
            <a:endParaRPr lang="pt-BR" sz="1400" dirty="0"/>
          </a:p>
        </p:txBody>
      </p:sp>
      <p:sp>
        <p:nvSpPr>
          <p:cNvPr id="8" name="Elipse 7"/>
          <p:cNvSpPr/>
          <p:nvPr/>
        </p:nvSpPr>
        <p:spPr>
          <a:xfrm>
            <a:off x="1571604" y="3500438"/>
            <a:ext cx="1500198" cy="10715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trocar</a:t>
            </a:r>
            <a:r>
              <a:rPr lang="en-US" sz="1400" dirty="0" smtClean="0"/>
              <a:t>(</a:t>
            </a:r>
            <a:r>
              <a:rPr lang="en-US" sz="1400" dirty="0" err="1" smtClean="0"/>
              <a:t>x,z</a:t>
            </a:r>
            <a:r>
              <a:rPr lang="en-US" sz="1400" dirty="0" smtClean="0"/>
              <a:t>)</a:t>
            </a:r>
            <a:endParaRPr lang="pt-BR" sz="1400" dirty="0"/>
          </a:p>
        </p:txBody>
      </p:sp>
      <p:sp>
        <p:nvSpPr>
          <p:cNvPr id="9" name="Elipse 8"/>
          <p:cNvSpPr/>
          <p:nvPr/>
        </p:nvSpPr>
        <p:spPr>
          <a:xfrm>
            <a:off x="1214414" y="4929198"/>
            <a:ext cx="1500198" cy="10715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trocar</a:t>
            </a:r>
            <a:r>
              <a:rPr lang="en-US" sz="1400" dirty="0" smtClean="0"/>
              <a:t>(</a:t>
            </a:r>
            <a:r>
              <a:rPr lang="en-US" sz="1400" dirty="0" err="1" smtClean="0"/>
              <a:t>y,z</a:t>
            </a:r>
            <a:r>
              <a:rPr lang="en-US" sz="1400" dirty="0" smtClean="0"/>
              <a:t>)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Tentativa</a:t>
            </a:r>
            <a:r>
              <a:rPr lang="en-US" dirty="0" smtClean="0"/>
              <a:t> 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3" action="ppaction://hlinkfile"/>
              </a:rPr>
              <a:t>funcao_trocar_valores2.c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trocados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Não</a:t>
            </a:r>
            <a:r>
              <a:rPr lang="en-US" dirty="0" smtClean="0"/>
              <a:t>, </a:t>
            </a:r>
            <a:r>
              <a:rPr lang="en-US" dirty="0" err="1" smtClean="0"/>
              <a:t>né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err="1" smtClean="0"/>
              <a:t>Passagem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valor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passagem</a:t>
            </a:r>
            <a:r>
              <a:rPr lang="en-US" dirty="0" smtClean="0"/>
              <a:t> de </a:t>
            </a:r>
            <a:r>
              <a:rPr lang="en-US" dirty="0" err="1" smtClean="0"/>
              <a:t>parâmetro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valor</a:t>
            </a:r>
          </a:p>
          <a:p>
            <a:pPr lvl="1"/>
            <a:r>
              <a:rPr lang="en-US" dirty="0" smtClean="0"/>
              <a:t>É </a:t>
            </a:r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cópia</a:t>
            </a:r>
            <a:r>
              <a:rPr lang="en-US" dirty="0" smtClean="0"/>
              <a:t> do valor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Passagem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valor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25000" t="31008" r="35256" b="44767"/>
          <a:stretch>
            <a:fillRect/>
          </a:stretch>
        </p:blipFill>
        <p:spPr bwMode="auto">
          <a:xfrm>
            <a:off x="4500562" y="2285992"/>
            <a:ext cx="4429156" cy="17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 l="31410" t="19961" r="36538" b="10659"/>
          <a:stretch>
            <a:fillRect/>
          </a:stretch>
        </p:blipFill>
        <p:spPr bwMode="auto">
          <a:xfrm>
            <a:off x="428596" y="1428736"/>
            <a:ext cx="3571900" cy="51149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16" name="Conector de seta reta 15"/>
          <p:cNvCxnSpPr/>
          <p:nvPr/>
        </p:nvCxnSpPr>
        <p:spPr>
          <a:xfrm rot="5400000" flipH="1" flipV="1">
            <a:off x="3750463" y="2821777"/>
            <a:ext cx="85725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rot="5400000" flipH="1" flipV="1">
            <a:off x="3929058" y="4071942"/>
            <a:ext cx="50006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rot="5400000" flipH="1" flipV="1">
            <a:off x="3178959" y="4607727"/>
            <a:ext cx="1857388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Ponteiros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declarar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informamos</a:t>
            </a:r>
            <a:r>
              <a:rPr lang="en-US" dirty="0" smtClean="0"/>
              <a:t> 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dela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lvl="1"/>
            <a:r>
              <a:rPr lang="en-US" dirty="0" smtClean="0"/>
              <a:t>float soma;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err="1" smtClean="0"/>
              <a:t>Lembra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1a aula?</a:t>
            </a:r>
          </a:p>
          <a:p>
            <a:pPr lvl="1"/>
            <a:r>
              <a:rPr lang="en-US" dirty="0" smtClean="0"/>
              <a:t>As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ficam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endParaRPr lang="en-US" dirty="0" smtClean="0"/>
          </a:p>
          <a:p>
            <a:pPr lvl="2"/>
            <a:r>
              <a:rPr lang="en-US" dirty="0" err="1" smtClean="0"/>
              <a:t>Endereço</a:t>
            </a:r>
            <a:r>
              <a:rPr lang="en-US" dirty="0" smtClean="0"/>
              <a:t> e </a:t>
            </a:r>
            <a:r>
              <a:rPr lang="en-US" dirty="0" err="1" smtClean="0"/>
              <a:t>Conteúdo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Variáveis</a:t>
            </a:r>
            <a:endParaRPr lang="pt-BR" dirty="0"/>
          </a:p>
        </p:txBody>
      </p:sp>
      <p:sp>
        <p:nvSpPr>
          <p:cNvPr id="16" name="Espaço Reservado para Conteúdo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sabemos</a:t>
            </a:r>
            <a:r>
              <a:rPr lang="en-US" dirty="0" smtClean="0"/>
              <a:t> </a:t>
            </a:r>
            <a:r>
              <a:rPr lang="en-US" dirty="0" err="1" smtClean="0"/>
              <a:t>alterar</a:t>
            </a:r>
            <a:r>
              <a:rPr lang="en-US" dirty="0" smtClean="0"/>
              <a:t> o </a:t>
            </a:r>
            <a:r>
              <a:rPr lang="en-US" dirty="0" err="1" smtClean="0"/>
              <a:t>conteúdo</a:t>
            </a:r>
            <a:r>
              <a:rPr lang="en-US" dirty="0" smtClean="0"/>
              <a:t> das </a:t>
            </a:r>
            <a:r>
              <a:rPr lang="en-US" dirty="0" err="1" smtClean="0"/>
              <a:t>variáveis</a:t>
            </a:r>
            <a:endParaRPr lang="en-US" dirty="0" smtClean="0"/>
          </a:p>
          <a:p>
            <a:pPr lvl="1"/>
            <a:r>
              <a:rPr lang="en-US" dirty="0" err="1" smtClean="0"/>
              <a:t>Comando</a:t>
            </a:r>
            <a:r>
              <a:rPr lang="en-US" dirty="0" smtClean="0"/>
              <a:t> de </a:t>
            </a:r>
            <a:r>
              <a:rPr lang="en-US" dirty="0" err="1" smtClean="0"/>
              <a:t>atribuição</a:t>
            </a:r>
            <a:endParaRPr lang="en-US" dirty="0" smtClean="0"/>
          </a:p>
          <a:p>
            <a:pPr lvl="2"/>
            <a:r>
              <a:rPr lang="en-US" dirty="0" err="1" smtClean="0"/>
              <a:t>resto</a:t>
            </a:r>
            <a:r>
              <a:rPr lang="en-US" dirty="0" smtClean="0"/>
              <a:t> = 25;</a:t>
            </a:r>
          </a:p>
          <a:p>
            <a:pPr lvl="2"/>
            <a:r>
              <a:rPr lang="en-US" dirty="0" smtClean="0"/>
              <a:t>soma =soma + </a:t>
            </a:r>
            <a:r>
              <a:rPr lang="en-US" dirty="0" err="1" smtClean="0"/>
              <a:t>i</a:t>
            </a:r>
            <a:r>
              <a:rPr lang="en-US" dirty="0" smtClean="0"/>
              <a:t>; </a:t>
            </a:r>
          </a:p>
          <a:p>
            <a:pPr lvl="2"/>
            <a:r>
              <a:rPr lang="en-US" dirty="0" smtClean="0"/>
              <a:t>…</a:t>
            </a:r>
          </a:p>
          <a:p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descobrir</a:t>
            </a:r>
            <a:r>
              <a:rPr lang="en-US" dirty="0" smtClean="0"/>
              <a:t> o </a:t>
            </a:r>
            <a:r>
              <a:rPr lang="en-US" dirty="0" err="1" smtClean="0"/>
              <a:t>endereço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 das </a:t>
            </a:r>
            <a:r>
              <a:rPr lang="en-US" dirty="0" err="1" smtClean="0"/>
              <a:t>nossas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?</a:t>
            </a:r>
          </a:p>
          <a:p>
            <a:pPr lvl="1"/>
            <a:endParaRPr lang="pt-BR" dirty="0"/>
          </a:p>
        </p:txBody>
      </p:sp>
      <p:sp>
        <p:nvSpPr>
          <p:cNvPr id="33" name="Espaço Reservado para Conteúdo 3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graphicFrame>
        <p:nvGraphicFramePr>
          <p:cNvPr id="32" name="Espaço Reservado para Conteúdo 5"/>
          <p:cNvGraphicFramePr>
            <a:graphicFrameLocks/>
          </p:cNvGraphicFramePr>
          <p:nvPr/>
        </p:nvGraphicFramePr>
        <p:xfrm>
          <a:off x="4714876" y="1500206"/>
          <a:ext cx="3802066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214"/>
                <a:gridCol w="3214852"/>
              </a:tblGrid>
              <a:tr h="581095">
                <a:tc>
                  <a:txBody>
                    <a:bodyPr/>
                    <a:lstStyle/>
                    <a:p>
                      <a:r>
                        <a:rPr lang="en-US" dirty="0" smtClean="0"/>
                        <a:t>End.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Conteúdo</a:t>
                      </a:r>
                      <a:endParaRPr lang="pt-BR" dirty="0"/>
                    </a:p>
                  </a:txBody>
                  <a:tcPr/>
                </a:tc>
              </a:tr>
              <a:tr h="33205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pt-BR" dirty="0"/>
                    </a:p>
                  </a:txBody>
                  <a:tcPr/>
                </a:tc>
              </a:tr>
              <a:tr h="581095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“O </a:t>
                      </a:r>
                      <a:r>
                        <a:rPr lang="en-US" dirty="0" err="1" smtClean="0"/>
                        <a:t>rato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roeu</a:t>
                      </a:r>
                      <a:r>
                        <a:rPr lang="en-US" baseline="0" dirty="0" smtClean="0"/>
                        <a:t> a </a:t>
                      </a:r>
                      <a:r>
                        <a:rPr lang="en-US" baseline="0" dirty="0" err="1" smtClean="0"/>
                        <a:t>roupa</a:t>
                      </a:r>
                      <a:r>
                        <a:rPr lang="en-US" baseline="0" dirty="0" smtClean="0"/>
                        <a:t> do </a:t>
                      </a:r>
                      <a:r>
                        <a:rPr lang="en-US" baseline="0" dirty="0" err="1" smtClean="0"/>
                        <a:t>rei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roma</a:t>
                      </a:r>
                      <a:r>
                        <a:rPr lang="en-US" dirty="0" smtClean="0"/>
                        <a:t>”</a:t>
                      </a:r>
                      <a:endParaRPr lang="pt-BR" dirty="0"/>
                    </a:p>
                  </a:txBody>
                  <a:tcPr/>
                </a:tc>
              </a:tr>
              <a:tr h="332054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34.67</a:t>
                      </a:r>
                      <a:endParaRPr lang="pt-BR" dirty="0"/>
                    </a:p>
                  </a:txBody>
                  <a:tcPr/>
                </a:tc>
              </a:tr>
              <a:tr h="332054"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32054"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32054">
                <a:tc>
                  <a:txBody>
                    <a:bodyPr/>
                    <a:lstStyle/>
                    <a:p>
                      <a:r>
                        <a:rPr lang="en-US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“aula</a:t>
                      </a:r>
                      <a:r>
                        <a:rPr lang="en-US" baseline="0" dirty="0" smtClean="0"/>
                        <a:t> de p1</a:t>
                      </a:r>
                      <a:r>
                        <a:rPr lang="en-US" dirty="0" smtClean="0"/>
                        <a:t>”</a:t>
                      </a:r>
                      <a:endParaRPr lang="pt-BR" dirty="0"/>
                    </a:p>
                  </a:txBody>
                  <a:tcPr/>
                </a:tc>
              </a:tr>
              <a:tr h="332054">
                <a:tc>
                  <a:txBody>
                    <a:bodyPr/>
                    <a:lstStyle/>
                    <a:p>
                      <a:r>
                        <a:rPr lang="en-US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4677</a:t>
                      </a:r>
                      <a:endParaRPr lang="pt-BR" dirty="0"/>
                    </a:p>
                  </a:txBody>
                  <a:tcPr/>
                </a:tc>
              </a:tr>
              <a:tr h="33205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pt-BR" dirty="0"/>
                    </a:p>
                  </a:txBody>
                  <a:tcPr/>
                </a:tc>
              </a:tr>
              <a:tr h="332054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3205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Operador</a:t>
            </a:r>
            <a:r>
              <a:rPr lang="en-US" dirty="0" smtClean="0"/>
              <a:t> &amp;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Este </a:t>
            </a:r>
            <a:r>
              <a:rPr lang="en-US" dirty="0" err="1" smtClean="0"/>
              <a:t>operador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fornece</a:t>
            </a:r>
            <a:r>
              <a:rPr lang="en-US" dirty="0" smtClean="0"/>
              <a:t> o </a:t>
            </a:r>
            <a:r>
              <a:rPr lang="en-US" dirty="0" err="1" smtClean="0"/>
              <a:t>endereço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lvl="2"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pPr lvl="2">
              <a:buNone/>
            </a:pPr>
            <a:r>
              <a:rPr lang="pt-BR" dirty="0" smtClean="0"/>
              <a:t>{</a:t>
            </a:r>
          </a:p>
          <a:p>
            <a:pPr lvl="2"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int</a:t>
            </a:r>
            <a:r>
              <a:rPr lang="pt-BR" dirty="0" smtClean="0"/>
              <a:t> a = 1;</a:t>
            </a:r>
          </a:p>
          <a:p>
            <a:pPr lvl="2"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printf</a:t>
            </a:r>
            <a:r>
              <a:rPr lang="pt-BR" dirty="0" smtClean="0"/>
              <a:t>("O </a:t>
            </a:r>
            <a:r>
              <a:rPr lang="pt-BR" dirty="0" err="1" smtClean="0"/>
              <a:t>endereco</a:t>
            </a:r>
            <a:r>
              <a:rPr lang="pt-BR" dirty="0" smtClean="0"/>
              <a:t> de a </a:t>
            </a:r>
            <a:r>
              <a:rPr lang="pt-BR" dirty="0" err="1" smtClean="0"/>
              <a:t>eh</a:t>
            </a:r>
            <a:r>
              <a:rPr lang="pt-BR" dirty="0" smtClean="0"/>
              <a:t>: </a:t>
            </a:r>
            <a:r>
              <a:rPr lang="pt-BR" b="1" dirty="0" smtClean="0"/>
              <a:t>%p</a:t>
            </a:r>
            <a:r>
              <a:rPr lang="pt-BR" dirty="0" smtClean="0"/>
              <a:t>\n",&amp;a);</a:t>
            </a:r>
          </a:p>
          <a:p>
            <a:pPr lvl="2">
              <a:buNone/>
            </a:pPr>
            <a:r>
              <a:rPr lang="en-US" dirty="0" smtClean="0"/>
              <a:t>}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 novo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variável</a:t>
            </a:r>
            <a:r>
              <a:rPr lang="en-US" dirty="0" smtClean="0"/>
              <a:t>: </a:t>
            </a:r>
            <a:r>
              <a:rPr lang="en-US" dirty="0" err="1" smtClean="0"/>
              <a:t>ponteiro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define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válidos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endParaRPr lang="en-US" dirty="0" smtClean="0"/>
          </a:p>
          <a:p>
            <a:pPr lvl="1"/>
            <a:r>
              <a:rPr lang="en-US" dirty="0" err="1" smtClean="0"/>
              <a:t>Exemplo</a:t>
            </a:r>
            <a:endParaRPr lang="en-US" dirty="0" smtClean="0"/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: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inteiros</a:t>
            </a:r>
            <a:endParaRPr lang="en-US" dirty="0" smtClean="0"/>
          </a:p>
          <a:p>
            <a:pPr lvl="2"/>
            <a:r>
              <a:rPr lang="en-US" dirty="0" smtClean="0"/>
              <a:t>char: </a:t>
            </a:r>
            <a:r>
              <a:rPr lang="en-US" dirty="0" err="1" smtClean="0"/>
              <a:t>caracteres</a:t>
            </a:r>
            <a:endParaRPr lang="en-US" dirty="0" smtClean="0"/>
          </a:p>
          <a:p>
            <a:pPr lvl="2"/>
            <a:r>
              <a:rPr lang="en-US" dirty="0" smtClean="0"/>
              <a:t>float: </a:t>
            </a:r>
            <a:r>
              <a:rPr lang="en-US" dirty="0" err="1" smtClean="0"/>
              <a:t>ponto</a:t>
            </a:r>
            <a:r>
              <a:rPr lang="en-US" dirty="0" smtClean="0"/>
              <a:t> </a:t>
            </a:r>
            <a:r>
              <a:rPr lang="en-US" dirty="0" err="1" smtClean="0"/>
              <a:t>flutuante</a:t>
            </a:r>
            <a:endParaRPr lang="en-US" dirty="0" smtClean="0"/>
          </a:p>
          <a:p>
            <a:pPr lvl="2"/>
            <a:r>
              <a:rPr lang="en-US" dirty="0" smtClean="0"/>
              <a:t>…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ponteiro</a:t>
            </a:r>
            <a:r>
              <a:rPr lang="en-US" dirty="0" smtClean="0"/>
              <a:t> é um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cujos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válidos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endereços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funciona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Imagine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caixa</a:t>
            </a:r>
            <a:r>
              <a:rPr lang="en-US" dirty="0" smtClean="0"/>
              <a:t> postal</a:t>
            </a:r>
          </a:p>
          <a:p>
            <a:pPr lvl="1"/>
            <a:r>
              <a:rPr lang="en-US" dirty="0" err="1" smtClean="0"/>
              <a:t>Caixa</a:t>
            </a:r>
            <a:r>
              <a:rPr lang="en-US" dirty="0" smtClean="0"/>
              <a:t> postal 22300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caixa</a:t>
            </a:r>
            <a:r>
              <a:rPr lang="en-US" dirty="0" smtClean="0"/>
              <a:t> postal é </a:t>
            </a:r>
            <a:r>
              <a:rPr lang="en-US" dirty="0" err="1" smtClean="0"/>
              <a:t>só</a:t>
            </a:r>
            <a:r>
              <a:rPr lang="en-US" dirty="0" smtClean="0"/>
              <a:t> um </a:t>
            </a:r>
            <a:r>
              <a:rPr lang="en-US" dirty="0" err="1" smtClean="0"/>
              <a:t>endereço</a:t>
            </a:r>
            <a:endParaRPr lang="en-US" dirty="0" smtClean="0"/>
          </a:p>
          <a:p>
            <a:r>
              <a:rPr lang="en-US" dirty="0" err="1" smtClean="0"/>
              <a:t>Ela</a:t>
            </a:r>
            <a:r>
              <a:rPr lang="en-US" dirty="0" smtClean="0"/>
              <a:t> </a:t>
            </a:r>
            <a:r>
              <a:rPr lang="en-US" dirty="0" err="1" smtClean="0"/>
              <a:t>aponta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contém</a:t>
            </a:r>
            <a:r>
              <a:rPr lang="en-US" dirty="0" smtClean="0"/>
              <a:t> um </a:t>
            </a:r>
            <a:r>
              <a:rPr lang="en-US" dirty="0" err="1" smtClean="0"/>
              <a:t>imóvel</a:t>
            </a:r>
            <a:r>
              <a:rPr lang="en-US" dirty="0" smtClean="0"/>
              <a:t> (</a:t>
            </a:r>
            <a:r>
              <a:rPr lang="en-US" dirty="0" err="1" smtClean="0"/>
              <a:t>conteúdo</a:t>
            </a:r>
            <a:r>
              <a:rPr lang="en-US" dirty="0" smtClean="0"/>
              <a:t>)</a:t>
            </a:r>
          </a:p>
          <a:p>
            <a:r>
              <a:rPr lang="en-US" dirty="0" smtClean="0"/>
              <a:t>Os </a:t>
            </a:r>
            <a:r>
              <a:rPr lang="en-US" dirty="0" err="1" smtClean="0"/>
              <a:t>imóveis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ser de </a:t>
            </a:r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endParaRPr lang="en-US" dirty="0" smtClean="0"/>
          </a:p>
          <a:p>
            <a:pPr lvl="1"/>
            <a:r>
              <a:rPr lang="en-US" dirty="0" err="1" smtClean="0"/>
              <a:t>Residencial</a:t>
            </a:r>
            <a:r>
              <a:rPr lang="en-US" dirty="0" smtClean="0"/>
              <a:t> casa, </a:t>
            </a:r>
            <a:r>
              <a:rPr lang="en-US" dirty="0" err="1" smtClean="0"/>
              <a:t>residencial</a:t>
            </a:r>
            <a:r>
              <a:rPr lang="en-US" dirty="0" smtClean="0"/>
              <a:t> </a:t>
            </a:r>
            <a:r>
              <a:rPr lang="en-US" dirty="0" err="1" smtClean="0"/>
              <a:t>apartamento</a:t>
            </a:r>
            <a:r>
              <a:rPr lang="en-US" dirty="0" smtClean="0"/>
              <a:t>, </a:t>
            </a:r>
            <a:r>
              <a:rPr lang="en-US" dirty="0" err="1" smtClean="0"/>
              <a:t>comercial</a:t>
            </a:r>
            <a:r>
              <a:rPr lang="en-US" dirty="0" smtClean="0"/>
              <a:t> …</a:t>
            </a:r>
          </a:p>
          <a:p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a </a:t>
            </a:r>
            <a:r>
              <a:rPr lang="en-US" dirty="0" err="1" smtClean="0"/>
              <a:t>caixa</a:t>
            </a:r>
            <a:r>
              <a:rPr lang="en-US" dirty="0" smtClean="0"/>
              <a:t> postal </a:t>
            </a:r>
            <a:r>
              <a:rPr lang="en-US" dirty="0" err="1" smtClean="0"/>
              <a:t>contém</a:t>
            </a:r>
            <a:r>
              <a:rPr lang="en-US" dirty="0" smtClean="0"/>
              <a:t> um </a:t>
            </a:r>
            <a:r>
              <a:rPr lang="en-US" dirty="0" err="1" smtClean="0"/>
              <a:t>endereço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um </a:t>
            </a:r>
            <a:r>
              <a:rPr lang="en-US" dirty="0" err="1" smtClean="0"/>
              <a:t>conteúdo</a:t>
            </a:r>
            <a:r>
              <a:rPr lang="en-US" dirty="0" smtClean="0"/>
              <a:t> de um </a:t>
            </a:r>
            <a:r>
              <a:rPr lang="en-US" dirty="0" err="1" smtClean="0"/>
              <a:t>determinado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caixa</a:t>
            </a:r>
            <a:r>
              <a:rPr lang="en-US" dirty="0" smtClean="0"/>
              <a:t> postal é um </a:t>
            </a:r>
            <a:r>
              <a:rPr lang="en-US" dirty="0" err="1" smtClean="0"/>
              <a:t>ponteiro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</a:t>
            </a:r>
            <a:r>
              <a:rPr lang="en-US" dirty="0" err="1" smtClean="0"/>
              <a:t>voltando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 </a:t>
            </a:r>
            <a:r>
              <a:rPr lang="en-US" dirty="0" err="1" smtClean="0"/>
              <a:t>ponteiro</a:t>
            </a:r>
            <a:r>
              <a:rPr lang="en-US" dirty="0" smtClean="0"/>
              <a:t> é um </a:t>
            </a:r>
            <a:r>
              <a:rPr lang="en-US" dirty="0" err="1" smtClean="0"/>
              <a:t>endereço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um </a:t>
            </a:r>
            <a:r>
              <a:rPr lang="en-US" dirty="0" err="1" smtClean="0"/>
              <a:t>determinado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char</a:t>
            </a:r>
          </a:p>
          <a:p>
            <a:pPr lvl="1"/>
            <a:r>
              <a:rPr lang="en-US" dirty="0" err="1" smtClean="0"/>
              <a:t>outro</a:t>
            </a:r>
            <a:r>
              <a:rPr lang="en-US" dirty="0" smtClean="0"/>
              <a:t> </a:t>
            </a:r>
            <a:r>
              <a:rPr lang="en-US" dirty="0" err="1" smtClean="0"/>
              <a:t>ponteiro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 agora?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793" y="2214554"/>
            <a:ext cx="8384487" cy="327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Ponteiros</a:t>
            </a:r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</p:nvPr>
        </p:nvGraphicFramePr>
        <p:xfrm>
          <a:off x="4786314" y="1412875"/>
          <a:ext cx="3900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162"/>
                <a:gridCol w="1300162"/>
                <a:gridCol w="13001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Endereço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Identificador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Conteúdo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0xFF4454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0xBBA031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57224" y="250030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ponteiro_a</a:t>
            </a:r>
            <a:endParaRPr lang="pt-BR" dirty="0"/>
          </a:p>
        </p:txBody>
      </p:sp>
      <p:cxnSp>
        <p:nvCxnSpPr>
          <p:cNvPr id="10" name="Conector em curva 9"/>
          <p:cNvCxnSpPr/>
          <p:nvPr/>
        </p:nvCxnSpPr>
        <p:spPr>
          <a:xfrm flipV="1">
            <a:off x="2214546" y="2000240"/>
            <a:ext cx="2428892" cy="71438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Declaração</a:t>
            </a:r>
            <a:r>
              <a:rPr lang="en-US" dirty="0" smtClean="0"/>
              <a:t> de </a:t>
            </a:r>
            <a:r>
              <a:rPr lang="en-US" dirty="0" err="1" smtClean="0"/>
              <a:t>ponteiros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pPr>
              <a:buNone/>
            </a:pPr>
            <a:r>
              <a:rPr lang="pt-BR" dirty="0" smtClean="0"/>
              <a:t>{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int</a:t>
            </a:r>
            <a:r>
              <a:rPr lang="pt-BR" dirty="0" smtClean="0"/>
              <a:t> a = 1;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int</a:t>
            </a:r>
            <a:r>
              <a:rPr lang="pt-BR" dirty="0" smtClean="0"/>
              <a:t> b = 2;</a:t>
            </a:r>
          </a:p>
          <a:p>
            <a:pPr>
              <a:buNone/>
            </a:pPr>
            <a:r>
              <a:rPr lang="pt-BR" dirty="0" smtClean="0"/>
              <a:t>      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int</a:t>
            </a:r>
            <a:r>
              <a:rPr lang="pt-BR" dirty="0" smtClean="0"/>
              <a:t> *</a:t>
            </a:r>
            <a:r>
              <a:rPr lang="pt-BR" dirty="0" err="1" smtClean="0"/>
              <a:t>pt_a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en-US" dirty="0" smtClean="0"/>
              <a:t> …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Atribuição</a:t>
            </a:r>
            <a:r>
              <a:rPr lang="en-US" dirty="0" smtClean="0"/>
              <a:t> com </a:t>
            </a:r>
            <a:r>
              <a:rPr lang="en-US" dirty="0" err="1" smtClean="0"/>
              <a:t>ponteiro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pPr>
              <a:buNone/>
            </a:pPr>
            <a:r>
              <a:rPr lang="pt-BR" dirty="0" smtClean="0"/>
              <a:t>{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int</a:t>
            </a:r>
            <a:r>
              <a:rPr lang="pt-BR" dirty="0" smtClean="0"/>
              <a:t> a = 1;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int</a:t>
            </a:r>
            <a:r>
              <a:rPr lang="pt-BR" dirty="0" smtClean="0"/>
              <a:t> b = 2;</a:t>
            </a:r>
          </a:p>
          <a:p>
            <a:pPr>
              <a:buNone/>
            </a:pPr>
            <a:r>
              <a:rPr lang="pt-BR" dirty="0" smtClean="0"/>
              <a:t>      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int</a:t>
            </a:r>
            <a:r>
              <a:rPr lang="pt-BR" dirty="0" smtClean="0"/>
              <a:t> *</a:t>
            </a:r>
            <a:r>
              <a:rPr lang="pt-BR" dirty="0" err="1" smtClean="0"/>
              <a:t>meu_ponteiro</a:t>
            </a:r>
            <a:r>
              <a:rPr lang="pt-BR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meu_ponteiro</a:t>
            </a:r>
            <a:r>
              <a:rPr lang="en-US" dirty="0" smtClean="0"/>
              <a:t> = &amp;a;    // </a:t>
            </a:r>
            <a:r>
              <a:rPr lang="en-US" dirty="0" err="1" smtClean="0"/>
              <a:t>atribui</a:t>
            </a:r>
            <a:r>
              <a:rPr lang="en-US" dirty="0" smtClean="0"/>
              <a:t> o </a:t>
            </a:r>
            <a:r>
              <a:rPr lang="en-US" dirty="0" err="1" smtClean="0"/>
              <a:t>endereço</a:t>
            </a:r>
            <a:r>
              <a:rPr lang="en-US" dirty="0" smtClean="0"/>
              <a:t> de a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 …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Acesso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conteúdo</a:t>
            </a:r>
            <a:r>
              <a:rPr lang="en-US" dirty="0" smtClean="0"/>
              <a:t> do local </a:t>
            </a:r>
            <a:r>
              <a:rPr lang="en-US" dirty="0" err="1" smtClean="0"/>
              <a:t>apontado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ponteiro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pPr>
              <a:buNone/>
            </a:pPr>
            <a:r>
              <a:rPr lang="pt-BR" dirty="0" smtClean="0"/>
              <a:t>{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int</a:t>
            </a:r>
            <a:r>
              <a:rPr lang="pt-BR" dirty="0" smtClean="0"/>
              <a:t> a = 1;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int</a:t>
            </a:r>
            <a:r>
              <a:rPr lang="pt-BR" dirty="0" smtClean="0"/>
              <a:t> b = 2;</a:t>
            </a:r>
          </a:p>
          <a:p>
            <a:pPr>
              <a:buNone/>
            </a:pPr>
            <a:r>
              <a:rPr lang="pt-BR" dirty="0" smtClean="0"/>
              <a:t>      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int</a:t>
            </a:r>
            <a:r>
              <a:rPr lang="pt-BR" dirty="0" smtClean="0"/>
              <a:t> *</a:t>
            </a:r>
            <a:r>
              <a:rPr lang="pt-BR" dirty="0" err="1" smtClean="0"/>
              <a:t>pt_a</a:t>
            </a:r>
            <a:r>
              <a:rPr lang="pt-BR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pt_a</a:t>
            </a:r>
            <a:r>
              <a:rPr lang="en-US" dirty="0" smtClean="0"/>
              <a:t> = &amp;a;    </a:t>
            </a:r>
          </a:p>
          <a:p>
            <a:pPr>
              <a:buNone/>
            </a:pPr>
            <a:r>
              <a:rPr lang="en-US" dirty="0" smtClean="0"/>
              <a:t>	   *</a:t>
            </a:r>
            <a:r>
              <a:rPr lang="en-US" dirty="0" err="1" smtClean="0"/>
              <a:t>pt_a</a:t>
            </a:r>
            <a:r>
              <a:rPr lang="en-US" dirty="0" smtClean="0"/>
              <a:t> = 50; //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acontecer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?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 …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Brincando</a:t>
            </a:r>
            <a:r>
              <a:rPr lang="en-US" dirty="0" smtClean="0"/>
              <a:t> com </a:t>
            </a:r>
            <a:r>
              <a:rPr lang="en-US" dirty="0" err="1" smtClean="0"/>
              <a:t>ponteiros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3" action="ppaction://hlinkfile"/>
              </a:rPr>
              <a:t>ponteiros.c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Interessante</a:t>
            </a:r>
            <a:r>
              <a:rPr lang="en-US" dirty="0" smtClean="0"/>
              <a:t> </a:t>
            </a:r>
            <a:r>
              <a:rPr lang="en-US" dirty="0" err="1" smtClean="0"/>
              <a:t>né</a:t>
            </a:r>
            <a:r>
              <a:rPr lang="en-US" dirty="0" smtClean="0"/>
              <a:t>? </a:t>
            </a:r>
            <a:r>
              <a:rPr lang="en-US" dirty="0" err="1" smtClean="0"/>
              <a:t>mas</a:t>
            </a:r>
            <a:r>
              <a:rPr lang="en-US" dirty="0" smtClean="0"/>
              <a:t> e </a:t>
            </a:r>
            <a:r>
              <a:rPr lang="en-US" dirty="0" err="1" smtClean="0"/>
              <a:t>daí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voltar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nossa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de </a:t>
            </a:r>
            <a:r>
              <a:rPr lang="en-US" dirty="0" err="1" smtClean="0"/>
              <a:t>troca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l="25000" t="31008" r="35256" b="44767"/>
          <a:stretch>
            <a:fillRect/>
          </a:stretch>
        </p:blipFill>
        <p:spPr bwMode="auto">
          <a:xfrm>
            <a:off x="4214810" y="2071678"/>
            <a:ext cx="3897657" cy="1571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 l="31410" t="19961" r="36538" b="10659"/>
          <a:stretch>
            <a:fillRect/>
          </a:stretch>
        </p:blipFill>
        <p:spPr bwMode="auto">
          <a:xfrm>
            <a:off x="428596" y="2042531"/>
            <a:ext cx="3143272" cy="45011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4" name="CaixaDeTexto 13"/>
          <p:cNvSpPr txBox="1"/>
          <p:nvPr/>
        </p:nvSpPr>
        <p:spPr>
          <a:xfrm>
            <a:off x="3857620" y="4071942"/>
            <a:ext cx="4714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 se …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nossa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recebessemos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endereços</a:t>
            </a:r>
            <a:r>
              <a:rPr lang="en-US" dirty="0" smtClean="0"/>
              <a:t> das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desejamos</a:t>
            </a:r>
            <a:r>
              <a:rPr lang="en-US" dirty="0" smtClean="0"/>
              <a:t> </a:t>
            </a:r>
            <a:r>
              <a:rPr lang="en-US" dirty="0" err="1" smtClean="0"/>
              <a:t>trocar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 o </a:t>
            </a:r>
            <a:r>
              <a:rPr lang="en-US" dirty="0" err="1" smtClean="0"/>
              <a:t>endereço</a:t>
            </a:r>
            <a:r>
              <a:rPr lang="en-US" dirty="0" smtClean="0"/>
              <a:t>, </a:t>
            </a:r>
            <a:r>
              <a:rPr lang="en-US" dirty="0" err="1" smtClean="0"/>
              <a:t>poderíamos</a:t>
            </a:r>
            <a:r>
              <a:rPr lang="en-US" dirty="0" smtClean="0"/>
              <a:t> </a:t>
            </a:r>
            <a:r>
              <a:rPr lang="en-US" dirty="0" err="1" smtClean="0"/>
              <a:t>trocar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trocar_valores</a:t>
            </a:r>
            <a:r>
              <a:rPr lang="en-US" dirty="0" smtClean="0"/>
              <a:t>(&amp;</a:t>
            </a:r>
            <a:r>
              <a:rPr lang="en-US" dirty="0" err="1" smtClean="0"/>
              <a:t>x,&amp;y</a:t>
            </a:r>
            <a:r>
              <a:rPr lang="en-US" dirty="0" smtClean="0"/>
              <a:t>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graphicFrame>
        <p:nvGraphicFramePr>
          <p:cNvPr id="6" name="Espaço Reservado para Conteúdo 6"/>
          <p:cNvGraphicFramePr>
            <a:graphicFrameLocks/>
          </p:cNvGraphicFramePr>
          <p:nvPr/>
        </p:nvGraphicFramePr>
        <p:xfrm>
          <a:off x="4599154" y="2404756"/>
          <a:ext cx="3900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162"/>
                <a:gridCol w="1300162"/>
                <a:gridCol w="13001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Endereço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Identificador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Conteúdo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0xFF4454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0xFF1242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0xBBA031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0xABA005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---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214414" y="2357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pt-BR" dirty="0"/>
          </a:p>
        </p:txBody>
      </p:sp>
      <p:cxnSp>
        <p:nvCxnSpPr>
          <p:cNvPr id="8" name="Conector em curva 7"/>
          <p:cNvCxnSpPr>
            <a:stCxn id="7" idx="3"/>
          </p:cNvCxnSpPr>
          <p:nvPr/>
        </p:nvCxnSpPr>
        <p:spPr>
          <a:xfrm>
            <a:off x="1527320" y="2542096"/>
            <a:ext cx="2973242" cy="4582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214414" y="29289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pt-BR" dirty="0"/>
          </a:p>
        </p:txBody>
      </p:sp>
      <p:cxnSp>
        <p:nvCxnSpPr>
          <p:cNvPr id="10" name="Conector em curva 9"/>
          <p:cNvCxnSpPr>
            <a:stCxn id="9" idx="3"/>
          </p:cNvCxnSpPr>
          <p:nvPr/>
        </p:nvCxnSpPr>
        <p:spPr>
          <a:xfrm>
            <a:off x="1527320" y="3113600"/>
            <a:ext cx="2973242" cy="1725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42844" y="392906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void trocar_valores(float *a, float *b)</a:t>
            </a:r>
          </a:p>
          <a:p>
            <a:r>
              <a:rPr lang="fr-FR" dirty="0" smtClean="0"/>
              <a:t>{ </a:t>
            </a:r>
          </a:p>
          <a:p>
            <a:r>
              <a:rPr lang="fr-FR" dirty="0" smtClean="0"/>
              <a:t>     float aux;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Idéia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trocar_valores</a:t>
            </a:r>
            <a:r>
              <a:rPr lang="en-US" dirty="0" smtClean="0"/>
              <a:t>(&amp;</a:t>
            </a:r>
            <a:r>
              <a:rPr lang="en-US" dirty="0" err="1" smtClean="0"/>
              <a:t>x,&amp;y</a:t>
            </a:r>
            <a:r>
              <a:rPr lang="en-US" dirty="0" smtClean="0"/>
              <a:t>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graphicFrame>
        <p:nvGraphicFramePr>
          <p:cNvPr id="6" name="Espaço Reservado para Conteúdo 6"/>
          <p:cNvGraphicFramePr>
            <a:graphicFrameLocks/>
          </p:cNvGraphicFramePr>
          <p:nvPr/>
        </p:nvGraphicFramePr>
        <p:xfrm>
          <a:off x="4599154" y="2404756"/>
          <a:ext cx="3900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162"/>
                <a:gridCol w="1300162"/>
                <a:gridCol w="13001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Endereço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Identificador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Conteúdo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0xFF4454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0xFF1242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0xBBA031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0xABA005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aux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214414" y="2357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pt-BR" dirty="0"/>
          </a:p>
        </p:txBody>
      </p:sp>
      <p:cxnSp>
        <p:nvCxnSpPr>
          <p:cNvPr id="8" name="Conector em curva 7"/>
          <p:cNvCxnSpPr>
            <a:stCxn id="7" idx="3"/>
          </p:cNvCxnSpPr>
          <p:nvPr/>
        </p:nvCxnSpPr>
        <p:spPr>
          <a:xfrm>
            <a:off x="1527320" y="2542096"/>
            <a:ext cx="2973242" cy="4582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214414" y="29289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pt-BR" dirty="0"/>
          </a:p>
        </p:txBody>
      </p:sp>
      <p:cxnSp>
        <p:nvCxnSpPr>
          <p:cNvPr id="10" name="Conector em curva 9"/>
          <p:cNvCxnSpPr>
            <a:stCxn id="9" idx="3"/>
          </p:cNvCxnSpPr>
          <p:nvPr/>
        </p:nvCxnSpPr>
        <p:spPr>
          <a:xfrm>
            <a:off x="1527320" y="3113600"/>
            <a:ext cx="2973242" cy="1725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42844" y="392906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void trocar_valores(float *a, float *b)</a:t>
            </a:r>
          </a:p>
          <a:p>
            <a:r>
              <a:rPr lang="fr-FR" dirty="0" smtClean="0"/>
              <a:t>{ </a:t>
            </a:r>
          </a:p>
          <a:p>
            <a:r>
              <a:rPr lang="fr-FR" dirty="0" smtClean="0"/>
              <a:t>     float aux;</a:t>
            </a:r>
          </a:p>
          <a:p>
            <a:r>
              <a:rPr lang="fr-FR" dirty="0" smtClean="0"/>
              <a:t>     aux = *a;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Idéia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trocar_valores</a:t>
            </a:r>
            <a:r>
              <a:rPr lang="en-US" dirty="0" smtClean="0"/>
              <a:t>(&amp;</a:t>
            </a:r>
            <a:r>
              <a:rPr lang="en-US" dirty="0" err="1" smtClean="0"/>
              <a:t>x,&amp;y</a:t>
            </a:r>
            <a:r>
              <a:rPr lang="en-US" dirty="0" smtClean="0"/>
              <a:t>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graphicFrame>
        <p:nvGraphicFramePr>
          <p:cNvPr id="6" name="Espaço Reservado para Conteúdo 6"/>
          <p:cNvGraphicFramePr>
            <a:graphicFrameLocks/>
          </p:cNvGraphicFramePr>
          <p:nvPr/>
        </p:nvGraphicFramePr>
        <p:xfrm>
          <a:off x="4599154" y="2404756"/>
          <a:ext cx="3900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162"/>
                <a:gridCol w="1300162"/>
                <a:gridCol w="13001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Endereço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Identificador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Conteúdo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0xFF4454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0xFF1242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0xBBA031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0xABA005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214414" y="2357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pt-BR" dirty="0"/>
          </a:p>
        </p:txBody>
      </p:sp>
      <p:cxnSp>
        <p:nvCxnSpPr>
          <p:cNvPr id="8" name="Conector em curva 7"/>
          <p:cNvCxnSpPr>
            <a:stCxn id="7" idx="3"/>
          </p:cNvCxnSpPr>
          <p:nvPr/>
        </p:nvCxnSpPr>
        <p:spPr>
          <a:xfrm>
            <a:off x="1527320" y="2542096"/>
            <a:ext cx="2973242" cy="4582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214414" y="29289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pt-BR" dirty="0"/>
          </a:p>
        </p:txBody>
      </p:sp>
      <p:cxnSp>
        <p:nvCxnSpPr>
          <p:cNvPr id="10" name="Conector em curva 9"/>
          <p:cNvCxnSpPr>
            <a:stCxn id="9" idx="3"/>
          </p:cNvCxnSpPr>
          <p:nvPr/>
        </p:nvCxnSpPr>
        <p:spPr>
          <a:xfrm>
            <a:off x="1527320" y="3113600"/>
            <a:ext cx="2973242" cy="1725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42844" y="392906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void trocar_valores(float *a, float *b)</a:t>
            </a:r>
          </a:p>
          <a:p>
            <a:r>
              <a:rPr lang="fr-FR" dirty="0" smtClean="0"/>
              <a:t>{ </a:t>
            </a:r>
          </a:p>
          <a:p>
            <a:r>
              <a:rPr lang="fr-FR" dirty="0" smtClean="0"/>
              <a:t>     float aux;</a:t>
            </a:r>
          </a:p>
          <a:p>
            <a:r>
              <a:rPr lang="fr-FR" dirty="0" smtClean="0"/>
              <a:t>     aux = *a;</a:t>
            </a:r>
          </a:p>
          <a:p>
            <a:r>
              <a:rPr lang="fr-FR" dirty="0" smtClean="0"/>
              <a:t>     *a = *b;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Idéia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trocar_valores</a:t>
            </a:r>
            <a:r>
              <a:rPr lang="en-US" dirty="0" smtClean="0"/>
              <a:t>(&amp;</a:t>
            </a:r>
            <a:r>
              <a:rPr lang="en-US" dirty="0" err="1" smtClean="0"/>
              <a:t>x,&amp;y</a:t>
            </a:r>
            <a:r>
              <a:rPr lang="en-US" dirty="0" smtClean="0"/>
              <a:t>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graphicFrame>
        <p:nvGraphicFramePr>
          <p:cNvPr id="6" name="Espaço Reservado para Conteúdo 6"/>
          <p:cNvGraphicFramePr>
            <a:graphicFrameLocks/>
          </p:cNvGraphicFramePr>
          <p:nvPr/>
        </p:nvGraphicFramePr>
        <p:xfrm>
          <a:off x="4599154" y="2404756"/>
          <a:ext cx="3900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162"/>
                <a:gridCol w="1300162"/>
                <a:gridCol w="13001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Endereço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Identificador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Conteúdo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0xFF4454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0xFF1242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0xBBA031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0xABA005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214414" y="2357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pt-BR" dirty="0"/>
          </a:p>
        </p:txBody>
      </p:sp>
      <p:cxnSp>
        <p:nvCxnSpPr>
          <p:cNvPr id="8" name="Conector em curva 7"/>
          <p:cNvCxnSpPr>
            <a:stCxn id="7" idx="3"/>
          </p:cNvCxnSpPr>
          <p:nvPr/>
        </p:nvCxnSpPr>
        <p:spPr>
          <a:xfrm>
            <a:off x="1527320" y="2542096"/>
            <a:ext cx="2973242" cy="4582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214414" y="29289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pt-BR" dirty="0"/>
          </a:p>
        </p:txBody>
      </p:sp>
      <p:cxnSp>
        <p:nvCxnSpPr>
          <p:cNvPr id="10" name="Conector em curva 9"/>
          <p:cNvCxnSpPr>
            <a:stCxn id="9" idx="3"/>
          </p:cNvCxnSpPr>
          <p:nvPr/>
        </p:nvCxnSpPr>
        <p:spPr>
          <a:xfrm>
            <a:off x="1527320" y="3113600"/>
            <a:ext cx="2973242" cy="1725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42844" y="392906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void trocar_valores(float *a, float *b)</a:t>
            </a:r>
          </a:p>
          <a:p>
            <a:r>
              <a:rPr lang="fr-FR" dirty="0" smtClean="0"/>
              <a:t>{ </a:t>
            </a:r>
          </a:p>
          <a:p>
            <a:r>
              <a:rPr lang="fr-FR" dirty="0" smtClean="0"/>
              <a:t>     float aux;</a:t>
            </a:r>
          </a:p>
          <a:p>
            <a:r>
              <a:rPr lang="fr-FR" dirty="0" smtClean="0"/>
              <a:t>     aux = *a;</a:t>
            </a:r>
          </a:p>
          <a:p>
            <a:r>
              <a:rPr lang="fr-FR" dirty="0" smtClean="0"/>
              <a:t>     *a = *b;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Abstração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Omissão</a:t>
            </a:r>
            <a:r>
              <a:rPr lang="en-US" dirty="0" smtClean="0"/>
              <a:t> de </a:t>
            </a:r>
            <a:r>
              <a:rPr lang="en-US" dirty="0" err="1" smtClean="0"/>
              <a:t>detalhes</a:t>
            </a:r>
            <a:r>
              <a:rPr lang="en-US" dirty="0" smtClean="0"/>
              <a:t>,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perca</a:t>
            </a:r>
            <a:r>
              <a:rPr lang="en-US" dirty="0" smtClean="0"/>
              <a:t> a </a:t>
            </a:r>
            <a:r>
              <a:rPr lang="en-US" dirty="0" err="1" smtClean="0">
                <a:solidFill>
                  <a:srgbClr val="FF0000"/>
                </a:solidFill>
              </a:rPr>
              <a:t>compreensão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essência</a:t>
            </a:r>
            <a:r>
              <a:rPr lang="en-US" dirty="0" smtClean="0"/>
              <a:t> do </a:t>
            </a:r>
            <a:r>
              <a:rPr lang="en-US" dirty="0" err="1" smtClean="0"/>
              <a:t>artefato</a:t>
            </a:r>
            <a:endParaRPr lang="en-US" dirty="0" smtClean="0"/>
          </a:p>
          <a:p>
            <a:r>
              <a:rPr lang="en-US" dirty="0" err="1" smtClean="0"/>
              <a:t>Entretanto</a:t>
            </a:r>
            <a:r>
              <a:rPr lang="en-US" dirty="0" smtClean="0"/>
              <a:t>, a </a:t>
            </a:r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suficientes</a:t>
            </a:r>
            <a:r>
              <a:rPr lang="en-US" dirty="0" smtClean="0"/>
              <a:t> </a:t>
            </a:r>
            <a:r>
              <a:rPr lang="en-US" dirty="0" err="1" smtClean="0"/>
              <a:t>detalhes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impedir</a:t>
            </a:r>
            <a:r>
              <a:rPr lang="en-US" dirty="0" smtClean="0"/>
              <a:t> a </a:t>
            </a:r>
            <a:r>
              <a:rPr lang="en-US" dirty="0" err="1" smtClean="0"/>
              <a:t>compreeensão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essência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excesso</a:t>
            </a:r>
            <a:r>
              <a:rPr lang="en-US" dirty="0" smtClean="0"/>
              <a:t> de </a:t>
            </a:r>
            <a:r>
              <a:rPr lang="en-US" dirty="0" err="1" smtClean="0"/>
              <a:t>detalhes</a:t>
            </a:r>
            <a:r>
              <a:rPr lang="en-US" dirty="0" smtClean="0"/>
              <a:t> </a:t>
            </a:r>
            <a:r>
              <a:rPr lang="en-US" dirty="0" err="1" smtClean="0"/>
              <a:t>torna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onerosa</a:t>
            </a:r>
            <a:r>
              <a:rPr lang="en-US" dirty="0" smtClean="0"/>
              <a:t> a </a:t>
            </a:r>
            <a:r>
              <a:rPr lang="en-US" dirty="0" err="1" smtClean="0"/>
              <a:t>operação</a:t>
            </a:r>
            <a:r>
              <a:rPr lang="en-US" dirty="0" smtClean="0"/>
              <a:t> com o </a:t>
            </a:r>
            <a:r>
              <a:rPr lang="en-US" dirty="0" err="1" smtClean="0"/>
              <a:t>artefato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2357430"/>
            <a:ext cx="4000487" cy="3000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Idéia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trocar_valores</a:t>
            </a:r>
            <a:r>
              <a:rPr lang="en-US" dirty="0" smtClean="0"/>
              <a:t>(&amp;</a:t>
            </a:r>
            <a:r>
              <a:rPr lang="en-US" dirty="0" err="1" smtClean="0"/>
              <a:t>x,&amp;y</a:t>
            </a:r>
            <a:r>
              <a:rPr lang="en-US" dirty="0" smtClean="0"/>
              <a:t>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graphicFrame>
        <p:nvGraphicFramePr>
          <p:cNvPr id="6" name="Espaço Reservado para Conteúdo 6"/>
          <p:cNvGraphicFramePr>
            <a:graphicFrameLocks/>
          </p:cNvGraphicFramePr>
          <p:nvPr/>
        </p:nvGraphicFramePr>
        <p:xfrm>
          <a:off x="4599154" y="2404756"/>
          <a:ext cx="3900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162"/>
                <a:gridCol w="1300162"/>
                <a:gridCol w="13001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Endereço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Identificador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Conteúdo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0xFF4454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0xFF1242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0xBBA031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0xABA005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214414" y="2357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pt-BR" dirty="0"/>
          </a:p>
        </p:txBody>
      </p:sp>
      <p:cxnSp>
        <p:nvCxnSpPr>
          <p:cNvPr id="8" name="Conector em curva 7"/>
          <p:cNvCxnSpPr>
            <a:stCxn id="7" idx="3"/>
          </p:cNvCxnSpPr>
          <p:nvPr/>
        </p:nvCxnSpPr>
        <p:spPr>
          <a:xfrm>
            <a:off x="1527320" y="2542096"/>
            <a:ext cx="2973242" cy="4582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214414" y="29289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pt-BR" dirty="0"/>
          </a:p>
        </p:txBody>
      </p:sp>
      <p:cxnSp>
        <p:nvCxnSpPr>
          <p:cNvPr id="10" name="Conector em curva 9"/>
          <p:cNvCxnSpPr>
            <a:stCxn id="9" idx="3"/>
          </p:cNvCxnSpPr>
          <p:nvPr/>
        </p:nvCxnSpPr>
        <p:spPr>
          <a:xfrm>
            <a:off x="1527320" y="3113600"/>
            <a:ext cx="2973242" cy="1725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42844" y="392906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void trocar_valores(float *a, float *b)</a:t>
            </a:r>
          </a:p>
          <a:p>
            <a:r>
              <a:rPr lang="fr-FR" dirty="0" smtClean="0"/>
              <a:t>{ </a:t>
            </a:r>
          </a:p>
          <a:p>
            <a:r>
              <a:rPr lang="fr-FR" dirty="0" smtClean="0"/>
              <a:t>     float aux;</a:t>
            </a:r>
          </a:p>
          <a:p>
            <a:r>
              <a:rPr lang="fr-FR" dirty="0" smtClean="0"/>
              <a:t>     aux = *a;</a:t>
            </a:r>
          </a:p>
          <a:p>
            <a:r>
              <a:rPr lang="fr-FR" dirty="0" smtClean="0"/>
              <a:t>     *a = *b;</a:t>
            </a:r>
          </a:p>
          <a:p>
            <a:r>
              <a:rPr lang="fr-FR" dirty="0" smtClean="0"/>
              <a:t>     *b = aux;</a:t>
            </a:r>
          </a:p>
          <a:p>
            <a:r>
              <a:rPr lang="fr-FR" dirty="0" smtClean="0"/>
              <a:t>}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Idéia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trocar_valores</a:t>
            </a:r>
            <a:r>
              <a:rPr lang="en-US" dirty="0" smtClean="0"/>
              <a:t>(&amp;</a:t>
            </a:r>
            <a:r>
              <a:rPr lang="en-US" dirty="0" err="1" smtClean="0"/>
              <a:t>x,&amp;y</a:t>
            </a:r>
            <a:r>
              <a:rPr lang="en-US" dirty="0" smtClean="0"/>
              <a:t>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graphicFrame>
        <p:nvGraphicFramePr>
          <p:cNvPr id="6" name="Espaço Reservado para Conteúdo 6"/>
          <p:cNvGraphicFramePr>
            <a:graphicFrameLocks/>
          </p:cNvGraphicFramePr>
          <p:nvPr/>
        </p:nvGraphicFramePr>
        <p:xfrm>
          <a:off x="4599154" y="2404756"/>
          <a:ext cx="3900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162"/>
                <a:gridCol w="1300162"/>
                <a:gridCol w="13001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Endereço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Identificador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Conteúdo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0xFF4454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0xFF1242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0xBBA031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0xABA005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214414" y="2357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pt-BR" dirty="0"/>
          </a:p>
        </p:txBody>
      </p:sp>
      <p:cxnSp>
        <p:nvCxnSpPr>
          <p:cNvPr id="8" name="Conector em curva 7"/>
          <p:cNvCxnSpPr>
            <a:stCxn id="7" idx="3"/>
          </p:cNvCxnSpPr>
          <p:nvPr/>
        </p:nvCxnSpPr>
        <p:spPr>
          <a:xfrm>
            <a:off x="1527320" y="2542096"/>
            <a:ext cx="2973242" cy="4582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214414" y="29289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pt-BR" dirty="0"/>
          </a:p>
        </p:txBody>
      </p:sp>
      <p:cxnSp>
        <p:nvCxnSpPr>
          <p:cNvPr id="10" name="Conector em curva 9"/>
          <p:cNvCxnSpPr>
            <a:stCxn id="9" idx="3"/>
          </p:cNvCxnSpPr>
          <p:nvPr/>
        </p:nvCxnSpPr>
        <p:spPr>
          <a:xfrm>
            <a:off x="1527320" y="3113600"/>
            <a:ext cx="2973242" cy="1725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42844" y="392906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void trocar_valores(float *a, float *b)</a:t>
            </a:r>
          </a:p>
          <a:p>
            <a:r>
              <a:rPr lang="fr-FR" dirty="0" smtClean="0"/>
              <a:t>{ </a:t>
            </a:r>
          </a:p>
          <a:p>
            <a:r>
              <a:rPr lang="fr-FR" dirty="0" smtClean="0"/>
              <a:t>     float aux;</a:t>
            </a:r>
          </a:p>
          <a:p>
            <a:r>
              <a:rPr lang="fr-FR" dirty="0" smtClean="0"/>
              <a:t>     aux = *a;</a:t>
            </a:r>
          </a:p>
          <a:p>
            <a:r>
              <a:rPr lang="fr-FR" dirty="0" smtClean="0"/>
              <a:t>     *a = *b;</a:t>
            </a:r>
          </a:p>
          <a:p>
            <a:r>
              <a:rPr lang="fr-FR" dirty="0" smtClean="0"/>
              <a:t>     *b = aux;</a:t>
            </a:r>
          </a:p>
          <a:p>
            <a:r>
              <a:rPr lang="fr-FR" dirty="0" smtClean="0"/>
              <a:t>}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Idéia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sair</a:t>
            </a:r>
            <a:r>
              <a:rPr lang="en-US" dirty="0" smtClean="0"/>
              <a:t> … do </a:t>
            </a:r>
            <a:r>
              <a:rPr lang="en-US" dirty="0" err="1" smtClean="0"/>
              <a:t>escopo</a:t>
            </a:r>
            <a:r>
              <a:rPr lang="en-US" dirty="0" smtClean="0"/>
              <a:t> local as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eliminadas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graphicFrame>
        <p:nvGraphicFramePr>
          <p:cNvPr id="6" name="Espaço Reservado para Conteúdo 6"/>
          <p:cNvGraphicFramePr>
            <a:graphicFrameLocks/>
          </p:cNvGraphicFramePr>
          <p:nvPr/>
        </p:nvGraphicFramePr>
        <p:xfrm>
          <a:off x="4599154" y="2404756"/>
          <a:ext cx="3900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162"/>
                <a:gridCol w="1300162"/>
                <a:gridCol w="13001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Endereço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Identificador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Conteúdo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0xFF4454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0xFF1242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0xBBA031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tângulo 11"/>
          <p:cNvSpPr/>
          <p:nvPr/>
        </p:nvSpPr>
        <p:spPr>
          <a:xfrm>
            <a:off x="142844" y="353206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 smtClean="0"/>
              <a:t>if</a:t>
            </a:r>
            <a:r>
              <a:rPr lang="pt-BR" dirty="0" smtClean="0"/>
              <a:t> (y &lt; z) // neste caso y é o menor</a:t>
            </a:r>
          </a:p>
          <a:p>
            <a:r>
              <a:rPr lang="pt-BR" dirty="0" smtClean="0"/>
              <a:t>          {</a:t>
            </a:r>
          </a:p>
          <a:p>
            <a:r>
              <a:rPr lang="pt-BR" dirty="0" smtClean="0"/>
              <a:t>                // troca os conteúdos de x e de y</a:t>
            </a:r>
          </a:p>
          <a:p>
            <a:r>
              <a:rPr lang="pt-BR" dirty="0" smtClean="0"/>
              <a:t>                </a:t>
            </a:r>
            <a:r>
              <a:rPr lang="pt-BR" dirty="0" err="1" smtClean="0"/>
              <a:t>trocar_valores</a:t>
            </a:r>
            <a:r>
              <a:rPr lang="pt-BR" dirty="0" smtClean="0"/>
              <a:t>(&amp;x,&amp;y); </a:t>
            </a:r>
          </a:p>
          <a:p>
            <a:r>
              <a:rPr lang="pt-BR" dirty="0" smtClean="0"/>
              <a:t>          }</a:t>
            </a:r>
          </a:p>
          <a:p>
            <a:r>
              <a:rPr lang="pt-BR" dirty="0" smtClean="0"/>
              <a:t>          </a:t>
            </a:r>
            <a:r>
              <a:rPr lang="pt-BR" dirty="0" err="1" smtClean="0"/>
              <a:t>else</a:t>
            </a:r>
            <a:r>
              <a:rPr lang="pt-BR" dirty="0" smtClean="0"/>
              <a:t> // neste caso z é o menor</a:t>
            </a:r>
            <a:endParaRPr lang="pt-BR" dirty="0"/>
          </a:p>
        </p:txBody>
      </p:sp>
      <p:sp>
        <p:nvSpPr>
          <p:cNvPr id="14" name="Seta para a esquerda 13"/>
          <p:cNvSpPr/>
          <p:nvPr/>
        </p:nvSpPr>
        <p:spPr>
          <a:xfrm>
            <a:off x="1071538" y="4714884"/>
            <a:ext cx="571504" cy="2143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completo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3" action="ppaction://hlinkfile"/>
              </a:rPr>
              <a:t>funcao_trocar_valores3.c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Passagem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referência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acabamos</a:t>
            </a:r>
            <a:r>
              <a:rPr lang="en-US" dirty="0" smtClean="0"/>
              <a:t> de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passar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parâmetros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referência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invés</a:t>
            </a:r>
            <a:r>
              <a:rPr lang="en-US" dirty="0" smtClean="0"/>
              <a:t> de </a:t>
            </a:r>
            <a:r>
              <a:rPr lang="en-US" dirty="0" err="1" smtClean="0"/>
              <a:t>passar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valor</a:t>
            </a:r>
          </a:p>
          <a:p>
            <a:pPr lvl="1"/>
            <a:r>
              <a:rPr lang="en-US" dirty="0" err="1" smtClean="0"/>
              <a:t>Passamos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referência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externa</a:t>
            </a:r>
            <a:endParaRPr lang="en-US" dirty="0" smtClean="0"/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seu</a:t>
            </a:r>
            <a:r>
              <a:rPr lang="en-US" dirty="0" smtClean="0"/>
              <a:t> valor </a:t>
            </a:r>
            <a:r>
              <a:rPr lang="en-US" dirty="0" err="1" smtClean="0"/>
              <a:t>não</a:t>
            </a:r>
            <a:r>
              <a:rPr lang="en-US" dirty="0" smtClean="0"/>
              <a:t> é </a:t>
            </a:r>
            <a:r>
              <a:rPr lang="en-US" dirty="0" err="1" smtClean="0"/>
              <a:t>copiado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eficiente</a:t>
            </a:r>
            <a:endParaRPr lang="en-US" dirty="0" smtClean="0"/>
          </a:p>
          <a:p>
            <a:r>
              <a:rPr lang="en-US" dirty="0" err="1" smtClean="0"/>
              <a:t>Exige</a:t>
            </a:r>
            <a:r>
              <a:rPr lang="en-US" dirty="0" smtClean="0"/>
              <a:t> </a:t>
            </a:r>
            <a:r>
              <a:rPr lang="en-US" dirty="0" err="1" smtClean="0"/>
              <a:t>cuidados</a:t>
            </a:r>
            <a:r>
              <a:rPr lang="en-US" dirty="0" smtClean="0"/>
              <a:t> com </a:t>
            </a:r>
            <a:r>
              <a:rPr lang="en-US" dirty="0" err="1" smtClean="0"/>
              <a:t>efeitos</a:t>
            </a:r>
            <a:r>
              <a:rPr lang="en-US" dirty="0" smtClean="0"/>
              <a:t> </a:t>
            </a:r>
            <a:r>
              <a:rPr lang="en-US" dirty="0" err="1" smtClean="0"/>
              <a:t>colaterais</a:t>
            </a:r>
            <a:endParaRPr lang="en-US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Exercícios</a:t>
            </a:r>
            <a:r>
              <a:rPr lang="en-US" dirty="0" smtClean="0"/>
              <a:t> (e13)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Refaça o programa de calculadora passado por email usando funções</a:t>
            </a:r>
          </a:p>
          <a:p>
            <a:pPr lvl="1"/>
            <a:r>
              <a:rPr lang="pt-BR" dirty="0" smtClean="0"/>
              <a:t>Lembre-se que não é possível dividir um número por zero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Faça um programa que contém uma função que receba um </a:t>
            </a:r>
            <a:r>
              <a:rPr lang="pt-BR" dirty="0" err="1" smtClean="0"/>
              <a:t>caracter</a:t>
            </a:r>
            <a:r>
              <a:rPr lang="pt-BR" dirty="0" smtClean="0"/>
              <a:t> como parâmetro por referência. Se o </a:t>
            </a:r>
            <a:r>
              <a:rPr lang="pt-BR" dirty="0" err="1" smtClean="0"/>
              <a:t>caracter</a:t>
            </a:r>
            <a:r>
              <a:rPr lang="pt-BR" dirty="0" smtClean="0"/>
              <a:t> lido for uma letra minúscula, a função deve convertê-la para maiúscula. A função deve retornar 1 se o </a:t>
            </a:r>
            <a:r>
              <a:rPr lang="pt-BR" dirty="0" err="1" smtClean="0"/>
              <a:t>caracter</a:t>
            </a:r>
            <a:r>
              <a:rPr lang="pt-BR" dirty="0" smtClean="0"/>
              <a:t> for uma letra e 0 em caso contrário.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Exercícios</a:t>
            </a:r>
            <a:r>
              <a:rPr lang="en-US" dirty="0" smtClean="0"/>
              <a:t> (e13)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smtClean="0"/>
              <a:t>Faça a função necessária para que o programa abaixo funcione conforme o esperado:</a:t>
            </a:r>
          </a:p>
          <a:p>
            <a:pPr>
              <a:buNone/>
            </a:pPr>
            <a:r>
              <a:rPr lang="pt-BR" dirty="0" smtClean="0"/>
              <a:t>#include &lt;</a:t>
            </a:r>
            <a:r>
              <a:rPr lang="pt-BR" dirty="0" err="1" smtClean="0"/>
              <a:t>stdio</a:t>
            </a:r>
            <a:r>
              <a:rPr lang="pt-BR" dirty="0" smtClean="0"/>
              <a:t>.h&gt;</a:t>
            </a:r>
          </a:p>
          <a:p>
            <a:pPr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 (</a:t>
            </a:r>
            <a:r>
              <a:rPr lang="pt-BR" dirty="0" err="1" smtClean="0"/>
              <a:t>void</a:t>
            </a:r>
            <a:r>
              <a:rPr lang="pt-BR" dirty="0" smtClean="0"/>
              <a:t>)</a:t>
            </a:r>
          </a:p>
          <a:p>
            <a:pPr>
              <a:buNone/>
            </a:pPr>
            <a:r>
              <a:rPr lang="pt-BR" dirty="0" smtClean="0"/>
              <a:t>{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a, b, c, erro;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scanf</a:t>
            </a:r>
            <a:r>
              <a:rPr lang="pt-BR" dirty="0" smtClean="0"/>
              <a:t> (“%d%d”, &amp;a, &amp;b);</a:t>
            </a:r>
          </a:p>
          <a:p>
            <a:pPr>
              <a:buNone/>
            </a:pPr>
            <a:r>
              <a:rPr lang="pt-BR" dirty="0" smtClean="0"/>
              <a:t>	c = divide (a, b, &amp;erro);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 (erro)</a:t>
            </a:r>
          </a:p>
          <a:p>
            <a:pPr>
              <a:buNone/>
            </a:pPr>
            <a:r>
              <a:rPr lang="pt-BR" dirty="0" smtClean="0"/>
              <a:t>	{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printf</a:t>
            </a:r>
            <a:r>
              <a:rPr lang="pt-BR" dirty="0" smtClean="0"/>
              <a:t> (“Erro: divisão por zero\n”);</a:t>
            </a:r>
          </a:p>
          <a:p>
            <a:pPr>
              <a:buNone/>
            </a:pPr>
            <a:r>
              <a:rPr lang="pt-BR" dirty="0" smtClean="0"/>
              <a:t>	}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else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{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printf</a:t>
            </a:r>
            <a:r>
              <a:rPr lang="pt-BR" dirty="0" smtClean="0"/>
              <a:t> (“%d dividido por %d = %d\n”, a, b,c);</a:t>
            </a:r>
          </a:p>
          <a:p>
            <a:pPr>
              <a:buNone/>
            </a:pPr>
            <a:r>
              <a:rPr lang="pt-BR" dirty="0" smtClean="0"/>
              <a:t>	}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Faça uma função chamada fatorial que deve receber um valor inteiro como parâmetro e retornar o fatorial deste número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 se </a:t>
            </a:r>
            <a:r>
              <a:rPr lang="en-US" dirty="0" err="1" smtClean="0"/>
              <a:t>formos</a:t>
            </a:r>
            <a:r>
              <a:rPr lang="en-US" dirty="0" smtClean="0"/>
              <a:t> </a:t>
            </a:r>
            <a:r>
              <a:rPr lang="en-US" dirty="0" err="1" smtClean="0"/>
              <a:t>construir</a:t>
            </a:r>
            <a:r>
              <a:rPr lang="en-US" dirty="0" smtClean="0"/>
              <a:t> um software </a:t>
            </a:r>
            <a:r>
              <a:rPr lang="en-US" dirty="0" err="1" smtClean="0"/>
              <a:t>grande</a:t>
            </a:r>
            <a:r>
              <a:rPr lang="en-US" dirty="0" smtClean="0"/>
              <a:t> </a:t>
            </a:r>
            <a:r>
              <a:rPr lang="en-US" dirty="0" err="1" smtClean="0"/>
              <a:t>complexo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Exemplo</a:t>
            </a:r>
            <a:endParaRPr lang="en-US" dirty="0" smtClean="0"/>
          </a:p>
          <a:p>
            <a:pPr lvl="1"/>
            <a:r>
              <a:rPr lang="en-US" dirty="0" smtClean="0"/>
              <a:t>CISCEA</a:t>
            </a:r>
          </a:p>
          <a:p>
            <a:pPr lvl="2"/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Tráfego</a:t>
            </a:r>
            <a:r>
              <a:rPr lang="en-US" dirty="0" smtClean="0"/>
              <a:t> </a:t>
            </a:r>
            <a:r>
              <a:rPr lang="en-US" dirty="0" err="1" smtClean="0"/>
              <a:t>Aéreo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err="1" smtClean="0"/>
              <a:t>Banco</a:t>
            </a:r>
            <a:r>
              <a:rPr lang="en-US" dirty="0" smtClean="0"/>
              <a:t> Central</a:t>
            </a:r>
          </a:p>
          <a:p>
            <a:pPr lvl="2"/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Negociação</a:t>
            </a:r>
            <a:r>
              <a:rPr lang="en-US" dirty="0" smtClean="0"/>
              <a:t> de </a:t>
            </a:r>
            <a:r>
              <a:rPr lang="en-US" dirty="0" err="1" smtClean="0"/>
              <a:t>Títulos</a:t>
            </a:r>
            <a:r>
              <a:rPr lang="en-US" dirty="0" smtClean="0"/>
              <a:t> </a:t>
            </a:r>
            <a:r>
              <a:rPr lang="en-US" dirty="0" err="1" smtClean="0"/>
              <a:t>Públicos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imaginou</a:t>
            </a:r>
            <a:r>
              <a:rPr lang="en-US" dirty="0" smtClean="0"/>
              <a:t> a </a:t>
            </a:r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operações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preocupar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Leitura</a:t>
            </a:r>
            <a:r>
              <a:rPr lang="en-US" dirty="0" smtClean="0"/>
              <a:t> de dados</a:t>
            </a:r>
          </a:p>
          <a:p>
            <a:pPr lvl="1"/>
            <a:r>
              <a:rPr lang="en-US" dirty="0" err="1" smtClean="0"/>
              <a:t>Regras</a:t>
            </a:r>
            <a:r>
              <a:rPr lang="en-US" dirty="0" smtClean="0"/>
              <a:t> do </a:t>
            </a:r>
            <a:r>
              <a:rPr lang="en-US" dirty="0" err="1" smtClean="0"/>
              <a:t>negócio</a:t>
            </a:r>
            <a:endParaRPr lang="en-US" dirty="0" smtClean="0"/>
          </a:p>
          <a:p>
            <a:pPr lvl="2"/>
            <a:r>
              <a:rPr lang="en-US" dirty="0" smtClean="0"/>
              <a:t>Se o </a:t>
            </a:r>
            <a:r>
              <a:rPr lang="en-US" dirty="0" err="1" smtClean="0"/>
              <a:t>banco</a:t>
            </a:r>
            <a:r>
              <a:rPr lang="en-US" dirty="0" smtClean="0"/>
              <a:t> A </a:t>
            </a:r>
            <a:r>
              <a:rPr lang="en-US" dirty="0" err="1" smtClean="0"/>
              <a:t>emprestar</a:t>
            </a:r>
            <a:r>
              <a:rPr lang="en-US" dirty="0" smtClean="0"/>
              <a:t> </a:t>
            </a:r>
            <a:r>
              <a:rPr lang="en-US" dirty="0" err="1" smtClean="0"/>
              <a:t>dinheiro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banco</a:t>
            </a:r>
            <a:r>
              <a:rPr lang="en-US" dirty="0" smtClean="0"/>
              <a:t> B, tem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devolver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10 </a:t>
            </a:r>
            <a:r>
              <a:rPr lang="en-US" dirty="0" err="1" smtClean="0"/>
              <a:t>dias</a:t>
            </a:r>
            <a:endParaRPr lang="en-US" dirty="0" smtClean="0"/>
          </a:p>
          <a:p>
            <a:pPr lvl="2"/>
            <a:r>
              <a:rPr lang="en-US" dirty="0" smtClean="0"/>
              <a:t>Os </a:t>
            </a:r>
            <a:r>
              <a:rPr lang="en-US" dirty="0" err="1" smtClean="0"/>
              <a:t>aviões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voar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altura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sentidos</a:t>
            </a:r>
            <a:r>
              <a:rPr lang="en-US" dirty="0" smtClean="0"/>
              <a:t> </a:t>
            </a:r>
            <a:r>
              <a:rPr lang="en-US" dirty="0" err="1" smtClean="0"/>
              <a:t>opostos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aerovia</a:t>
            </a:r>
            <a:endParaRPr lang="en-US" dirty="0" smtClean="0"/>
          </a:p>
          <a:p>
            <a:pPr lvl="1"/>
            <a:r>
              <a:rPr lang="en-US" dirty="0" err="1" smtClean="0"/>
              <a:t>Cálculos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repetem</a:t>
            </a:r>
            <a:endParaRPr lang="en-US" dirty="0" smtClean="0"/>
          </a:p>
          <a:p>
            <a:pPr lvl="2"/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iria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séria</a:t>
            </a:r>
            <a:r>
              <a:rPr lang="en-US" dirty="0" smtClean="0"/>
              <a:t> de </a:t>
            </a:r>
            <a:r>
              <a:rPr lang="en-US" dirty="0" err="1" smtClean="0"/>
              <a:t>códigos</a:t>
            </a:r>
            <a:r>
              <a:rPr lang="en-US" dirty="0" smtClean="0"/>
              <a:t> </a:t>
            </a:r>
            <a:r>
              <a:rPr lang="en-US" dirty="0" err="1" smtClean="0"/>
              <a:t>repetidos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duplicado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/>
              <a:t>for (v=3;v&lt;</a:t>
            </a:r>
            <a:r>
              <a:rPr lang="en-US" dirty="0" err="1" smtClean="0"/>
              <a:t>distancia</a:t>
            </a:r>
            <a:r>
              <a:rPr lang="en-US" dirty="0" smtClean="0"/>
              <a:t>*1.4 ; v += 0.1){</a:t>
            </a:r>
            <a:br>
              <a:rPr lang="en-US" dirty="0" smtClean="0"/>
            </a:br>
            <a:r>
              <a:rPr lang="en-US" dirty="0" smtClean="0"/>
              <a:t>    //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encontrar</a:t>
            </a:r>
            <a:r>
              <a:rPr lang="en-US" dirty="0" smtClean="0"/>
              <a:t> a </a:t>
            </a:r>
            <a:r>
              <a:rPr lang="en-US" dirty="0" err="1" smtClean="0"/>
              <a:t>velocidade</a:t>
            </a:r>
            <a:r>
              <a:rPr lang="en-US" dirty="0" smtClean="0"/>
              <a:t> do </a:t>
            </a:r>
            <a:r>
              <a:rPr lang="en-US" dirty="0" err="1" smtClean="0"/>
              <a:t>aviao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/>
              <a:t>//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operações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</a:t>
            </a:r>
            <a:r>
              <a:rPr lang="en-US" dirty="0" err="1" smtClean="0"/>
              <a:t>precisamos</a:t>
            </a:r>
            <a:r>
              <a:rPr lang="en-US" dirty="0" smtClean="0"/>
              <a:t> saber a </a:t>
            </a:r>
            <a:r>
              <a:rPr lang="en-US" dirty="0" err="1" smtClean="0"/>
              <a:t>velocidade</a:t>
            </a:r>
            <a:r>
              <a:rPr lang="en-US" dirty="0" smtClean="0"/>
              <a:t> de novo</a:t>
            </a:r>
            <a:br>
              <a:rPr lang="en-US" dirty="0" smtClean="0"/>
            </a:br>
            <a:r>
              <a:rPr lang="en-US" dirty="0" smtClean="0"/>
              <a:t>for (v=3;v&lt;</a:t>
            </a:r>
            <a:r>
              <a:rPr lang="en-US" dirty="0" err="1" smtClean="0"/>
              <a:t>distancia</a:t>
            </a:r>
            <a:r>
              <a:rPr lang="en-US" dirty="0" smtClean="0"/>
              <a:t>*1.4 ; v += 0.1){</a:t>
            </a:r>
            <a:br>
              <a:rPr lang="en-US" dirty="0" smtClean="0"/>
            </a:br>
            <a:r>
              <a:rPr lang="en-US" dirty="0" smtClean="0"/>
              <a:t>    //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encontrar</a:t>
            </a:r>
            <a:r>
              <a:rPr lang="en-US" dirty="0" smtClean="0"/>
              <a:t> a </a:t>
            </a:r>
            <a:r>
              <a:rPr lang="en-US" dirty="0" err="1" smtClean="0"/>
              <a:t>velocidade</a:t>
            </a:r>
            <a:r>
              <a:rPr lang="en-US" dirty="0" smtClean="0"/>
              <a:t> do </a:t>
            </a:r>
            <a:r>
              <a:rPr lang="en-US" dirty="0" err="1" smtClean="0"/>
              <a:t>aviao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…</a:t>
            </a:r>
            <a:br>
              <a:rPr lang="en-US" dirty="0" smtClean="0"/>
            </a:b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357158" y="1571612"/>
            <a:ext cx="7929618" cy="15716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57158" y="3714752"/>
            <a:ext cx="7929618" cy="15716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357290" y="5434628"/>
            <a:ext cx="63401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Código Duplicado!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Ok, e se </a:t>
            </a:r>
            <a:r>
              <a:rPr lang="en-US" dirty="0" err="1" smtClean="0"/>
              <a:t>pudermos</a:t>
            </a:r>
            <a:r>
              <a:rPr lang="en-US" dirty="0" smtClean="0"/>
              <a:t> </a:t>
            </a:r>
            <a:r>
              <a:rPr lang="en-US" dirty="0" err="1" smtClean="0"/>
              <a:t>dividir</a:t>
            </a:r>
            <a:r>
              <a:rPr lang="en-US" dirty="0" smtClean="0"/>
              <a:t> o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pequenas</a:t>
            </a:r>
            <a:r>
              <a:rPr lang="en-US" dirty="0" smtClean="0"/>
              <a:t> </a:t>
            </a:r>
            <a:r>
              <a:rPr lang="en-US" dirty="0" err="1" smtClean="0"/>
              <a:t>partes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Cada</a:t>
            </a:r>
            <a:r>
              <a:rPr lang="en-US" dirty="0" smtClean="0"/>
              <a:t> parte </a:t>
            </a:r>
            <a:r>
              <a:rPr lang="en-US" dirty="0" err="1" smtClean="0"/>
              <a:t>cuida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funcionalidade</a:t>
            </a:r>
            <a:r>
              <a:rPr lang="en-US" dirty="0" smtClean="0"/>
              <a:t>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definida</a:t>
            </a:r>
            <a:endParaRPr lang="en-US" dirty="0" smtClean="0"/>
          </a:p>
          <a:p>
            <a:r>
              <a:rPr lang="en-US" dirty="0" err="1" smtClean="0"/>
              <a:t>Assim</a:t>
            </a:r>
            <a:r>
              <a:rPr lang="en-US" dirty="0" smtClean="0"/>
              <a:t>, </a:t>
            </a:r>
            <a:r>
              <a:rPr lang="en-US" dirty="0" err="1" smtClean="0"/>
              <a:t>poderíamos</a:t>
            </a:r>
            <a:r>
              <a:rPr lang="en-US" dirty="0" smtClean="0"/>
              <a:t> “</a:t>
            </a:r>
            <a:r>
              <a:rPr lang="en-US" dirty="0" err="1" smtClean="0"/>
              <a:t>chamar</a:t>
            </a:r>
            <a:r>
              <a:rPr lang="en-US" dirty="0" smtClean="0"/>
              <a:t>” </a:t>
            </a:r>
            <a:r>
              <a:rPr lang="en-US" dirty="0" err="1" smtClean="0"/>
              <a:t>essa</a:t>
            </a:r>
            <a:r>
              <a:rPr lang="en-US" dirty="0" smtClean="0"/>
              <a:t> parte </a:t>
            </a:r>
            <a:r>
              <a:rPr lang="en-US" dirty="0" err="1" smtClean="0"/>
              <a:t>toda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precisassemos</a:t>
            </a:r>
            <a:r>
              <a:rPr lang="en-US" dirty="0" smtClean="0"/>
              <a:t> </a:t>
            </a:r>
            <a:r>
              <a:rPr lang="en-US" dirty="0" err="1" smtClean="0"/>
              <a:t>dela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Legal, </a:t>
            </a:r>
            <a:r>
              <a:rPr lang="en-US" dirty="0" err="1" smtClean="0"/>
              <a:t>né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Tarefa</a:t>
            </a:r>
            <a:r>
              <a:rPr lang="en-US" dirty="0" smtClean="0"/>
              <a:t>: Software de </a:t>
            </a:r>
            <a:r>
              <a:rPr lang="en-US" dirty="0" err="1" smtClean="0"/>
              <a:t>Alerta</a:t>
            </a:r>
            <a:r>
              <a:rPr lang="en-US" dirty="0" smtClean="0"/>
              <a:t> e </a:t>
            </a:r>
            <a:r>
              <a:rPr lang="en-US" dirty="0" err="1" smtClean="0"/>
              <a:t>Monitoramento</a:t>
            </a:r>
            <a:r>
              <a:rPr lang="en-US" dirty="0" smtClean="0"/>
              <a:t> de um </a:t>
            </a:r>
            <a:r>
              <a:rPr lang="en-US" dirty="0" err="1" smtClean="0"/>
              <a:t>avião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554008" y="1643050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Monitorar</a:t>
            </a:r>
            <a:r>
              <a:rPr lang="en-US" dirty="0" smtClean="0"/>
              <a:t> </a:t>
            </a:r>
            <a:r>
              <a:rPr lang="en-US" dirty="0" err="1" smtClean="0"/>
              <a:t>avião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285852" y="2643182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Monitorar</a:t>
            </a:r>
            <a:r>
              <a:rPr lang="en-US" dirty="0" smtClean="0"/>
              <a:t> </a:t>
            </a:r>
            <a:r>
              <a:rPr lang="en-US" dirty="0" err="1" smtClean="0"/>
              <a:t>turbinas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28596" y="3786190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Monitorar</a:t>
            </a:r>
            <a:r>
              <a:rPr lang="en-US" sz="1400" dirty="0" smtClean="0"/>
              <a:t> </a:t>
            </a:r>
            <a:r>
              <a:rPr lang="en-US" sz="1400" dirty="0" err="1" smtClean="0"/>
              <a:t>turbina</a:t>
            </a:r>
            <a:r>
              <a:rPr lang="en-US" sz="1400" dirty="0" smtClean="0"/>
              <a:t> </a:t>
            </a:r>
            <a:r>
              <a:rPr lang="en-US" sz="1400" dirty="0" err="1" smtClean="0"/>
              <a:t>esquerda</a:t>
            </a:r>
            <a:endParaRPr lang="pt-BR" sz="1400" dirty="0"/>
          </a:p>
        </p:txBody>
      </p:sp>
      <p:sp>
        <p:nvSpPr>
          <p:cNvPr id="9" name="Retângulo 8"/>
          <p:cNvSpPr/>
          <p:nvPr/>
        </p:nvSpPr>
        <p:spPr>
          <a:xfrm>
            <a:off x="2143108" y="3786190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Monitorar</a:t>
            </a:r>
            <a:r>
              <a:rPr lang="en-US" sz="1400" dirty="0" smtClean="0"/>
              <a:t> </a:t>
            </a:r>
            <a:r>
              <a:rPr lang="en-US" sz="1400" dirty="0" err="1" smtClean="0"/>
              <a:t>turbina</a:t>
            </a:r>
            <a:r>
              <a:rPr lang="en-US" sz="1400" dirty="0" smtClean="0"/>
              <a:t> </a:t>
            </a:r>
            <a:r>
              <a:rPr lang="en-US" sz="1400" dirty="0" err="1" smtClean="0"/>
              <a:t>direita</a:t>
            </a:r>
            <a:endParaRPr lang="pt-BR" sz="1400" dirty="0"/>
          </a:p>
        </p:txBody>
      </p:sp>
      <p:sp>
        <p:nvSpPr>
          <p:cNvPr id="10" name="Retângulo 9"/>
          <p:cNvSpPr/>
          <p:nvPr/>
        </p:nvSpPr>
        <p:spPr>
          <a:xfrm>
            <a:off x="3562938" y="5286388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Monitorar</a:t>
            </a:r>
            <a:r>
              <a:rPr lang="en-US" sz="1400" dirty="0" smtClean="0"/>
              <a:t>  </a:t>
            </a:r>
            <a:r>
              <a:rPr lang="en-US" sz="1400" dirty="0" err="1" smtClean="0"/>
              <a:t>parafuso</a:t>
            </a:r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5929322" y="2643182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Monitorar</a:t>
            </a:r>
            <a:r>
              <a:rPr lang="en-US" sz="1400" dirty="0" smtClean="0"/>
              <a:t> </a:t>
            </a:r>
            <a:r>
              <a:rPr lang="en-US" sz="1400" dirty="0" err="1" smtClean="0"/>
              <a:t>Piloto</a:t>
            </a:r>
            <a:r>
              <a:rPr lang="en-US" sz="1400" dirty="0" smtClean="0"/>
              <a:t> </a:t>
            </a:r>
            <a:r>
              <a:rPr lang="en-US" sz="1400" dirty="0" err="1" smtClean="0"/>
              <a:t>automático</a:t>
            </a:r>
            <a:endParaRPr lang="pt-BR" sz="1400" dirty="0"/>
          </a:p>
        </p:txBody>
      </p:sp>
      <p:sp>
        <p:nvSpPr>
          <p:cNvPr id="12" name="Retângulo 11"/>
          <p:cNvSpPr/>
          <p:nvPr/>
        </p:nvSpPr>
        <p:spPr>
          <a:xfrm>
            <a:off x="3562938" y="2643182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Monitorar</a:t>
            </a:r>
            <a:r>
              <a:rPr lang="en-US" dirty="0" smtClean="0"/>
              <a:t> </a:t>
            </a:r>
            <a:r>
              <a:rPr lang="en-US" dirty="0" err="1" smtClean="0"/>
              <a:t>Cabine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7143768" y="1643050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Emitir</a:t>
            </a:r>
            <a:r>
              <a:rPr lang="en-US" dirty="0" smtClean="0"/>
              <a:t> </a:t>
            </a:r>
            <a:r>
              <a:rPr lang="en-US" dirty="0" err="1" smtClean="0"/>
              <a:t>alerta</a:t>
            </a:r>
            <a:endParaRPr lang="pt-BR" dirty="0"/>
          </a:p>
        </p:txBody>
      </p:sp>
      <p:cxnSp>
        <p:nvCxnSpPr>
          <p:cNvPr id="16" name="Conector angulado 15"/>
          <p:cNvCxnSpPr>
            <a:stCxn id="6" idx="2"/>
            <a:endCxn id="7" idx="0"/>
          </p:cNvCxnSpPr>
          <p:nvPr/>
        </p:nvCxnSpPr>
        <p:spPr>
          <a:xfrm rot="5400000">
            <a:off x="3027153" y="1330509"/>
            <a:ext cx="357190" cy="22681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stCxn id="6" idx="2"/>
            <a:endCxn id="12" idx="0"/>
          </p:cNvCxnSpPr>
          <p:nvPr/>
        </p:nvCxnSpPr>
        <p:spPr>
          <a:xfrm rot="16200000" flipH="1">
            <a:off x="4165696" y="2460122"/>
            <a:ext cx="357190" cy="89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stCxn id="6" idx="2"/>
            <a:endCxn id="11" idx="0"/>
          </p:cNvCxnSpPr>
          <p:nvPr/>
        </p:nvCxnSpPr>
        <p:spPr>
          <a:xfrm rot="16200000" flipH="1">
            <a:off x="5348888" y="1276930"/>
            <a:ext cx="357190" cy="2375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7" idx="2"/>
            <a:endCxn id="8" idx="0"/>
          </p:cNvCxnSpPr>
          <p:nvPr/>
        </p:nvCxnSpPr>
        <p:spPr>
          <a:xfrm rot="5400000">
            <a:off x="1393009" y="3107529"/>
            <a:ext cx="500066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do 23"/>
          <p:cNvCxnSpPr>
            <a:stCxn id="7" idx="2"/>
            <a:endCxn id="9" idx="0"/>
          </p:cNvCxnSpPr>
          <p:nvPr/>
        </p:nvCxnSpPr>
        <p:spPr>
          <a:xfrm rot="16200000" flipH="1">
            <a:off x="2250265" y="3107529"/>
            <a:ext cx="500066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8" idx="2"/>
            <a:endCxn id="10" idx="0"/>
          </p:cNvCxnSpPr>
          <p:nvPr/>
        </p:nvCxnSpPr>
        <p:spPr>
          <a:xfrm rot="16200000" flipH="1">
            <a:off x="2352957" y="3290589"/>
            <a:ext cx="857256" cy="31343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do 27"/>
          <p:cNvCxnSpPr>
            <a:stCxn id="9" idx="2"/>
            <a:endCxn id="10" idx="0"/>
          </p:cNvCxnSpPr>
          <p:nvPr/>
        </p:nvCxnSpPr>
        <p:spPr>
          <a:xfrm rot="16200000" flipH="1">
            <a:off x="3210213" y="4147845"/>
            <a:ext cx="857256" cy="14198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12" idx="2"/>
            <a:endCxn id="10" idx="0"/>
          </p:cNvCxnSpPr>
          <p:nvPr/>
        </p:nvCxnSpPr>
        <p:spPr>
          <a:xfrm rot="5400000">
            <a:off x="3348624" y="4286256"/>
            <a:ext cx="200026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do 33"/>
          <p:cNvCxnSpPr>
            <a:stCxn id="6" idx="3"/>
            <a:endCxn id="14" idx="1"/>
          </p:cNvCxnSpPr>
          <p:nvPr/>
        </p:nvCxnSpPr>
        <p:spPr>
          <a:xfrm>
            <a:off x="5125644" y="1964521"/>
            <a:ext cx="201812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6228062" y="4500570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Abstração</a:t>
            </a:r>
            <a:r>
              <a:rPr lang="en-US" dirty="0" smtClean="0"/>
              <a:t> !!</a:t>
            </a:r>
          </a:p>
          <a:p>
            <a:r>
              <a:rPr lang="en-US" dirty="0" err="1" smtClean="0"/>
              <a:t>Reúso</a:t>
            </a:r>
            <a:r>
              <a:rPr lang="en-US" dirty="0" smtClean="0"/>
              <a:t> !!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C,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Funções</a:t>
            </a:r>
            <a:endParaRPr lang="en-US" dirty="0" smtClean="0"/>
          </a:p>
          <a:p>
            <a:pPr lvl="1"/>
            <a:r>
              <a:rPr lang="en-US" dirty="0" err="1" smtClean="0"/>
              <a:t>Encapsulam</a:t>
            </a:r>
            <a:r>
              <a:rPr lang="en-US" dirty="0" smtClean="0"/>
              <a:t> as </a:t>
            </a:r>
            <a:r>
              <a:rPr lang="en-US" dirty="0" err="1" smtClean="0"/>
              <a:t>funcionalidades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realiza</a:t>
            </a:r>
            <a:endParaRPr lang="en-US" dirty="0" smtClean="0"/>
          </a:p>
          <a:p>
            <a:pPr lvl="1"/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colocar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r>
              <a:rPr lang="en-US" dirty="0" smtClean="0"/>
              <a:t> as </a:t>
            </a:r>
            <a:r>
              <a:rPr lang="en-US" dirty="0" err="1" smtClean="0"/>
              <a:t>várias</a:t>
            </a:r>
            <a:r>
              <a:rPr lang="en-US" dirty="0" smtClean="0"/>
              <a:t> </a:t>
            </a:r>
            <a:r>
              <a:rPr lang="en-US" dirty="0" err="1" smtClean="0"/>
              <a:t>subtarefas</a:t>
            </a:r>
            <a:r>
              <a:rPr lang="en-US" dirty="0" smtClean="0"/>
              <a:t> do </a:t>
            </a:r>
            <a:r>
              <a:rPr lang="en-US" dirty="0" err="1" smtClean="0"/>
              <a:t>programa</a:t>
            </a:r>
            <a:endParaRPr lang="en-US" dirty="0" smtClean="0"/>
          </a:p>
          <a:p>
            <a:pPr lvl="1"/>
            <a:r>
              <a:rPr lang="en-US" dirty="0" smtClean="0"/>
              <a:t>As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essas</a:t>
            </a:r>
            <a:r>
              <a:rPr lang="en-US" dirty="0" smtClean="0"/>
              <a:t> </a:t>
            </a:r>
            <a:r>
              <a:rPr lang="en-US" dirty="0" err="1" smtClean="0"/>
              <a:t>subtarefas</a:t>
            </a:r>
            <a:r>
              <a:rPr lang="en-US" dirty="0" smtClean="0"/>
              <a:t> </a:t>
            </a:r>
            <a:r>
              <a:rPr lang="en-US" dirty="0" err="1" smtClean="0"/>
              <a:t>retornam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endParaRPr lang="en-US" dirty="0" smtClean="0"/>
          </a:p>
          <a:p>
            <a:r>
              <a:rPr lang="en-US" dirty="0" smtClean="0"/>
              <a:t>main()</a:t>
            </a:r>
          </a:p>
          <a:p>
            <a:pPr lvl="1"/>
            <a:r>
              <a:rPr lang="en-US" dirty="0" err="1" smtClean="0"/>
              <a:t>Esta</a:t>
            </a:r>
            <a:r>
              <a:rPr lang="en-US" dirty="0" smtClean="0"/>
              <a:t> é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 do C</a:t>
            </a:r>
          </a:p>
          <a:p>
            <a:pPr lvl="1"/>
            <a:r>
              <a:rPr lang="en-US" dirty="0" smtClean="0"/>
              <a:t>É a </a:t>
            </a:r>
            <a:r>
              <a:rPr lang="en-US" dirty="0" err="1" smtClean="0"/>
              <a:t>função</a:t>
            </a:r>
            <a:r>
              <a:rPr lang="en-US" dirty="0" smtClean="0"/>
              <a:t> principal, a </a:t>
            </a:r>
            <a:r>
              <a:rPr lang="en-US" dirty="0" err="1" smtClean="0"/>
              <a:t>partir</a:t>
            </a:r>
            <a:r>
              <a:rPr lang="en-US" dirty="0" smtClean="0"/>
              <a:t> </a:t>
            </a:r>
            <a:r>
              <a:rPr lang="en-US" dirty="0" err="1" smtClean="0"/>
              <a:t>dela</a:t>
            </a:r>
            <a:r>
              <a:rPr lang="en-US" dirty="0" smtClean="0"/>
              <a:t> </a:t>
            </a:r>
            <a:r>
              <a:rPr lang="en-US" dirty="0" err="1" smtClean="0"/>
              <a:t>chamamos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endParaRPr lang="en-US" dirty="0" smtClean="0"/>
          </a:p>
          <a:p>
            <a:r>
              <a:rPr lang="en-US" dirty="0" err="1" smtClean="0"/>
              <a:t>Olha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...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andamos</a:t>
            </a:r>
            <a:r>
              <a:rPr lang="en-US" dirty="0" smtClean="0"/>
              <a:t> </a:t>
            </a:r>
            <a:r>
              <a:rPr lang="en-US" dirty="0" err="1" smtClean="0"/>
              <a:t>chamando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endParaRPr lang="en-US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-UFA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3440</TotalTime>
  <Words>1886</Words>
  <Application>Microsoft Office PowerPoint</Application>
  <PresentationFormat>On-screen Show (4:3)</PresentationFormat>
  <Paragraphs>573</Paragraphs>
  <Slides>46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IC-UFAL</vt:lpstr>
      <vt:lpstr>Programação I: Funções</vt:lpstr>
      <vt:lpstr>O que é isso?</vt:lpstr>
      <vt:lpstr>E agora?</vt:lpstr>
      <vt:lpstr>Abstração</vt:lpstr>
      <vt:lpstr>E se formos construir um software grande complexo?</vt:lpstr>
      <vt:lpstr>Exemplo de código duplicado</vt:lpstr>
      <vt:lpstr>Ok, e se pudermos dividir o nosso código em pequenas partes</vt:lpstr>
      <vt:lpstr>Tarefa: Software de Alerta e Monitoramento de um avião</vt:lpstr>
      <vt:lpstr>Em C, podemos usar funções</vt:lpstr>
      <vt:lpstr>Funções que já usamos</vt:lpstr>
      <vt:lpstr>Funções</vt:lpstr>
      <vt:lpstr>Funções</vt:lpstr>
      <vt:lpstr>Protótipo</vt:lpstr>
      <vt:lpstr>Protótipo</vt:lpstr>
      <vt:lpstr>Protótipo - Corrigido</vt:lpstr>
      <vt:lpstr>Ou ainda …</vt:lpstr>
      <vt:lpstr>Testando o entedimento</vt:lpstr>
      <vt:lpstr>Parâmetros da Função</vt:lpstr>
      <vt:lpstr>Código repetido</vt:lpstr>
      <vt:lpstr>Não seria melhor assim?</vt:lpstr>
      <vt:lpstr>Tentativa 01</vt:lpstr>
      <vt:lpstr>Os valores foram trocados?</vt:lpstr>
      <vt:lpstr>Passagem por valor</vt:lpstr>
      <vt:lpstr>Ponteiros</vt:lpstr>
      <vt:lpstr>Variáveis</vt:lpstr>
      <vt:lpstr>Operador &amp;</vt:lpstr>
      <vt:lpstr>Um novo tipo de variável: ponteiro</vt:lpstr>
      <vt:lpstr>Como funciona?</vt:lpstr>
      <vt:lpstr>… voltando ao C</vt:lpstr>
      <vt:lpstr>Ponteiros</vt:lpstr>
      <vt:lpstr>Declaração de ponteiros</vt:lpstr>
      <vt:lpstr>Atribuição com ponteiro</vt:lpstr>
      <vt:lpstr>Acesso ao conteúdo do local apontado pelo ponteiro</vt:lpstr>
      <vt:lpstr>Brincando com ponteiros</vt:lpstr>
      <vt:lpstr>Interessante né? mas e daí?</vt:lpstr>
      <vt:lpstr>Ideia</vt:lpstr>
      <vt:lpstr>Idéia</vt:lpstr>
      <vt:lpstr>Idéia</vt:lpstr>
      <vt:lpstr>Idéia</vt:lpstr>
      <vt:lpstr>Idéia</vt:lpstr>
      <vt:lpstr>Idéia</vt:lpstr>
      <vt:lpstr>Idéia</vt:lpstr>
      <vt:lpstr>O programa completo</vt:lpstr>
      <vt:lpstr>Passagem por referência</vt:lpstr>
      <vt:lpstr>Exercícios (e13)</vt:lpstr>
      <vt:lpstr>Exercícios (e13)</vt:lpstr>
    </vt:vector>
  </TitlesOfParts>
  <Company>Pessoal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I</dc:title>
  <dc:creator>Rodrigo de Barros Paes</dc:creator>
  <cp:lastModifiedBy>Rodrigo</cp:lastModifiedBy>
  <cp:revision>387</cp:revision>
  <dcterms:created xsi:type="dcterms:W3CDTF">2009-02-19T12:39:44Z</dcterms:created>
  <dcterms:modified xsi:type="dcterms:W3CDTF">2012-04-12T15:23:27Z</dcterms:modified>
</cp:coreProperties>
</file>