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9"/>
  </p:notesMasterIdLst>
  <p:handoutMasterIdLst>
    <p:handoutMasterId r:id="rId50"/>
  </p:handoutMasterIdLst>
  <p:sldIdLst>
    <p:sldId id="477" r:id="rId2"/>
    <p:sldId id="528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9" r:id="rId14"/>
    <p:sldId id="488" r:id="rId15"/>
    <p:sldId id="494" r:id="rId16"/>
    <p:sldId id="491" r:id="rId17"/>
    <p:sldId id="492" r:id="rId18"/>
    <p:sldId id="496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4" r:id="rId45"/>
    <p:sldId id="525" r:id="rId46"/>
    <p:sldId id="526" r:id="rId47"/>
    <p:sldId id="527" r:id="rId48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47" d="100"/>
          <a:sy n="47" d="100"/>
        </p:scale>
        <p:origin x="-65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88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mdc_recursivo.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puzzle_recursao.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torrehanoi.sw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hanoi_recursivo.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minha_matematica.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esenv\p1\include_exemplo2.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fatorial_imperativo.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fatorial_recursivo.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I:</a:t>
            </a:r>
            <a:br>
              <a:rPr lang="en-US" dirty="0" smtClean="0"/>
            </a:br>
            <a:r>
              <a:rPr lang="en-US" dirty="0" err="1" smtClean="0"/>
              <a:t>Recursão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Ao</a:t>
            </a:r>
            <a:r>
              <a:rPr lang="en-US" dirty="0" smtClean="0"/>
              <a:t> se </a:t>
            </a:r>
            <a:r>
              <a:rPr lang="en-US" dirty="0" err="1" smtClean="0"/>
              <a:t>ativar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empilhada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empilhadas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resultado</a:t>
            </a:r>
            <a:r>
              <a:rPr lang="en-US" dirty="0" smtClean="0"/>
              <a:t> = a + b;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resultado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n1 = 3;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n2 = 5;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somar</a:t>
            </a:r>
            <a:r>
              <a:rPr lang="en-US" dirty="0" smtClean="0"/>
              <a:t>(3,5);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Rodrigo Paes – r0drigopaes@yahoo.com.br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43570" y="1023322"/>
          <a:ext cx="269081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5"/>
                <a:gridCol w="1345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PILHA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700536" y="47741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somar</a:t>
            </a:r>
            <a:r>
              <a:rPr lang="en-US" dirty="0" smtClean="0"/>
              <a:t>(3,5)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130141" y="51435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08313" y="59171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30141" y="5559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94261" y="4357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83892" y="36433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resultado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194261" y="4000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544030" y="4774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44030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544030" y="5559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544030" y="4357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544030" y="3643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544030" y="4000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 build="allAtOnce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1" grpId="0" build="allAtOnce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memória</a:t>
            </a:r>
            <a:r>
              <a:rPr lang="en-US" dirty="0" smtClean="0"/>
              <a:t> do </a:t>
            </a:r>
            <a:r>
              <a:rPr lang="en-US" dirty="0" err="1" smtClean="0"/>
              <a:t>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fatorial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quadro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r>
              <a:rPr lang="en-US" dirty="0" smtClean="0"/>
              <a:t>!!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Lembram</a:t>
            </a:r>
            <a:r>
              <a:rPr lang="en-US" dirty="0" smtClean="0"/>
              <a:t> do MDC?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Euclides</a:t>
            </a:r>
            <a:endParaRPr lang="en-US" dirty="0" smtClean="0"/>
          </a:p>
          <a:p>
            <a:r>
              <a:rPr lang="en-US" dirty="0" err="1" smtClean="0"/>
              <a:t>mdc</a:t>
            </a:r>
            <a:r>
              <a:rPr lang="en-US" dirty="0" smtClean="0"/>
              <a:t> (120, 84)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928794" y="3714752"/>
            <a:ext cx="40719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1885256" y="374265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3028264" y="375670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4171272" y="3756702"/>
            <a:ext cx="1800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57356" y="3857628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120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057889" y="38576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84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186826" y="297721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00897" y="38576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36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214810" y="292893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343905" y="383447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pt-BR" sz="2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29256" y="292893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44037" y="38344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pt-BR" sz="2800" dirty="0"/>
          </a:p>
        </p:txBody>
      </p:sp>
      <p:sp>
        <p:nvSpPr>
          <p:cNvPr id="22" name="Elipse 21"/>
          <p:cNvSpPr/>
          <p:nvPr/>
        </p:nvSpPr>
        <p:spPr>
          <a:xfrm>
            <a:off x="5357818" y="3786190"/>
            <a:ext cx="642942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recursivamente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Chame</a:t>
            </a:r>
            <a:r>
              <a:rPr lang="en-US" dirty="0" smtClean="0"/>
              <a:t> de n1 e n2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dados</a:t>
            </a:r>
          </a:p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r>
              <a:rPr lang="en-US" dirty="0" smtClean="0"/>
              <a:t> = n1 % n2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resto</a:t>
            </a:r>
            <a:r>
              <a:rPr lang="en-US" dirty="0" smtClean="0"/>
              <a:t> == 0</a:t>
            </a:r>
          </a:p>
          <a:p>
            <a:pPr lvl="1"/>
            <a:r>
              <a:rPr lang="en-US" dirty="0" err="1" smtClean="0"/>
              <a:t>Retorne</a:t>
            </a:r>
            <a:r>
              <a:rPr lang="en-US" dirty="0" smtClean="0"/>
              <a:t> n2</a:t>
            </a:r>
          </a:p>
          <a:p>
            <a:r>
              <a:rPr lang="en-US" dirty="0" err="1" smtClean="0"/>
              <a:t>Senao</a:t>
            </a:r>
            <a:endParaRPr lang="en-US" dirty="0" smtClean="0"/>
          </a:p>
          <a:p>
            <a:pPr lvl="1"/>
            <a:r>
              <a:rPr lang="en-US" dirty="0" err="1" smtClean="0"/>
              <a:t>Calcule</a:t>
            </a:r>
            <a:r>
              <a:rPr lang="en-US" dirty="0" smtClean="0"/>
              <a:t> MDC (n2, </a:t>
            </a:r>
            <a:r>
              <a:rPr lang="en-US" dirty="0" err="1" smtClean="0"/>
              <a:t>resto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lvl="1"/>
            <a:r>
              <a:rPr lang="en-US" dirty="0" err="1" smtClean="0">
                <a:hlinkClick r:id="rId3" action="ppaction://hlinkfile"/>
              </a:rPr>
              <a:t>mdc_recursivo.c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entendimento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puzzle(</a:t>
            </a:r>
            <a:r>
              <a:rPr lang="en-US" dirty="0" err="1" smtClean="0"/>
              <a:t>int</a:t>
            </a:r>
            <a:r>
              <a:rPr lang="en-US" dirty="0" smtClean="0"/>
              <a:t> base, </a:t>
            </a:r>
            <a:r>
              <a:rPr lang="en-US" dirty="0" err="1" smtClean="0"/>
              <a:t>int</a:t>
            </a:r>
            <a:r>
              <a:rPr lang="en-US" dirty="0" smtClean="0"/>
              <a:t> limit)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 ( base &gt; limit )</a:t>
            </a:r>
          </a:p>
          <a:p>
            <a:pPr>
              <a:buNone/>
            </a:pPr>
            <a:r>
              <a:rPr lang="en-US" dirty="0" smtClean="0"/>
              <a:t>		return -1;</a:t>
            </a:r>
          </a:p>
          <a:p>
            <a:pPr>
              <a:buNone/>
            </a:pPr>
            <a:r>
              <a:rPr lang="en-US" dirty="0" smtClean="0"/>
              <a:t>	else if ( base == limit )</a:t>
            </a:r>
          </a:p>
          <a:p>
            <a:pPr>
              <a:buNone/>
            </a:pPr>
            <a:r>
              <a:rPr lang="en-US" dirty="0" smtClean="0"/>
              <a:t>		return 1;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base * puzzle(base + 1, limit);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a </a:t>
            </a:r>
            <a:r>
              <a:rPr lang="en-US" dirty="0" err="1" smtClean="0"/>
              <a:t>recursão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de:</a:t>
            </a:r>
          </a:p>
          <a:p>
            <a:pPr lvl="1"/>
            <a:r>
              <a:rPr lang="en-US" dirty="0" smtClean="0"/>
              <a:t>puzzle(14,10)</a:t>
            </a:r>
          </a:p>
          <a:p>
            <a:pPr lvl="1"/>
            <a:r>
              <a:rPr lang="en-US" dirty="0" smtClean="0"/>
              <a:t>puzzle(4,7)</a:t>
            </a:r>
          </a:p>
          <a:p>
            <a:pPr lvl="1"/>
            <a:r>
              <a:rPr lang="en-US" dirty="0" smtClean="0"/>
              <a:t>puzzle(0,0)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929322" y="550070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hlinkClick r:id="rId3" action="ppaction://hlinkfile"/>
              </a:rPr>
              <a:t>puzzle_recursao.c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Flashback … </a:t>
            </a:r>
            <a:r>
              <a:rPr lang="en-US" dirty="0" err="1" smtClean="0"/>
              <a:t>torre</a:t>
            </a:r>
            <a:r>
              <a:rPr lang="en-US" dirty="0" smtClean="0"/>
              <a:t> de </a:t>
            </a:r>
            <a:r>
              <a:rPr lang="en-US" dirty="0" err="1" smtClean="0"/>
              <a:t>hanói</a:t>
            </a:r>
            <a:r>
              <a:rPr lang="en-US" dirty="0" smtClean="0"/>
              <a:t> (1a aula)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6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7958" t="17442" r="9150" b="6976"/>
          <a:stretch>
            <a:fillRect/>
          </a:stretch>
        </p:blipFill>
        <p:spPr bwMode="auto">
          <a:xfrm>
            <a:off x="1285852" y="1437308"/>
            <a:ext cx="6740819" cy="420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Documents and Settings\Rodrigo Paes\Configurações locais\Temporary Internet Files\Content.IE5\M9Q1SRO3\MCj043769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69" y="5786454"/>
            <a:ext cx="304731" cy="403203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000100" y="5832468"/>
            <a:ext cx="457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http://www.profcardy.com/desafios/aplicativos.</a:t>
            </a:r>
            <a:r>
              <a:rPr lang="pt-BR" sz="1400" dirty="0" err="1" smtClean="0"/>
              <a:t>php</a:t>
            </a:r>
            <a:r>
              <a:rPr lang="pt-BR" sz="1400" dirty="0" smtClean="0"/>
              <a:t>?id=1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n=2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auxiliar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origem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destino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destino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n=3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  <a:sym typeface="Wingdings" pitchFamily="2" charset="2"/>
              </a:rPr>
              <a:t>origem</a:t>
            </a:r>
            <a:r>
              <a:rPr lang="pt-BR" dirty="0" smtClean="0">
                <a:sym typeface="Wingdings" pitchFamily="2" charset="2"/>
              </a:rPr>
              <a:t>  destino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origem  auxiliar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destino  </a:t>
            </a:r>
            <a:r>
              <a:rPr lang="pt-BR" dirty="0" smtClean="0">
                <a:solidFill>
                  <a:srgbClr val="00B050"/>
                </a:solidFill>
                <a:sym typeface="Wingdings" pitchFamily="2" charset="2"/>
              </a:rPr>
              <a:t>auxiliar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sym typeface="Wingdings" pitchFamily="2" charset="2"/>
              </a:rPr>
              <a:t>origem  destino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  <a:sym typeface="Wingdings" pitchFamily="2" charset="2"/>
              </a:rPr>
              <a:t>auxiliar</a:t>
            </a:r>
            <a:r>
              <a:rPr lang="pt-BR" dirty="0" smtClean="0">
                <a:sym typeface="Wingdings" pitchFamily="2" charset="2"/>
              </a:rPr>
              <a:t>  origem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auxiliar  destino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origem  </a:t>
            </a:r>
            <a:r>
              <a:rPr lang="pt-BR" dirty="0" smtClean="0">
                <a:solidFill>
                  <a:srgbClr val="00B050"/>
                </a:solidFill>
                <a:sym typeface="Wingdings" pitchFamily="2" charset="2"/>
              </a:rPr>
              <a:t>destino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n=4</a:t>
            </a:r>
          </a:p>
          <a:p>
            <a:pPr lvl="1"/>
            <a:r>
              <a:rPr lang="pt-BR" dirty="0" smtClean="0">
                <a:solidFill>
                  <a:srgbClr val="00CC00"/>
                </a:solidFill>
              </a:rPr>
              <a:t>Origem</a:t>
            </a:r>
            <a:r>
              <a:rPr lang="pt-BR" dirty="0" smtClean="0"/>
              <a:t> --&gt; Auxiliar</a:t>
            </a:r>
          </a:p>
          <a:p>
            <a:pPr lvl="1"/>
            <a:r>
              <a:rPr lang="pt-BR" dirty="0" smtClean="0"/>
              <a:t>Origem --&gt; Destino</a:t>
            </a:r>
          </a:p>
          <a:p>
            <a:pPr lvl="1"/>
            <a:r>
              <a:rPr lang="pt-BR" dirty="0" smtClean="0"/>
              <a:t>Auxiliar --&gt; Destino</a:t>
            </a:r>
          </a:p>
          <a:p>
            <a:pPr lvl="1"/>
            <a:r>
              <a:rPr lang="pt-BR" dirty="0" smtClean="0"/>
              <a:t>Origem --&gt; Auxiliar</a:t>
            </a:r>
          </a:p>
          <a:p>
            <a:pPr lvl="1"/>
            <a:r>
              <a:rPr lang="pt-BR" dirty="0" smtClean="0"/>
              <a:t>Destino --&gt; Origem</a:t>
            </a:r>
          </a:p>
          <a:p>
            <a:pPr lvl="1"/>
            <a:r>
              <a:rPr lang="pt-BR" dirty="0" smtClean="0"/>
              <a:t>Destino --&gt; Auxiliar</a:t>
            </a:r>
          </a:p>
          <a:p>
            <a:pPr lvl="1"/>
            <a:r>
              <a:rPr lang="pt-BR" dirty="0" smtClean="0"/>
              <a:t>Origem --&gt; </a:t>
            </a:r>
            <a:r>
              <a:rPr lang="pt-BR" dirty="0" smtClean="0">
                <a:solidFill>
                  <a:srgbClr val="00CC00"/>
                </a:solidFill>
              </a:rPr>
              <a:t>Auxiliar</a:t>
            </a:r>
          </a:p>
          <a:p>
            <a:pPr lvl="1"/>
            <a:r>
              <a:rPr lang="pt-BR" b="1" dirty="0" smtClean="0">
                <a:solidFill>
                  <a:srgbClr val="FF3300"/>
                </a:solidFill>
              </a:rPr>
              <a:t>Origem --&gt; Destino</a:t>
            </a:r>
          </a:p>
          <a:p>
            <a:pPr lvl="1"/>
            <a:r>
              <a:rPr lang="pt-BR" dirty="0" smtClean="0">
                <a:solidFill>
                  <a:srgbClr val="00CC00"/>
                </a:solidFill>
              </a:rPr>
              <a:t>Auxiliar</a:t>
            </a:r>
            <a:r>
              <a:rPr lang="pt-BR" dirty="0" smtClean="0"/>
              <a:t> --&gt; Destino</a:t>
            </a:r>
          </a:p>
          <a:p>
            <a:pPr lvl="1"/>
            <a:r>
              <a:rPr lang="pt-BR" dirty="0" smtClean="0"/>
              <a:t>Auxiliar --&gt; Origem</a:t>
            </a:r>
          </a:p>
          <a:p>
            <a:pPr lvl="1"/>
            <a:r>
              <a:rPr lang="pt-BR" dirty="0" smtClean="0"/>
              <a:t>Destino --&gt; Origem</a:t>
            </a:r>
          </a:p>
          <a:p>
            <a:pPr lvl="1"/>
            <a:r>
              <a:rPr lang="pt-BR" dirty="0" smtClean="0"/>
              <a:t>Auxiliar --&gt; Destino</a:t>
            </a:r>
          </a:p>
          <a:p>
            <a:pPr lvl="1"/>
            <a:r>
              <a:rPr lang="pt-BR" dirty="0" smtClean="0"/>
              <a:t>Origem --&gt; Auxiliar</a:t>
            </a:r>
          </a:p>
          <a:p>
            <a:pPr lvl="1"/>
            <a:r>
              <a:rPr lang="pt-BR" dirty="0" smtClean="0"/>
              <a:t>Origem --&gt; Destino</a:t>
            </a:r>
          </a:p>
          <a:p>
            <a:pPr lvl="1"/>
            <a:r>
              <a:rPr lang="pt-BR" dirty="0" smtClean="0"/>
              <a:t>Auxiliar --&gt; </a:t>
            </a:r>
            <a:r>
              <a:rPr lang="pt-BR" dirty="0" smtClean="0">
                <a:solidFill>
                  <a:srgbClr val="00CC00"/>
                </a:solidFill>
              </a:rPr>
              <a:t>Destino</a:t>
            </a:r>
            <a:endParaRPr lang="en-US" dirty="0" smtClean="0">
              <a:solidFill>
                <a:srgbClr val="00CC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2334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446588" y="5131370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285852" y="5059932"/>
            <a:ext cx="207170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2334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80404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643306" y="5357826"/>
            <a:ext cx="207170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857620" y="3334408"/>
            <a:ext cx="1544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1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r>
              <a:rPr lang="en-US" dirty="0" smtClean="0"/>
              <a:t> é </a:t>
            </a:r>
            <a:r>
              <a:rPr lang="en-US" dirty="0" err="1" smtClean="0"/>
              <a:t>dito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r>
              <a:rPr lang="en-US" dirty="0" smtClean="0"/>
              <a:t> se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termos</a:t>
            </a:r>
            <a:r>
              <a:rPr lang="en-US" dirty="0" smtClean="0"/>
              <a:t> de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endParaRPr lang="en-US" dirty="0" smtClean="0"/>
          </a:p>
          <a:p>
            <a:r>
              <a:rPr lang="en-US" dirty="0" err="1" smtClean="0"/>
              <a:t>Recursão</a:t>
            </a:r>
            <a:r>
              <a:rPr lang="en-US" dirty="0" smtClean="0"/>
              <a:t> é o </a:t>
            </a:r>
            <a:r>
              <a:rPr lang="en-US" dirty="0" err="1" smtClean="0"/>
              <a:t>processo</a:t>
            </a:r>
            <a:r>
              <a:rPr lang="en-US" dirty="0" smtClean="0"/>
              <a:t> de se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endParaRPr lang="en-US" dirty="0" smtClean="0"/>
          </a:p>
          <a:p>
            <a:r>
              <a:rPr lang="en-US" dirty="0" smtClean="0"/>
              <a:t>Uma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dita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 se </a:t>
            </a:r>
            <a:r>
              <a:rPr lang="en-US" dirty="0" err="1" smtClean="0"/>
              <a:t>invoca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, </a:t>
            </a:r>
            <a:r>
              <a:rPr lang="en-US" dirty="0" err="1" smtClean="0"/>
              <a:t>direta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indiretamente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2783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80404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643306" y="5357826"/>
            <a:ext cx="207170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242698" y="3334408"/>
            <a:ext cx="1544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2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2783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32934" y="5143512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072198" y="5072074"/>
            <a:ext cx="207170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242698" y="3334408"/>
            <a:ext cx="1544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419514" y="5085326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258778" y="4714884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643352" y="485776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804042" y="5299640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643306" y="4929198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027880" y="5072074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929058" y="3477284"/>
            <a:ext cx="26805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1 ... </a:t>
            </a:r>
            <a:r>
              <a:rPr lang="pt-BR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ops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446588" y="4942450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285852" y="4572008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670426" y="4714884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d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446588" y="4942450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285852" y="4572008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474632" y="5429264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d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285852" y="4572008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474632" y="5429264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d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14414" y="5274246"/>
            <a:ext cx="2232438" cy="35719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9058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929058" y="3477284"/>
            <a:ext cx="2799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1 ... OK!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9058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314136" y="3477284"/>
            <a:ext cx="1544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2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9058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16458" y="3477284"/>
            <a:ext cx="19415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 ...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6286512" y="4929198"/>
            <a:ext cx="1785950" cy="28575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215074" y="4500570"/>
            <a:ext cx="2071702" cy="7858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6429388" y="4714884"/>
            <a:ext cx="1357012" cy="28575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5340626" y="4331253"/>
            <a:ext cx="755374" cy="413025"/>
          </a:xfrm>
          <a:custGeom>
            <a:avLst/>
            <a:gdLst>
              <a:gd name="connsiteX0" fmla="*/ 0 w 755374"/>
              <a:gd name="connsiteY0" fmla="*/ 413025 h 413025"/>
              <a:gd name="connsiteX1" fmla="*/ 238539 w 755374"/>
              <a:gd name="connsiteY1" fmla="*/ 55217 h 413025"/>
              <a:gd name="connsiteX2" fmla="*/ 755374 w 755374"/>
              <a:gd name="connsiteY2" fmla="*/ 81721 h 41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413025">
                <a:moveTo>
                  <a:pt x="0" y="413025"/>
                </a:moveTo>
                <a:cubicBezTo>
                  <a:pt x="56321" y="261729"/>
                  <a:pt x="112643" y="110434"/>
                  <a:pt x="238539" y="55217"/>
                </a:cubicBezTo>
                <a:cubicBezTo>
                  <a:pt x="364435" y="0"/>
                  <a:pt x="667026" y="50799"/>
                  <a:pt x="755374" y="817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fatorial</a:t>
            </a:r>
            <a:r>
              <a:rPr lang="en-US" dirty="0" smtClean="0"/>
              <a:t> de um </a:t>
            </a:r>
            <a:r>
              <a:rPr lang="en-US" dirty="0" err="1" smtClean="0"/>
              <a:t>número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5!</a:t>
            </a:r>
          </a:p>
          <a:p>
            <a:pPr lvl="1"/>
            <a:r>
              <a:rPr lang="en-US" dirty="0" smtClean="0"/>
              <a:t>5 * 4 * 3 * 2 * 1</a:t>
            </a:r>
          </a:p>
          <a:p>
            <a:r>
              <a:rPr lang="en-US" dirty="0" smtClean="0"/>
              <a:t>2!</a:t>
            </a:r>
          </a:p>
          <a:p>
            <a:pPr lvl="1"/>
            <a:r>
              <a:rPr lang="en-US" dirty="0" smtClean="0"/>
              <a:t>2 * 1</a:t>
            </a:r>
          </a:p>
          <a:p>
            <a:r>
              <a:rPr lang="en-US" dirty="0" smtClean="0"/>
              <a:t>1!</a:t>
            </a:r>
          </a:p>
          <a:p>
            <a:pPr lvl="1"/>
            <a:r>
              <a:rPr lang="en-US" dirty="0" smtClean="0"/>
              <a:t>1</a:t>
            </a:r>
          </a:p>
          <a:p>
            <a:r>
              <a:rPr lang="en-US" dirty="0" smtClean="0"/>
              <a:t>0!</a:t>
            </a:r>
          </a:p>
          <a:p>
            <a:pPr lvl="1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9058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428992" y="3477284"/>
            <a:ext cx="19415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 ...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6286512" y="4929198"/>
            <a:ext cx="1785950" cy="28575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215074" y="4500570"/>
            <a:ext cx="2071702" cy="7858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6429388" y="4714884"/>
            <a:ext cx="1357012" cy="28575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5340626" y="4331253"/>
            <a:ext cx="755374" cy="413025"/>
          </a:xfrm>
          <a:custGeom>
            <a:avLst/>
            <a:gdLst>
              <a:gd name="connsiteX0" fmla="*/ 0 w 755374"/>
              <a:gd name="connsiteY0" fmla="*/ 413025 h 413025"/>
              <a:gd name="connsiteX1" fmla="*/ 238539 w 755374"/>
              <a:gd name="connsiteY1" fmla="*/ 55217 h 413025"/>
              <a:gd name="connsiteX2" fmla="*/ 755374 w 755374"/>
              <a:gd name="connsiteY2" fmla="*/ 81721 h 41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413025">
                <a:moveTo>
                  <a:pt x="0" y="413025"/>
                </a:moveTo>
                <a:cubicBezTo>
                  <a:pt x="56321" y="261729"/>
                  <a:pt x="112643" y="110434"/>
                  <a:pt x="238539" y="55217"/>
                </a:cubicBezTo>
                <a:cubicBezTo>
                  <a:pt x="364435" y="0"/>
                  <a:pt x="667026" y="50799"/>
                  <a:pt x="755374" y="817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86182" y="542926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14790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428992" y="3477284"/>
            <a:ext cx="19415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 ...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86512" y="507207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714744" y="500063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14790" y="521495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428992" y="3477284"/>
            <a:ext cx="19415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 ...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357818" y="387376"/>
            <a:ext cx="35719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agora é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discos do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Origem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Auxiliar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caso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“d” = </a:t>
            </a:r>
            <a:r>
              <a:rPr lang="en-US" dirty="0" err="1" smtClean="0">
                <a:sym typeface="Wingdings" pitchFamily="2" charset="2"/>
              </a:rPr>
              <a:t>destino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“o” = </a:t>
            </a:r>
            <a:r>
              <a:rPr lang="en-US" dirty="0" err="1" smtClean="0">
                <a:sym typeface="Wingdings" pitchFamily="2" charset="2"/>
              </a:rPr>
              <a:t>auxiliar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“a” = </a:t>
            </a:r>
            <a:r>
              <a:rPr lang="en-US" dirty="0" err="1" smtClean="0">
                <a:sym typeface="Wingdings" pitchFamily="2" charset="2"/>
              </a:rPr>
              <a:t>origem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com n = 3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54338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286512" y="507207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143636" y="4643446"/>
            <a:ext cx="2071702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429388" y="4857760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857884" y="3477284"/>
            <a:ext cx="25795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Passo 3 ... </a:t>
            </a:r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OK</a:t>
            </a:r>
            <a:endParaRPr lang="pt-B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forma </a:t>
            </a:r>
            <a:r>
              <a:rPr lang="en-US" dirty="0" err="1" smtClean="0"/>
              <a:t>geral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58762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Mover n-1 de “o” </a:t>
            </a:r>
            <a:r>
              <a:rPr lang="en-US" dirty="0" err="1" smtClean="0"/>
              <a:t>para</a:t>
            </a:r>
            <a:r>
              <a:rPr lang="en-US" dirty="0" smtClean="0"/>
              <a:t> “a” 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subproblema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“o”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2"/>
            <a:r>
              <a:rPr lang="en-US" dirty="0" smtClean="0"/>
              <a:t>“a” é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“d” é o </a:t>
            </a:r>
            <a:r>
              <a:rPr lang="en-US" dirty="0" err="1" smtClean="0"/>
              <a:t>auxiliar</a:t>
            </a:r>
            <a:endParaRPr lang="en-US" dirty="0" smtClean="0"/>
          </a:p>
          <a:p>
            <a:r>
              <a:rPr lang="en-US" dirty="0" smtClean="0"/>
              <a:t>Mover o disco </a:t>
            </a:r>
            <a:r>
              <a:rPr lang="en-US" dirty="0" err="1" smtClean="0"/>
              <a:t>restante</a:t>
            </a:r>
            <a:r>
              <a:rPr lang="en-US" dirty="0" smtClean="0"/>
              <a:t> de “o”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r>
              <a:rPr lang="en-US" dirty="0" smtClean="0"/>
              <a:t>Mover </a:t>
            </a:r>
            <a:r>
              <a:rPr lang="en-US" dirty="0" err="1" smtClean="0"/>
              <a:t>os</a:t>
            </a:r>
            <a:r>
              <a:rPr lang="en-US" dirty="0" smtClean="0"/>
              <a:t> n-1 discos de “a” </a:t>
            </a:r>
            <a:r>
              <a:rPr lang="en-US" dirty="0" err="1" smtClean="0"/>
              <a:t>para</a:t>
            </a:r>
            <a:r>
              <a:rPr lang="en-US" dirty="0" smtClean="0"/>
              <a:t> “d”</a:t>
            </a:r>
          </a:p>
          <a:p>
            <a:pPr lvl="1"/>
            <a:r>
              <a:rPr lang="en-US" dirty="0" smtClean="0"/>
              <a:t>“a” é a </a:t>
            </a:r>
            <a:r>
              <a:rPr lang="en-US" dirty="0" err="1" smtClean="0"/>
              <a:t>origem</a:t>
            </a:r>
            <a:endParaRPr lang="en-US" dirty="0" smtClean="0"/>
          </a:p>
          <a:p>
            <a:pPr lvl="1"/>
            <a:r>
              <a:rPr lang="en-US" dirty="0" smtClean="0"/>
              <a:t>“d” é o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“o” é o </a:t>
            </a:r>
            <a:r>
              <a:rPr lang="en-US" dirty="0" err="1" smtClean="0"/>
              <a:t>auxiliar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85852" y="5274246"/>
            <a:ext cx="2232438" cy="357190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18026" y="5072074"/>
            <a:ext cx="1785950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15954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484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45176" y="5857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375150" y="4500570"/>
            <a:ext cx="2071702" cy="928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643438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72330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687406" y="4902694"/>
            <a:ext cx="1357012" cy="2857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839806" y="4857760"/>
            <a:ext cx="1106980" cy="159856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018092" y="4714884"/>
            <a:ext cx="785818" cy="142876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162418" y="4630194"/>
            <a:ext cx="419104" cy="133352"/>
          </a:xfrm>
          <a:prstGeom prst="ellipse">
            <a:avLst/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68125" y="4131238"/>
            <a:ext cx="142876" cy="1714512"/>
          </a:xfrm>
          <a:prstGeom prst="round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hanoi_recursivo.c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Organizando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separar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85852" y="342900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hanoi.c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57422" y="2285992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matematica.c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57752" y="2285992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tela.c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215074" y="3286124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impressora.c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714744" y="457200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Torna</a:t>
            </a:r>
            <a:r>
              <a:rPr lang="en-US" dirty="0" smtClean="0"/>
              <a:t> a </a:t>
            </a:r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endParaRPr lang="en-US" dirty="0" smtClean="0"/>
          </a:p>
          <a:p>
            <a:pPr lvl="1"/>
            <a:r>
              <a:rPr lang="en-US" dirty="0" smtClean="0"/>
              <a:t>Se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tem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compilar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de novo</a:t>
            </a:r>
          </a:p>
          <a:p>
            <a:pPr lvl="1"/>
            <a:r>
              <a:rPr lang="en-US" dirty="0" smtClean="0"/>
              <a:t>Se 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ser </a:t>
            </a:r>
            <a:r>
              <a:rPr lang="en-US" dirty="0" err="1" smtClean="0"/>
              <a:t>recompilado</a:t>
            </a:r>
            <a:endParaRPr lang="en-US" dirty="0" smtClean="0"/>
          </a:p>
          <a:p>
            <a:r>
              <a:rPr lang="en-US" dirty="0" err="1" smtClean="0"/>
              <a:t>Melhora</a:t>
            </a:r>
            <a:r>
              <a:rPr lang="en-US" dirty="0" smtClean="0"/>
              <a:t> a </a:t>
            </a:r>
            <a:r>
              <a:rPr lang="en-US" dirty="0" err="1" smtClean="0"/>
              <a:t>organização</a:t>
            </a:r>
            <a:endParaRPr lang="en-US" dirty="0" smtClean="0"/>
          </a:p>
          <a:p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reúso</a:t>
            </a:r>
            <a:endParaRPr lang="en-US" dirty="0" smtClean="0"/>
          </a:p>
          <a:p>
            <a:r>
              <a:rPr lang="en-US" dirty="0" err="1" smtClean="0"/>
              <a:t>Facilita</a:t>
            </a:r>
            <a:r>
              <a:rPr lang="en-US" dirty="0" smtClean="0"/>
              <a:t> a </a:t>
            </a:r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responsabilidades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separação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minha_matematica.c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include_exemplo2.c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o </a:t>
            </a:r>
            <a:r>
              <a:rPr lang="en-US" dirty="0" err="1" smtClean="0"/>
              <a:t>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fatorial_imperativo.c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include_exemplo2.c -o executavel.exe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71472" y="2643182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minha_matematica.c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00760" y="3643314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include_exemplo2.c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821" t="19380" r="44921" b="56395"/>
          <a:stretch>
            <a:fillRect/>
          </a:stretch>
        </p:blipFill>
        <p:spPr bwMode="auto">
          <a:xfrm>
            <a:off x="3857620" y="4000504"/>
            <a:ext cx="47863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5429" t="19961" r="60547" b="53876"/>
          <a:stretch>
            <a:fillRect/>
          </a:stretch>
        </p:blipFill>
        <p:spPr bwMode="auto">
          <a:xfrm>
            <a:off x="285720" y="3000372"/>
            <a:ext cx="292895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include_exemplo2.c -o executavel.exe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72198" y="2071678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include_exemplo2.c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821" t="19380" r="44921" b="56395"/>
          <a:stretch>
            <a:fillRect/>
          </a:stretch>
        </p:blipFill>
        <p:spPr bwMode="auto">
          <a:xfrm>
            <a:off x="3857620" y="4000504"/>
            <a:ext cx="47863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5429" t="19961" r="44726" b="53876"/>
          <a:stretch>
            <a:fillRect/>
          </a:stretch>
        </p:blipFill>
        <p:spPr bwMode="auto">
          <a:xfrm>
            <a:off x="3786182" y="2428868"/>
            <a:ext cx="48577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include_exemplo2.c -o executavel.exe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72198" y="2071678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include_exemplo2.c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821" t="19380" r="44921" b="56395"/>
          <a:stretch>
            <a:fillRect/>
          </a:stretch>
        </p:blipFill>
        <p:spPr bwMode="auto">
          <a:xfrm>
            <a:off x="3857620" y="4000504"/>
            <a:ext cx="47863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5429" t="19961" r="44726" b="53876"/>
          <a:stretch>
            <a:fillRect/>
          </a:stretch>
        </p:blipFill>
        <p:spPr bwMode="auto">
          <a:xfrm>
            <a:off x="3786182" y="2428868"/>
            <a:ext cx="48577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642910" y="5214950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executavel.exe</a:t>
            </a:r>
            <a:endParaRPr lang="pt-BR" dirty="0"/>
          </a:p>
        </p:txBody>
      </p:sp>
      <p:sp>
        <p:nvSpPr>
          <p:cNvPr id="11" name="Forma livre 10"/>
          <p:cNvSpPr/>
          <p:nvPr/>
        </p:nvSpPr>
        <p:spPr>
          <a:xfrm>
            <a:off x="1868557" y="3209235"/>
            <a:ext cx="1749286" cy="1760330"/>
          </a:xfrm>
          <a:custGeom>
            <a:avLst/>
            <a:gdLst>
              <a:gd name="connsiteX0" fmla="*/ 1749286 w 1749286"/>
              <a:gd name="connsiteY0" fmla="*/ 24295 h 1760330"/>
              <a:gd name="connsiteX1" fmla="*/ 397565 w 1749286"/>
              <a:gd name="connsiteY1" fmla="*/ 289339 h 1760330"/>
              <a:gd name="connsiteX2" fmla="*/ 0 w 1749286"/>
              <a:gd name="connsiteY2" fmla="*/ 1760330 h 176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6" h="1760330">
                <a:moveTo>
                  <a:pt x="1749286" y="24295"/>
                </a:moveTo>
                <a:cubicBezTo>
                  <a:pt x="1219199" y="12147"/>
                  <a:pt x="689113" y="0"/>
                  <a:pt x="397565" y="289339"/>
                </a:cubicBezTo>
                <a:cubicBezTo>
                  <a:pt x="106017" y="578678"/>
                  <a:pt x="53008" y="1169504"/>
                  <a:pt x="0" y="17603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Mudanças</a:t>
            </a: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</a:t>
            </a:r>
            <a:r>
              <a:rPr lang="en-US" dirty="0" smtClean="0"/>
              <a:t> e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minha_matematica.c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r>
              <a:rPr lang="en-US" dirty="0" err="1" smtClean="0"/>
              <a:t>Teríamos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recompilar</a:t>
            </a:r>
            <a:r>
              <a:rPr lang="en-US" dirty="0" smtClean="0"/>
              <a:t> include_exemplo2.c</a:t>
            </a:r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</a:t>
            </a:r>
            <a:r>
              <a:rPr lang="en-US" dirty="0" err="1" smtClean="0"/>
              <a:t>minha_matematica.c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Separando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5234" t="20349" r="60156" b="60271"/>
          <a:stretch>
            <a:fillRect/>
          </a:stretch>
        </p:blipFill>
        <p:spPr bwMode="auto">
          <a:xfrm>
            <a:off x="571472" y="1714488"/>
            <a:ext cx="3000396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571472" y="1285860"/>
            <a:ext cx="2643206" cy="357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matematica.h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15820" t="19380" r="44922" b="56395"/>
          <a:stretch>
            <a:fillRect/>
          </a:stretch>
        </p:blipFill>
        <p:spPr bwMode="auto">
          <a:xfrm>
            <a:off x="4071934" y="3714752"/>
            <a:ext cx="4786346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6215074" y="3357562"/>
            <a:ext cx="2643206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include_exemplo.c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71472" y="3429000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minha_matematica.c</a:t>
            </a:r>
            <a:endParaRPr lang="pt-B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l="15429" t="19961" r="60547" b="53876"/>
          <a:stretch>
            <a:fillRect/>
          </a:stretch>
        </p:blipFill>
        <p:spPr bwMode="auto">
          <a:xfrm>
            <a:off x="285720" y="3786190"/>
            <a:ext cx="2928958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57620" y="2214554"/>
            <a:ext cx="1571636" cy="357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matematica.h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15074" y="1357298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include_exemplo.c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71472" y="1357298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minha_matematica.c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1472" y="2786058"/>
            <a:ext cx="264320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minha_matematica.o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107257" y="2214554"/>
            <a:ext cx="1571636" cy="2857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Compilar</a:t>
            </a:r>
            <a:endParaRPr lang="pt-BR" dirty="0"/>
          </a:p>
        </p:txBody>
      </p:sp>
      <p:cxnSp>
        <p:nvCxnSpPr>
          <p:cNvPr id="12" name="Forma 11"/>
          <p:cNvCxnSpPr>
            <a:stCxn id="7" idx="1"/>
            <a:endCxn id="6" idx="0"/>
          </p:cNvCxnSpPr>
          <p:nvPr/>
        </p:nvCxnSpPr>
        <p:spPr>
          <a:xfrm rot="10800000" flipV="1">
            <a:off x="4643438" y="1535892"/>
            <a:ext cx="1571636" cy="678661"/>
          </a:xfrm>
          <a:prstGeom prst="bentConnector2">
            <a:avLst/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143372" y="1214422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#include “</a:t>
            </a:r>
            <a:r>
              <a:rPr lang="en-US" sz="1200" dirty="0" err="1" smtClean="0"/>
              <a:t>matematica.h</a:t>
            </a:r>
            <a:r>
              <a:rPr lang="en-US" sz="1200" dirty="0" smtClean="0"/>
              <a:t>”</a:t>
            </a:r>
            <a:endParaRPr lang="pt-BR" sz="12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500826" y="3214686"/>
            <a:ext cx="1571636" cy="2857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Compilar</a:t>
            </a:r>
            <a:endParaRPr lang="pt-BR" dirty="0"/>
          </a:p>
        </p:txBody>
      </p:sp>
      <p:cxnSp>
        <p:nvCxnSpPr>
          <p:cNvPr id="16" name="Conector angulado 15"/>
          <p:cNvCxnSpPr>
            <a:stCxn id="7" idx="2"/>
            <a:endCxn id="14" idx="0"/>
          </p:cNvCxnSpPr>
          <p:nvPr/>
        </p:nvCxnSpPr>
        <p:spPr>
          <a:xfrm rot="5400000">
            <a:off x="6536545" y="2464587"/>
            <a:ext cx="1500198" cy="1588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6" idx="2"/>
            <a:endCxn id="14" idx="0"/>
          </p:cNvCxnSpPr>
          <p:nvPr/>
        </p:nvCxnSpPr>
        <p:spPr>
          <a:xfrm rot="16200000" flipH="1">
            <a:off x="5643570" y="1571612"/>
            <a:ext cx="642942" cy="2643206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6215074" y="392906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include_exemplo.o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428992" y="4929198"/>
            <a:ext cx="1571636" cy="2857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Linkar</a:t>
            </a:r>
            <a:endParaRPr lang="pt-BR" dirty="0"/>
          </a:p>
        </p:txBody>
      </p:sp>
      <p:cxnSp>
        <p:nvCxnSpPr>
          <p:cNvPr id="27" name="Conector angulado 26"/>
          <p:cNvCxnSpPr>
            <a:stCxn id="9" idx="2"/>
            <a:endCxn id="25" idx="0"/>
          </p:cNvCxnSpPr>
          <p:nvPr/>
        </p:nvCxnSpPr>
        <p:spPr>
          <a:xfrm rot="16200000" flipH="1">
            <a:off x="2160967" y="2875355"/>
            <a:ext cx="1785950" cy="2321735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>
            <a:stCxn id="22" idx="2"/>
            <a:endCxn id="25" idx="0"/>
          </p:cNvCxnSpPr>
          <p:nvPr/>
        </p:nvCxnSpPr>
        <p:spPr>
          <a:xfrm rot="5400000">
            <a:off x="5429256" y="3071810"/>
            <a:ext cx="642942" cy="3071834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8" idx="2"/>
            <a:endCxn id="10" idx="0"/>
          </p:cNvCxnSpPr>
          <p:nvPr/>
        </p:nvCxnSpPr>
        <p:spPr>
          <a:xfrm rot="5400000">
            <a:off x="1643042" y="1964521"/>
            <a:ext cx="500066" cy="1588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0" idx="2"/>
            <a:endCxn id="9" idx="0"/>
          </p:cNvCxnSpPr>
          <p:nvPr/>
        </p:nvCxnSpPr>
        <p:spPr>
          <a:xfrm rot="5400000">
            <a:off x="1750199" y="2643182"/>
            <a:ext cx="285752" cy="1588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143240" y="5643578"/>
            <a:ext cx="2143140" cy="35719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executavel.exe</a:t>
            </a:r>
            <a:endParaRPr lang="pt-BR" dirty="0"/>
          </a:p>
        </p:txBody>
      </p:sp>
      <p:cxnSp>
        <p:nvCxnSpPr>
          <p:cNvPr id="37" name="Conector angulado 36"/>
          <p:cNvCxnSpPr>
            <a:stCxn id="25" idx="2"/>
            <a:endCxn id="35" idx="0"/>
          </p:cNvCxnSpPr>
          <p:nvPr/>
        </p:nvCxnSpPr>
        <p:spPr>
          <a:xfrm rot="5400000">
            <a:off x="4000496" y="5429264"/>
            <a:ext cx="428628" cy="1588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4" idx="2"/>
            <a:endCxn id="22" idx="0"/>
          </p:cNvCxnSpPr>
          <p:nvPr/>
        </p:nvCxnSpPr>
        <p:spPr>
          <a:xfrm rot="5400000">
            <a:off x="7072330" y="3714752"/>
            <a:ext cx="428628" cy="1588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42844" y="4429132"/>
            <a:ext cx="31432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 se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minha_matematica.c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mudar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pt-BR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Compilando</a:t>
            </a:r>
            <a:r>
              <a:rPr lang="en-US" dirty="0" smtClean="0"/>
              <a:t> e </a:t>
            </a:r>
            <a:r>
              <a:rPr lang="en-US" dirty="0" err="1" smtClean="0"/>
              <a:t>Linkando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gcc</a:t>
            </a:r>
            <a:r>
              <a:rPr lang="pt-BR" sz="2400" dirty="0" smtClean="0"/>
              <a:t> -c </a:t>
            </a:r>
            <a:r>
              <a:rPr lang="pt-BR" sz="2400" dirty="0" err="1" smtClean="0"/>
              <a:t>minha_matematica</a:t>
            </a:r>
            <a:r>
              <a:rPr lang="pt-BR" sz="2400" dirty="0" smtClean="0"/>
              <a:t>.c -o </a:t>
            </a:r>
            <a:r>
              <a:rPr lang="pt-BR" sz="2400" dirty="0" err="1" smtClean="0"/>
              <a:t>minha_matematica</a:t>
            </a:r>
            <a:r>
              <a:rPr lang="pt-BR" sz="2400" dirty="0" smtClean="0"/>
              <a:t>.o</a:t>
            </a:r>
          </a:p>
          <a:p>
            <a:endParaRPr lang="en-US" dirty="0" smtClean="0"/>
          </a:p>
          <a:p>
            <a:r>
              <a:rPr lang="pt-BR" dirty="0" err="1" smtClean="0"/>
              <a:t>gcc</a:t>
            </a:r>
            <a:r>
              <a:rPr lang="pt-BR" dirty="0" smtClean="0"/>
              <a:t> -c </a:t>
            </a:r>
            <a:r>
              <a:rPr lang="pt-BR" dirty="0" err="1" smtClean="0"/>
              <a:t>include_exemplo</a:t>
            </a:r>
            <a:r>
              <a:rPr lang="pt-BR" dirty="0" smtClean="0"/>
              <a:t>.c -o </a:t>
            </a:r>
            <a:r>
              <a:rPr lang="pt-BR" dirty="0" err="1" smtClean="0"/>
              <a:t>include_exemplo</a:t>
            </a:r>
            <a:r>
              <a:rPr lang="pt-BR" dirty="0" smtClean="0"/>
              <a:t>.o</a:t>
            </a:r>
          </a:p>
          <a:p>
            <a:endParaRPr lang="en-US" dirty="0" smtClean="0"/>
          </a:p>
          <a:p>
            <a:r>
              <a:rPr lang="pt-BR" dirty="0" err="1" smtClean="0"/>
              <a:t>gcc</a:t>
            </a:r>
            <a:r>
              <a:rPr lang="pt-BR" dirty="0" smtClean="0"/>
              <a:t> </a:t>
            </a:r>
            <a:r>
              <a:rPr lang="pt-BR" dirty="0" err="1" smtClean="0"/>
              <a:t>minha_matematica</a:t>
            </a:r>
            <a:r>
              <a:rPr lang="pt-BR" dirty="0" smtClean="0"/>
              <a:t>.o </a:t>
            </a:r>
            <a:r>
              <a:rPr lang="pt-BR" dirty="0" err="1" smtClean="0"/>
              <a:t>include_exemplo</a:t>
            </a:r>
            <a:r>
              <a:rPr lang="pt-BR" dirty="0" smtClean="0"/>
              <a:t>.o -o meuexecutavel.exe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DEV C++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um </a:t>
            </a:r>
            <a:r>
              <a:rPr lang="en-US" dirty="0" err="1" smtClean="0"/>
              <a:t>pouquinho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5!</a:t>
            </a:r>
          </a:p>
          <a:p>
            <a:pPr lvl="1"/>
            <a:r>
              <a:rPr lang="en-US" dirty="0" smtClean="0"/>
              <a:t>5 * 4!</a:t>
            </a:r>
          </a:p>
          <a:p>
            <a:r>
              <a:rPr lang="en-US" dirty="0" smtClean="0"/>
              <a:t>4!</a:t>
            </a:r>
          </a:p>
          <a:p>
            <a:pPr lvl="1"/>
            <a:r>
              <a:rPr lang="en-US" dirty="0" smtClean="0"/>
              <a:t>4 * 3!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1!</a:t>
            </a:r>
          </a:p>
          <a:p>
            <a:pPr lvl="1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 se fizéssemos uma função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fatorial</a:t>
            </a:r>
            <a:r>
              <a:rPr lang="en-US" dirty="0" smtClean="0"/>
              <a:t>(5)</a:t>
            </a:r>
          </a:p>
          <a:p>
            <a:pPr lvl="1"/>
            <a:r>
              <a:rPr lang="en-US" dirty="0" smtClean="0"/>
              <a:t>5 * </a:t>
            </a:r>
            <a:r>
              <a:rPr lang="en-US" dirty="0" err="1" smtClean="0"/>
              <a:t>fatorial</a:t>
            </a:r>
            <a:r>
              <a:rPr lang="en-US" dirty="0" smtClean="0"/>
              <a:t>(4)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fatorial</a:t>
            </a:r>
            <a:r>
              <a:rPr lang="en-US" dirty="0" smtClean="0"/>
              <a:t>(4)</a:t>
            </a:r>
          </a:p>
          <a:p>
            <a:pPr lvl="1"/>
            <a:r>
              <a:rPr lang="en-US" dirty="0" smtClean="0"/>
              <a:t>4 * </a:t>
            </a:r>
            <a:r>
              <a:rPr lang="en-US" dirty="0" err="1" smtClean="0"/>
              <a:t>fatorial</a:t>
            </a:r>
            <a:r>
              <a:rPr lang="en-US" dirty="0" smtClean="0"/>
              <a:t> (3)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fatorial</a:t>
            </a:r>
            <a:r>
              <a:rPr lang="en-US" dirty="0" smtClean="0"/>
              <a:t> (n)</a:t>
            </a:r>
          </a:p>
          <a:p>
            <a:pPr lvl="2"/>
            <a:r>
              <a:rPr lang="en-US" dirty="0" smtClean="0"/>
              <a:t>n * </a:t>
            </a:r>
            <a:r>
              <a:rPr lang="en-US" dirty="0" err="1" smtClean="0"/>
              <a:t>fatorial</a:t>
            </a:r>
            <a:r>
              <a:rPr lang="en-US" dirty="0" smtClean="0"/>
              <a:t> (n-1)</a:t>
            </a:r>
          </a:p>
          <a:p>
            <a:pPr lvl="1"/>
            <a:r>
              <a:rPr lang="en-US" dirty="0" err="1" smtClean="0"/>
              <a:t>Exceto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Se n = 1 </a:t>
            </a:r>
            <a:r>
              <a:rPr lang="en-US" dirty="0" err="1" smtClean="0"/>
              <a:t>ou</a:t>
            </a:r>
            <a:r>
              <a:rPr lang="en-US" dirty="0" smtClean="0"/>
              <a:t> n = 0</a:t>
            </a:r>
          </a:p>
          <a:p>
            <a:pPr lvl="3"/>
            <a:r>
              <a:rPr lang="en-US" dirty="0" err="1" smtClean="0"/>
              <a:t>fatorial</a:t>
            </a:r>
            <a:r>
              <a:rPr lang="en-US" dirty="0" smtClean="0"/>
              <a:t> (n) = 1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err="1" smtClean="0"/>
              <a:t>Escrevendo</a:t>
            </a:r>
            <a:r>
              <a:rPr lang="en-US" sz="2000" dirty="0" smtClean="0"/>
              <a:t> de </a:t>
            </a:r>
            <a:r>
              <a:rPr lang="en-US" sz="2000" dirty="0" err="1" smtClean="0"/>
              <a:t>outra</a:t>
            </a:r>
            <a:r>
              <a:rPr lang="en-US" sz="2000" dirty="0" smtClean="0"/>
              <a:t> forma</a:t>
            </a:r>
          </a:p>
          <a:p>
            <a:pPr lvl="1"/>
            <a:r>
              <a:rPr lang="en-US" sz="1800" dirty="0" err="1" smtClean="0"/>
              <a:t>fatorial</a:t>
            </a:r>
            <a:r>
              <a:rPr lang="en-US" sz="1800" dirty="0" smtClean="0"/>
              <a:t>(5) = 5 * </a:t>
            </a:r>
            <a:r>
              <a:rPr lang="en-US" sz="1800" dirty="0" err="1" smtClean="0"/>
              <a:t>fatorial</a:t>
            </a:r>
            <a:r>
              <a:rPr lang="en-US" sz="1800" dirty="0" smtClean="0"/>
              <a:t>(4)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5 * (4 * </a:t>
            </a:r>
            <a:r>
              <a:rPr lang="en-US" sz="1800" dirty="0" err="1" smtClean="0"/>
              <a:t>fatorial</a:t>
            </a:r>
            <a:r>
              <a:rPr lang="en-US" sz="1800" dirty="0" smtClean="0"/>
              <a:t>(3) 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 5 * ( 4 *  (3 * </a:t>
            </a:r>
            <a:r>
              <a:rPr lang="en-US" sz="1800" dirty="0" err="1" smtClean="0"/>
              <a:t>fatorial</a:t>
            </a:r>
            <a:r>
              <a:rPr lang="en-US" sz="1800" dirty="0" smtClean="0"/>
              <a:t>(2)))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 5 * ( 4 *  (3 * (2 * </a:t>
            </a:r>
            <a:r>
              <a:rPr lang="en-US" sz="1800" dirty="0" err="1" smtClean="0"/>
              <a:t>fatorial</a:t>
            </a:r>
            <a:r>
              <a:rPr lang="en-US" sz="1800" dirty="0" smtClean="0"/>
              <a:t> (1) )))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 5 * ( 4 *  (3 * (2 * (1) )))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120</a:t>
            </a:r>
            <a:endParaRPr lang="pt-BR" sz="1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saber o </a:t>
            </a:r>
            <a:r>
              <a:rPr lang="en-US" dirty="0" err="1" smtClean="0"/>
              <a:t>fatorial</a:t>
            </a:r>
            <a:r>
              <a:rPr lang="en-US" dirty="0" smtClean="0"/>
              <a:t> de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saber o </a:t>
            </a:r>
            <a:r>
              <a:rPr lang="en-US" dirty="0" err="1" smtClean="0"/>
              <a:t>fatorial</a:t>
            </a:r>
            <a:r>
              <a:rPr lang="en-US" dirty="0" smtClean="0"/>
              <a:t> dos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chegue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conheça</a:t>
            </a:r>
            <a:r>
              <a:rPr lang="en-US" dirty="0" smtClean="0"/>
              <a:t> o </a:t>
            </a:r>
            <a:r>
              <a:rPr lang="en-US" dirty="0" err="1" smtClean="0"/>
              <a:t>fatorial</a:t>
            </a:r>
            <a:endParaRPr lang="en-US" dirty="0" smtClean="0"/>
          </a:p>
          <a:p>
            <a:pPr lvl="1"/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0 </a:t>
            </a:r>
            <a:r>
              <a:rPr lang="en-US" dirty="0" err="1" smtClean="0"/>
              <a:t>ou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CONDIÇÃO DE PARADA</a:t>
            </a:r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tivéssemos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?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Nada </a:t>
            </a:r>
            <a:r>
              <a:rPr lang="en-US" dirty="0" err="1" smtClean="0"/>
              <a:t>mais</a:t>
            </a:r>
            <a:r>
              <a:rPr lang="en-US" dirty="0" smtClean="0"/>
              <a:t> é do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situação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chama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Toda </a:t>
            </a:r>
            <a:r>
              <a:rPr lang="en-US" dirty="0" err="1" smtClean="0"/>
              <a:t>recursão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, </a:t>
            </a:r>
            <a:r>
              <a:rPr lang="en-US" dirty="0" err="1" smtClean="0"/>
              <a:t>senão</a:t>
            </a:r>
            <a:r>
              <a:rPr lang="en-US" dirty="0" smtClean="0"/>
              <a:t> </a:t>
            </a:r>
            <a:r>
              <a:rPr lang="en-US" dirty="0" err="1" smtClean="0"/>
              <a:t>entra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loop</a:t>
            </a:r>
          </a:p>
          <a:p>
            <a:endParaRPr lang="en-US" dirty="0" smtClean="0"/>
          </a:p>
          <a:p>
            <a:r>
              <a:rPr lang="en-US" dirty="0" smtClean="0"/>
              <a:t>Forma </a:t>
            </a:r>
            <a:r>
              <a:rPr lang="en-US" dirty="0" err="1" smtClean="0"/>
              <a:t>elegante</a:t>
            </a:r>
            <a:r>
              <a:rPr lang="en-US" dirty="0" smtClean="0"/>
              <a:t> de </a:t>
            </a:r>
            <a:r>
              <a:rPr lang="en-US" dirty="0" err="1" smtClean="0"/>
              <a:t>decompor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 do </a:t>
            </a:r>
            <a:r>
              <a:rPr lang="en-US" dirty="0" err="1" smtClean="0"/>
              <a:t>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 action="ppaction://hlinkfile"/>
              </a:rPr>
              <a:t>fatorial_recursivo.c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3430</TotalTime>
  <Words>2703</Words>
  <Application>Microsoft Office PowerPoint</Application>
  <PresentationFormat>On-screen Show (4:3)</PresentationFormat>
  <Paragraphs>630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IC-UFAL</vt:lpstr>
      <vt:lpstr>Programação I: Recursão</vt:lpstr>
      <vt:lpstr>PowerPoint Presentation</vt:lpstr>
      <vt:lpstr>O fatorial de um número</vt:lpstr>
      <vt:lpstr>Escrevendo um programa para calcular o fatorial</vt:lpstr>
      <vt:lpstr>Agora vamos pensar mais um pouquinho</vt:lpstr>
      <vt:lpstr>E se fizéssemos uma função</vt:lpstr>
      <vt:lpstr>Ou seja, </vt:lpstr>
      <vt:lpstr>Recursão</vt:lpstr>
      <vt:lpstr>Implementação recursiva do fatorial</vt:lpstr>
      <vt:lpstr>Vamos entender um pouco melhor</vt:lpstr>
      <vt:lpstr>Exemplo</vt:lpstr>
      <vt:lpstr>Agora vamos entender a memória do fatorial</vt:lpstr>
      <vt:lpstr>Lembram do MDC?</vt:lpstr>
      <vt:lpstr>Vamos pensar recursivamente</vt:lpstr>
      <vt:lpstr>Testando o seu entendimento</vt:lpstr>
      <vt:lpstr>Flashback … torre de hanói (1a aula)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Agora com n = 3</vt:lpstr>
      <vt:lpstr>De forma geral</vt:lpstr>
      <vt:lpstr>Vamos ao código</vt:lpstr>
      <vt:lpstr>Organizando o código em arquivos separados</vt:lpstr>
      <vt:lpstr>Nós podemos separar o código em vários arquivos</vt:lpstr>
      <vt:lpstr>Mas pra que?</vt:lpstr>
      <vt:lpstr>Nossa primeira separação</vt:lpstr>
      <vt:lpstr>Por baixo dos panos</vt:lpstr>
      <vt:lpstr>Por baixo dos panos</vt:lpstr>
      <vt:lpstr>Por baixo dos panos</vt:lpstr>
      <vt:lpstr>Mudanças …</vt:lpstr>
      <vt:lpstr>Separando ainda mais</vt:lpstr>
      <vt:lpstr>Como funciona?</vt:lpstr>
      <vt:lpstr>Compilando e Linkando na mão</vt:lpstr>
      <vt:lpstr>No DEV C++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422</cp:revision>
  <dcterms:created xsi:type="dcterms:W3CDTF">2009-02-19T12:39:44Z</dcterms:created>
  <dcterms:modified xsi:type="dcterms:W3CDTF">2012-05-15T14:13:55Z</dcterms:modified>
</cp:coreProperties>
</file>