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528" r:id="rId2"/>
    <p:sldId id="529" r:id="rId3"/>
    <p:sldId id="544" r:id="rId4"/>
    <p:sldId id="545" r:id="rId5"/>
    <p:sldId id="530" r:id="rId6"/>
    <p:sldId id="541" r:id="rId7"/>
    <p:sldId id="543" r:id="rId8"/>
    <p:sldId id="549" r:id="rId9"/>
    <p:sldId id="558" r:id="rId10"/>
    <p:sldId id="559" r:id="rId11"/>
    <p:sldId id="551" r:id="rId12"/>
    <p:sldId id="552" r:id="rId13"/>
    <p:sldId id="553" r:id="rId14"/>
    <p:sldId id="554" r:id="rId15"/>
    <p:sldId id="556" r:id="rId16"/>
    <p:sldId id="555" r:id="rId17"/>
    <p:sldId id="557" r:id="rId1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6" autoAdjust="0"/>
  </p:normalViewPr>
  <p:slideViewPr>
    <p:cSldViewPr>
      <p:cViewPr varScale="1">
        <p:scale>
          <a:sx n="54" d="100"/>
          <a:sy n="54" d="100"/>
        </p:scale>
        <p:origin x="-44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240A8E3-BD1F-41A7-8A84-C740B73F89D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DDB0FDD-4740-4B82-A74D-9CA475879F8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6F32060-13C4-4F81-A74F-7BE6D248788A}" type="slidenum">
              <a:rPr lang="pt-BR" smtClean="0">
                <a:latin typeface="Arial" charset="0"/>
              </a:rPr>
              <a:pPr defTabSz="990600"/>
              <a:t>1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3E8D54FE-88E3-45AD-BBEF-A482E8E4C1B6}" type="slidenum">
              <a:rPr lang="pt-BR" smtClean="0">
                <a:latin typeface="Arial" charset="0"/>
              </a:rPr>
              <a:pPr defTabSz="990600"/>
              <a:t>10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47AABF84-A3AC-4660-BBB4-E9E5D856D0C7}" type="slidenum">
              <a:rPr lang="pt-BR" smtClean="0">
                <a:latin typeface="Arial" charset="0"/>
              </a:rPr>
              <a:pPr defTabSz="990600"/>
              <a:t>11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2E197D87-CE45-49EB-B27F-4293007983CB}" type="slidenum">
              <a:rPr lang="pt-BR" smtClean="0">
                <a:latin typeface="Arial" charset="0"/>
              </a:rPr>
              <a:pPr defTabSz="990600"/>
              <a:t>12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D3A01D2C-D42D-4405-AFA9-4A657669C651}" type="slidenum">
              <a:rPr lang="pt-BR" smtClean="0">
                <a:latin typeface="Arial" charset="0"/>
              </a:rPr>
              <a:pPr defTabSz="990600"/>
              <a:t>13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6BDE7A6-3FEE-4343-A070-A3878812DEB1}" type="slidenum">
              <a:rPr lang="pt-BR" smtClean="0">
                <a:latin typeface="Arial" charset="0"/>
              </a:rPr>
              <a:pPr defTabSz="990600"/>
              <a:t>14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5725273-58B9-46A5-AF45-EFF8D3CF3ABF}" type="slidenum">
              <a:rPr lang="pt-BR" smtClean="0">
                <a:latin typeface="Arial" charset="0"/>
              </a:rPr>
              <a:pPr defTabSz="990600"/>
              <a:t>15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8AF17B5A-C41A-4BAA-BA62-6C604DCA3F79}" type="slidenum">
              <a:rPr lang="pt-BR" smtClean="0">
                <a:latin typeface="Arial" charset="0"/>
              </a:rPr>
              <a:pPr defTabSz="990600"/>
              <a:t>16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EF1910E6-6EE2-441D-A1BA-5F8769021862}" type="slidenum">
              <a:rPr lang="pt-BR" smtClean="0">
                <a:latin typeface="Arial" charset="0"/>
              </a:rPr>
              <a:pPr defTabSz="990600"/>
              <a:t>17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411EF14F-4EF1-4A27-961D-E848534880B6}" type="slidenum">
              <a:rPr lang="pt-BR" smtClean="0">
                <a:latin typeface="Arial" charset="0"/>
              </a:rPr>
              <a:pPr defTabSz="990600"/>
              <a:t>2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794C7B3C-D2A5-4025-A3DC-46D9443CC0F6}" type="slidenum">
              <a:rPr lang="pt-BR" smtClean="0">
                <a:latin typeface="Arial" charset="0"/>
              </a:rPr>
              <a:pPr defTabSz="990600"/>
              <a:t>3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435B96D1-6F2E-4F59-8EE0-FDE23D796EE6}" type="slidenum">
              <a:rPr lang="pt-BR" smtClean="0">
                <a:latin typeface="Arial" charset="0"/>
              </a:rPr>
              <a:pPr defTabSz="990600"/>
              <a:t>4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B7B62F24-E67E-4A76-9942-FBCAA50F7900}" type="slidenum">
              <a:rPr lang="pt-BR" smtClean="0">
                <a:latin typeface="Arial" charset="0"/>
              </a:rPr>
              <a:pPr defTabSz="990600"/>
              <a:t>5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A2A11CB1-528F-4DD5-9A15-39A0D8D4D26F}" type="slidenum">
              <a:rPr lang="pt-BR" smtClean="0">
                <a:latin typeface="Arial" charset="0"/>
              </a:rPr>
              <a:pPr defTabSz="990600"/>
              <a:t>6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0F965128-824D-4BCB-8EDB-779DBCC2DFD1}" type="slidenum">
              <a:rPr lang="pt-BR" smtClean="0">
                <a:latin typeface="Arial" charset="0"/>
              </a:rPr>
              <a:pPr defTabSz="990600"/>
              <a:t>7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2560FC38-EF34-40BC-8491-1B553BABE0A0}" type="slidenum">
              <a:rPr lang="pt-BR" smtClean="0">
                <a:latin typeface="Arial" charset="0"/>
              </a:rPr>
              <a:pPr defTabSz="990600"/>
              <a:t>8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5935CE6A-874A-4E0B-9E7E-4EF1C85E436B}" type="slidenum">
              <a:rPr lang="pt-BR" smtClean="0">
                <a:latin typeface="Arial" charset="0"/>
              </a:rPr>
              <a:pPr defTabSz="990600"/>
              <a:t>9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E8A94-DF28-4534-AC48-DD0B7D6C6C6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5933F-F260-4521-A2AA-64FE36330C0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C99DC-DBAE-4FB8-8613-26A2DEFA4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C1A9B-DF64-4001-85D9-04242F98BBE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E6B9E-EA86-4394-A5F2-4C5EC5F684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455D2-6AF8-4E4D-8025-3070C37618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77C47-1F5A-4E66-9F9A-911BBE72BE2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1C483-5CEF-4233-A026-5484A15CD1A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E489-D955-4B3B-8A46-84D6DBEBD53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1B4EB-4E41-466C-9F5B-CC31EBB2C0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952C1-4C98-4C22-B0EA-A6524AD63EE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6DFF1-F832-414D-BB06-6E90E25DF3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65D8B-514F-4B6A-B672-6EC380B373E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3BA7E-10D3-4DD6-AB39-21836230217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A4D85843-2383-4B69-B739-1FF5EA2B350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pic>
        <p:nvPicPr>
          <p:cNvPr id="1032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aritmetica_ponteiros.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esenv\p1\strings.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Programação I: Arrays</a:t>
            </a:r>
            <a:endParaRPr lang="pt-BR" smtClean="0"/>
          </a:p>
        </p:txBody>
      </p:sp>
      <p:sp>
        <p:nvSpPr>
          <p:cNvPr id="3075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Rodrigo Paes</a:t>
            </a:r>
            <a:endParaRPr lang="pt-BR" smtClean="0"/>
          </a:p>
        </p:txBody>
      </p:sp>
      <p:sp>
        <p:nvSpPr>
          <p:cNvPr id="3076" name="Espaço Reservado para Data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077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 pouquinho de aritmética de ponteiros</a:t>
            </a:r>
            <a:endParaRPr lang="pt-BR" smtClean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3" action="ppaction://hlinkfile"/>
              </a:rPr>
              <a:t>aritmetica_ponteiros.c</a:t>
            </a:r>
            <a:endParaRPr lang="pt-BR" smtClean="0"/>
          </a:p>
        </p:txBody>
      </p:sp>
      <p:sp>
        <p:nvSpPr>
          <p:cNvPr id="1638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6389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Programação I:</a:t>
            </a:r>
            <a:br>
              <a:rPr lang="en-US" smtClean="0"/>
            </a:br>
            <a:r>
              <a:rPr lang="en-US" smtClean="0"/>
              <a:t>Strings</a:t>
            </a:r>
            <a:endParaRPr lang="pt-BR" smtClean="0"/>
          </a:p>
        </p:txBody>
      </p:sp>
      <p:sp>
        <p:nvSpPr>
          <p:cNvPr id="18435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Rodrigo Paes</a:t>
            </a:r>
            <a:endParaRPr lang="pt-BR" smtClean="0"/>
          </a:p>
        </p:txBody>
      </p:sp>
      <p:sp>
        <p:nvSpPr>
          <p:cNvPr id="18436" name="Espaço Reservado para Data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18437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de caracteres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 c[10]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c[9] = ‘a’;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Um array cujo elementos são do tipo char são chamados de </a:t>
            </a:r>
          </a:p>
          <a:p>
            <a:pPr lvl="1" eaLnBrk="1" hangingPunct="1"/>
            <a:r>
              <a:rPr lang="en-US" smtClean="0"/>
              <a:t>Cadeia de Caracteres ou String</a:t>
            </a:r>
            <a:endParaRPr lang="pt-BR" smtClean="0"/>
          </a:p>
        </p:txBody>
      </p:sp>
      <p:sp>
        <p:nvSpPr>
          <p:cNvPr id="1946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946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33500" y="205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33500" y="30575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  <a:endParaRPr lang="pt-BR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trata as strings de forma diferente</a:t>
            </a:r>
          </a:p>
          <a:p>
            <a:pPr lvl="1" eaLnBrk="1" hangingPunct="1"/>
            <a:r>
              <a:rPr lang="en-US" smtClean="0"/>
              <a:t>char palavra[11];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No scanf</a:t>
            </a:r>
          </a:p>
          <a:p>
            <a:pPr lvl="2" eaLnBrk="1" hangingPunct="1"/>
            <a:r>
              <a:rPr lang="en-US" smtClean="0"/>
              <a:t>scanf(“%s”, palavra );  // pq aqui não precisamos do &amp; ?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No printf</a:t>
            </a:r>
          </a:p>
          <a:p>
            <a:pPr lvl="2" eaLnBrk="1" hangingPunct="1"/>
            <a:r>
              <a:rPr lang="en-US" smtClean="0"/>
              <a:t>printf(“%s”, palavra );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Na inicialização</a:t>
            </a:r>
          </a:p>
          <a:p>
            <a:pPr lvl="2" eaLnBrk="1" hangingPunct="1"/>
            <a:r>
              <a:rPr lang="en-US" smtClean="0"/>
              <a:t>char palavra[11] = "abacateiro";</a:t>
            </a:r>
          </a:p>
          <a:p>
            <a:pPr lvl="1" eaLnBrk="1" hangingPunct="1"/>
            <a:endParaRPr lang="pt-BR" smtClean="0"/>
          </a:p>
        </p:txBody>
      </p:sp>
      <p:sp>
        <p:nvSpPr>
          <p:cNvPr id="2048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20485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\0</a:t>
            </a:r>
            <a:endParaRPr lang="pt-BR" smtClean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Mas se fizermos:</a:t>
            </a:r>
          </a:p>
          <a:p>
            <a:pPr lvl="1" eaLnBrk="1" hangingPunct="1"/>
            <a:r>
              <a:rPr lang="en-US" smtClean="0"/>
              <a:t>char palavra[255]  = “programar é massa!”;</a:t>
            </a:r>
          </a:p>
          <a:p>
            <a:pPr lvl="1" eaLnBrk="1" hangingPunct="1"/>
            <a:r>
              <a:rPr lang="en-US" smtClean="0"/>
              <a:t>printf(“%s\n”, palavra);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Só inicializamos 18 caracteres da string, e os outros 237 caracteres? Estão com lixo?</a:t>
            </a:r>
          </a:p>
          <a:p>
            <a:pPr lvl="1" eaLnBrk="1" hangingPunct="1"/>
            <a:r>
              <a:rPr lang="en-US" smtClean="0"/>
              <a:t>Mas se eles estão com lixo, porque o printf não imprime o lixo?</a:t>
            </a:r>
          </a:p>
          <a:p>
            <a:pPr lvl="1" eaLnBrk="1" hangingPunct="1"/>
            <a:endParaRPr lang="pt-BR" smtClean="0"/>
          </a:p>
        </p:txBody>
      </p:sp>
      <p:sp>
        <p:nvSpPr>
          <p:cNvPr id="2150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21509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\0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err="1" smtClean="0"/>
              <a:t>Em</a:t>
            </a:r>
            <a:r>
              <a:rPr lang="en-US" dirty="0" smtClean="0"/>
              <a:t> C, </a:t>
            </a:r>
            <a:r>
              <a:rPr lang="en-US" dirty="0" err="1" smtClean="0"/>
              <a:t>existe</a:t>
            </a:r>
            <a:r>
              <a:rPr lang="en-US" dirty="0" smtClean="0"/>
              <a:t> um </a:t>
            </a:r>
            <a:r>
              <a:rPr lang="en-US" dirty="0" err="1" smtClean="0"/>
              <a:t>caracter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delimita</a:t>
            </a:r>
            <a:r>
              <a:rPr lang="en-US" dirty="0" smtClean="0"/>
              <a:t> o final </a:t>
            </a:r>
            <a:r>
              <a:rPr lang="en-US" dirty="0" err="1" smtClean="0"/>
              <a:t>da</a:t>
            </a:r>
            <a:r>
              <a:rPr lang="en-US" dirty="0" smtClean="0"/>
              <a:t> String</a:t>
            </a:r>
          </a:p>
          <a:p>
            <a:pPr lvl="1" eaLnBrk="1" hangingPunct="1">
              <a:defRPr/>
            </a:pPr>
            <a:r>
              <a:rPr lang="en-US" dirty="0" smtClean="0"/>
              <a:t>‘\0’</a:t>
            </a:r>
          </a:p>
          <a:p>
            <a:pPr eaLnBrk="1" hangingPunct="1">
              <a:defRPr/>
            </a:pP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smtClean="0"/>
              <a:t> é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inserido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final </a:t>
            </a:r>
            <a:r>
              <a:rPr lang="en-US" dirty="0" err="1" smtClean="0"/>
              <a:t>da</a:t>
            </a:r>
            <a:r>
              <a:rPr lang="en-US" dirty="0" smtClean="0"/>
              <a:t> string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err="1" smtClean="0"/>
              <a:t>Inicialização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scanf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 </a:t>
            </a:r>
            <a:r>
              <a:rPr lang="en-US" dirty="0" err="1" smtClean="0"/>
              <a:t>printf</a:t>
            </a:r>
            <a:r>
              <a:rPr lang="en-US" dirty="0" smtClean="0"/>
              <a:t>(“%s”,…) </a:t>
            </a:r>
            <a:r>
              <a:rPr lang="en-US" dirty="0" err="1" smtClean="0"/>
              <a:t>imprime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o \0</a:t>
            </a:r>
          </a:p>
          <a:p>
            <a:pPr lvl="1" eaLnBrk="1" hangingPunct="1">
              <a:defRPr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o </a:t>
            </a:r>
            <a:r>
              <a:rPr lang="en-US" dirty="0" err="1" smtClean="0"/>
              <a:t>lixo</a:t>
            </a:r>
            <a:r>
              <a:rPr lang="en-US" dirty="0" smtClean="0"/>
              <a:t> é </a:t>
            </a:r>
            <a:r>
              <a:rPr lang="en-US" dirty="0" err="1" smtClean="0"/>
              <a:t>ignorado</a:t>
            </a:r>
            <a:r>
              <a:rPr lang="en-US" dirty="0" smtClean="0"/>
              <a:t>!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deixar</a:t>
            </a:r>
            <a:r>
              <a:rPr lang="en-US" dirty="0" smtClean="0"/>
              <a:t> um </a:t>
            </a:r>
            <a:r>
              <a:rPr lang="en-US" dirty="0" err="1" smtClean="0"/>
              <a:t>espaço</a:t>
            </a:r>
            <a:r>
              <a:rPr lang="en-US" dirty="0" smtClean="0"/>
              <a:t> extra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acomodar</a:t>
            </a:r>
            <a:r>
              <a:rPr lang="en-US" dirty="0" smtClean="0"/>
              <a:t> o </a:t>
            </a:r>
            <a:r>
              <a:rPr lang="en-US" dirty="0" err="1" smtClean="0"/>
              <a:t>caracter</a:t>
            </a:r>
            <a:r>
              <a:rPr lang="en-US" dirty="0" smtClean="0"/>
              <a:t> \0</a:t>
            </a:r>
            <a:endParaRPr lang="pt-BR" dirty="0"/>
          </a:p>
        </p:txBody>
      </p:sp>
      <p:sp>
        <p:nvSpPr>
          <p:cNvPr id="2253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22533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Funções de strings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strings</a:t>
            </a:r>
          </a:p>
          <a:p>
            <a:pPr lvl="1" eaLnBrk="1" hangingPunct="1">
              <a:defRPr/>
            </a:pPr>
            <a:r>
              <a:rPr lang="en-US" dirty="0" err="1" smtClean="0"/>
              <a:t>string.h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Exemplos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strcpy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strcmp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strlen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strupr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strlwr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strstr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…</a:t>
            </a:r>
          </a:p>
          <a:p>
            <a:pPr lvl="1" eaLnBrk="1" hangingPunct="1">
              <a:defRPr/>
            </a:pP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, </a:t>
            </a:r>
            <a:r>
              <a:rPr lang="en-US" dirty="0" err="1" smtClean="0"/>
              <a:t>olhem</a:t>
            </a:r>
            <a:r>
              <a:rPr lang="en-US" dirty="0" smtClean="0"/>
              <a:t> a </a:t>
            </a:r>
            <a:r>
              <a:rPr lang="en-US" dirty="0" err="1" smtClean="0"/>
              <a:t>documentação</a:t>
            </a:r>
            <a:r>
              <a:rPr lang="en-US" dirty="0" smtClean="0"/>
              <a:t> de </a:t>
            </a:r>
            <a:r>
              <a:rPr lang="en-US" dirty="0" err="1" smtClean="0"/>
              <a:t>string.h</a:t>
            </a:r>
            <a:endParaRPr lang="pt-BR" dirty="0"/>
          </a:p>
        </p:txBody>
      </p:sp>
      <p:sp>
        <p:nvSpPr>
          <p:cNvPr id="2355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23557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Exemplo de manipulação de Strings</a:t>
            </a:r>
            <a:endParaRPr lang="pt-BR" smtClean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3" action="ppaction://hlinkfile"/>
              </a:rPr>
              <a:t>strings.c</a:t>
            </a:r>
            <a:endParaRPr lang="pt-BR" smtClean="0"/>
          </a:p>
        </p:txBody>
      </p:sp>
      <p:sp>
        <p:nvSpPr>
          <p:cNvPr id="2458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2458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Relembrando …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Arrays</a:t>
            </a:r>
          </a:p>
          <a:p>
            <a:pPr lvl="2" eaLnBrk="1" hangingPunct="1">
              <a:defRPr/>
            </a:pP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um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err="1" smtClean="0"/>
              <a:t>Declaração</a:t>
            </a:r>
            <a:endParaRPr lang="en-US" dirty="0" smtClean="0"/>
          </a:p>
          <a:p>
            <a:pPr lvl="3" eaLnBrk="1" hangingPunct="1">
              <a:defRPr/>
            </a:pPr>
            <a:r>
              <a:rPr lang="en-US" dirty="0" smtClean="0"/>
              <a:t>&lt;</a:t>
            </a:r>
            <a:r>
              <a:rPr lang="en-US" dirty="0" err="1" smtClean="0"/>
              <a:t>tipo</a:t>
            </a:r>
            <a:r>
              <a:rPr lang="en-US" dirty="0" smtClean="0"/>
              <a:t>&gt; </a:t>
            </a:r>
            <a:r>
              <a:rPr lang="en-US" dirty="0" err="1" smtClean="0"/>
              <a:t>identificador</a:t>
            </a:r>
            <a:r>
              <a:rPr lang="en-US" dirty="0" smtClean="0"/>
              <a:t>[</a:t>
            </a:r>
            <a:r>
              <a:rPr lang="en-US" dirty="0" err="1" smtClean="0"/>
              <a:t>quantidade</a:t>
            </a:r>
            <a:r>
              <a:rPr lang="en-US" dirty="0" smtClean="0"/>
              <a:t>];</a:t>
            </a:r>
          </a:p>
          <a:p>
            <a:pPr lvl="3" eaLnBrk="1" hangingPunct="1">
              <a:defRPr/>
            </a:pPr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[100];</a:t>
            </a:r>
          </a:p>
          <a:p>
            <a:pPr lvl="2" eaLnBrk="1" hangingPunct="1">
              <a:defRPr/>
            </a:pPr>
            <a:r>
              <a:rPr lang="en-US" dirty="0" err="1" smtClean="0"/>
              <a:t>Acesso</a:t>
            </a:r>
            <a:endParaRPr lang="en-US" dirty="0" smtClean="0"/>
          </a:p>
          <a:p>
            <a:pPr lvl="3" eaLnBrk="1" hangingPunct="1">
              <a:defRPr/>
            </a:pP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índice</a:t>
            </a:r>
            <a:endParaRPr lang="en-US" dirty="0" smtClean="0"/>
          </a:p>
          <a:p>
            <a:pPr lvl="4" eaLnBrk="1" hangingPunct="1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(“%d”, </a:t>
            </a:r>
            <a:r>
              <a:rPr lang="en-US" dirty="0" err="1" smtClean="0"/>
              <a:t>notas</a:t>
            </a:r>
            <a:r>
              <a:rPr lang="en-US" dirty="0" smtClean="0"/>
              <a:t>[5] );  // </a:t>
            </a:r>
            <a:r>
              <a:rPr lang="en-US" dirty="0" err="1" smtClean="0"/>
              <a:t>imprime</a:t>
            </a:r>
            <a:r>
              <a:rPr lang="en-US" dirty="0" smtClean="0"/>
              <a:t> o </a:t>
            </a:r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err="1" smtClean="0"/>
              <a:t>Atribuição</a:t>
            </a:r>
            <a:endParaRPr lang="en-US" dirty="0" smtClean="0"/>
          </a:p>
          <a:p>
            <a:pPr lvl="3" eaLnBrk="1" hangingPunct="1">
              <a:defRPr/>
            </a:pP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lvl="4" eaLnBrk="1" hangingPunct="1">
              <a:defRPr/>
            </a:pPr>
            <a:r>
              <a:rPr lang="en-US" dirty="0" err="1" smtClean="0"/>
              <a:t>notas</a:t>
            </a:r>
            <a:r>
              <a:rPr lang="en-US" dirty="0" smtClean="0"/>
              <a:t>[2] = 8;  // </a:t>
            </a:r>
            <a:r>
              <a:rPr lang="en-US" dirty="0" err="1" smtClean="0"/>
              <a:t>atribui</a:t>
            </a:r>
            <a:r>
              <a:rPr lang="en-US" dirty="0" smtClean="0"/>
              <a:t> 8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err="1" smtClean="0"/>
              <a:t>Ponteiros</a:t>
            </a:r>
            <a:endParaRPr lang="en-US" dirty="0" smtClean="0"/>
          </a:p>
          <a:p>
            <a:pPr lvl="3" eaLnBrk="1" hangingPunct="1">
              <a:defRPr/>
            </a:pPr>
            <a:r>
              <a:rPr lang="en-US" dirty="0" smtClean="0"/>
              <a:t>O </a:t>
            </a:r>
            <a:r>
              <a:rPr lang="en-US" dirty="0" err="1" smtClean="0"/>
              <a:t>identificador</a:t>
            </a:r>
            <a:r>
              <a:rPr lang="en-US" dirty="0" smtClean="0"/>
              <a:t> é um </a:t>
            </a:r>
            <a:r>
              <a:rPr lang="en-US" dirty="0" err="1" smtClean="0"/>
              <a:t>ponteiro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endParaRPr lang="pt-BR" dirty="0"/>
          </a:p>
        </p:txBody>
      </p:sp>
      <p:sp>
        <p:nvSpPr>
          <p:cNvPr id="410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410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Ainda relemebrando</a:t>
            </a:r>
            <a:endParaRPr lang="pt-BR" smtClean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en-US" dirty="0" smtClean="0"/>
          </a:p>
          <a:p>
            <a:pPr lvl="1" eaLnBrk="1" hangingPunct="1"/>
            <a:r>
              <a:rPr lang="en-US" dirty="0" smtClean="0"/>
              <a:t>A </a:t>
            </a:r>
            <a:r>
              <a:rPr lang="en-US" dirty="0" err="1" smtClean="0"/>
              <a:t>passagem</a:t>
            </a:r>
            <a:r>
              <a:rPr lang="en-US" dirty="0" smtClean="0"/>
              <a:t> é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referência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teste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FF0000"/>
                </a:solidFill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</a:rPr>
              <a:t> a[]</a:t>
            </a:r>
            <a:r>
              <a:rPr lang="en-US" sz="1800" dirty="0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     a[0] = 0;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main()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array[5] = {4,3,2,1,6};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teste</a:t>
            </a:r>
            <a:r>
              <a:rPr lang="en-US" sz="1800" dirty="0" smtClean="0"/>
              <a:t>(array);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("%d\</a:t>
            </a:r>
            <a:r>
              <a:rPr lang="en-US" sz="1800" dirty="0" err="1" smtClean="0"/>
              <a:t>n",array</a:t>
            </a:r>
            <a:r>
              <a:rPr lang="en-US" sz="1800" dirty="0" smtClean="0"/>
              <a:t>[0]); // </a:t>
            </a:r>
            <a:r>
              <a:rPr lang="en-US" sz="1800" dirty="0" err="1" smtClean="0"/>
              <a:t>Imprimirá</a:t>
            </a:r>
            <a:r>
              <a:rPr lang="en-US" sz="1800" dirty="0" smtClean="0"/>
              <a:t> 0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dirty="0" smtClean="0"/>
              <a:t>}</a:t>
            </a:r>
          </a:p>
          <a:p>
            <a:pPr lvl="1" eaLnBrk="1" hangingPunct="1"/>
            <a:endParaRPr lang="pt-BR" dirty="0" smtClean="0"/>
          </a:p>
        </p:txBody>
      </p:sp>
      <p:sp>
        <p:nvSpPr>
          <p:cNvPr id="512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5125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Também pode ser assim</a:t>
            </a:r>
            <a:endParaRPr lang="pt-BR" smtClean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em funções</a:t>
            </a:r>
          </a:p>
          <a:p>
            <a:pPr lvl="1" eaLnBrk="1" hangingPunct="1"/>
            <a:r>
              <a:rPr lang="en-US" smtClean="0"/>
              <a:t>A passagem é por referência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void teste(</a:t>
            </a:r>
            <a:r>
              <a:rPr lang="en-US" sz="1800" b="1" smtClean="0">
                <a:solidFill>
                  <a:srgbClr val="FF0000"/>
                </a:solidFill>
              </a:rPr>
              <a:t>int *a</a:t>
            </a:r>
            <a:r>
              <a:rPr lang="en-US" sz="1800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     a[0] = 0;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main()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      int array[5] = {4,3,2,1,6};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      teste(array);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      printf("%d\n",array[0]); // Imprimirá 0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lvl="1" eaLnBrk="1" hangingPunct="1"/>
            <a:endParaRPr lang="pt-BR" smtClean="0"/>
          </a:p>
        </p:txBody>
      </p:sp>
      <p:sp>
        <p:nvSpPr>
          <p:cNvPr id="614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6149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Inicialização</a:t>
            </a:r>
            <a:endParaRPr lang="pt-BR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inicializar</a:t>
            </a:r>
            <a:r>
              <a:rPr lang="en-US" dirty="0" smtClean="0"/>
              <a:t> um array </a:t>
            </a:r>
            <a:r>
              <a:rPr lang="en-US" dirty="0" err="1" smtClean="0"/>
              <a:t>diretamente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smtClean="0"/>
              <a:t>float </a:t>
            </a:r>
            <a:r>
              <a:rPr lang="en-US" dirty="0" err="1" smtClean="0"/>
              <a:t>precos</a:t>
            </a:r>
            <a:r>
              <a:rPr lang="en-US" dirty="0" smtClean="0"/>
              <a:t>[5] = {1.20, 3.1, 1, 5.0, 6.8} ;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717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7173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multidimensionais</a:t>
            </a:r>
            <a:endParaRPr lang="pt-BR" smtClean="0"/>
          </a:p>
        </p:txBody>
      </p:sp>
      <p:sp>
        <p:nvSpPr>
          <p:cNvPr id="8195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Dissemos:</a:t>
            </a:r>
          </a:p>
          <a:p>
            <a:pPr lvl="1" eaLnBrk="1" hangingPunct="1"/>
            <a:r>
              <a:rPr lang="en-US" smtClean="0"/>
              <a:t>Um array é um conjunto de variáveis de um mesmo tipo</a:t>
            </a:r>
          </a:p>
          <a:p>
            <a:pPr lvl="1" eaLnBrk="1" hangingPunct="1"/>
            <a:r>
              <a:rPr lang="en-US" smtClean="0"/>
              <a:t>Podemos chamar cada uma dessas variáveis do array de elemento do array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Até agora os elementos do array foram variáveis int, float, double ou char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Porém, os elementos também podem ser arrays</a:t>
            </a:r>
          </a:p>
        </p:txBody>
      </p:sp>
      <p:sp>
        <p:nvSpPr>
          <p:cNvPr id="8196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8197" name="Espaço Reservado para Data 5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multidimensionais</a:t>
            </a:r>
            <a:endParaRPr lang="pt-BR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unidimensional</a:t>
            </a:r>
          </a:p>
          <a:p>
            <a:pPr lvl="1" eaLnBrk="1" hangingPunct="1"/>
            <a:r>
              <a:rPr lang="en-US" smtClean="0"/>
              <a:t>int idades[4];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Array bidimensional</a:t>
            </a:r>
          </a:p>
          <a:p>
            <a:pPr lvl="1" eaLnBrk="1" hangingPunct="1"/>
            <a:r>
              <a:rPr lang="en-US" smtClean="0"/>
              <a:t>float notas[3][5];</a:t>
            </a:r>
          </a:p>
          <a:p>
            <a:pPr lvl="1" eaLnBrk="1" hangingPunct="1"/>
            <a:endParaRPr lang="pt-BR" smtClean="0"/>
          </a:p>
        </p:txBody>
      </p:sp>
      <p:sp>
        <p:nvSpPr>
          <p:cNvPr id="922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922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28875" y="2428875"/>
            <a:ext cx="357188" cy="3571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28875" y="2786063"/>
            <a:ext cx="357188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28875" y="3143250"/>
            <a:ext cx="357188" cy="3571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428875" y="3500438"/>
            <a:ext cx="357188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26" name="Retângulo 10"/>
          <p:cNvSpPr>
            <a:spLocks noChangeArrowheads="1"/>
          </p:cNvSpPr>
          <p:nvPr/>
        </p:nvSpPr>
        <p:spPr bwMode="auto">
          <a:xfrm>
            <a:off x="1484313" y="2428875"/>
            <a:ext cx="101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idades[0]</a:t>
            </a:r>
            <a:endParaRPr lang="pt-BR" sz="1600"/>
          </a:p>
        </p:txBody>
      </p:sp>
      <p:sp>
        <p:nvSpPr>
          <p:cNvPr id="9227" name="Retângulo 11"/>
          <p:cNvSpPr>
            <a:spLocks noChangeArrowheads="1"/>
          </p:cNvSpPr>
          <p:nvPr/>
        </p:nvSpPr>
        <p:spPr bwMode="auto">
          <a:xfrm>
            <a:off x="1484313" y="2786063"/>
            <a:ext cx="101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idades[1]</a:t>
            </a:r>
            <a:endParaRPr lang="pt-BR" sz="1600"/>
          </a:p>
        </p:txBody>
      </p:sp>
      <p:sp>
        <p:nvSpPr>
          <p:cNvPr id="9228" name="Retângulo 12"/>
          <p:cNvSpPr>
            <a:spLocks noChangeArrowheads="1"/>
          </p:cNvSpPr>
          <p:nvPr/>
        </p:nvSpPr>
        <p:spPr bwMode="auto">
          <a:xfrm>
            <a:off x="1484313" y="3090863"/>
            <a:ext cx="101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idades[2]</a:t>
            </a:r>
            <a:endParaRPr lang="pt-BR" sz="1600"/>
          </a:p>
        </p:txBody>
      </p:sp>
      <p:sp>
        <p:nvSpPr>
          <p:cNvPr id="9229" name="Retângulo 13"/>
          <p:cNvSpPr>
            <a:spLocks noChangeArrowheads="1"/>
          </p:cNvSpPr>
          <p:nvPr/>
        </p:nvSpPr>
        <p:spPr bwMode="auto">
          <a:xfrm>
            <a:off x="1500188" y="3448050"/>
            <a:ext cx="101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idades[3]</a:t>
            </a:r>
            <a:endParaRPr lang="pt-BR" sz="1600"/>
          </a:p>
        </p:txBody>
      </p:sp>
      <p:sp>
        <p:nvSpPr>
          <p:cNvPr id="9230" name="Retângulo 14"/>
          <p:cNvSpPr>
            <a:spLocks noChangeArrowheads="1"/>
          </p:cNvSpPr>
          <p:nvPr/>
        </p:nvSpPr>
        <p:spPr bwMode="auto">
          <a:xfrm>
            <a:off x="2428875" y="2428875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endParaRPr lang="pt-BR" sz="1600"/>
          </a:p>
        </p:txBody>
      </p:sp>
      <p:sp>
        <p:nvSpPr>
          <p:cNvPr id="9231" name="Retângulo 15"/>
          <p:cNvSpPr>
            <a:spLocks noChangeArrowheads="1"/>
          </p:cNvSpPr>
          <p:nvPr/>
        </p:nvSpPr>
        <p:spPr bwMode="auto">
          <a:xfrm>
            <a:off x="2428875" y="2805113"/>
            <a:ext cx="412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65</a:t>
            </a:r>
            <a:endParaRPr lang="pt-BR" sz="1600"/>
          </a:p>
        </p:txBody>
      </p:sp>
      <p:sp>
        <p:nvSpPr>
          <p:cNvPr id="9232" name="Retângulo 16"/>
          <p:cNvSpPr>
            <a:spLocks noChangeArrowheads="1"/>
          </p:cNvSpPr>
          <p:nvPr/>
        </p:nvSpPr>
        <p:spPr bwMode="auto">
          <a:xfrm>
            <a:off x="2419350" y="3162300"/>
            <a:ext cx="4111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28</a:t>
            </a:r>
            <a:endParaRPr lang="pt-BR" sz="1600"/>
          </a:p>
        </p:txBody>
      </p:sp>
      <p:sp>
        <p:nvSpPr>
          <p:cNvPr id="9233" name="Retângulo 17"/>
          <p:cNvSpPr>
            <a:spLocks noChangeArrowheads="1"/>
          </p:cNvSpPr>
          <p:nvPr/>
        </p:nvSpPr>
        <p:spPr bwMode="auto">
          <a:xfrm>
            <a:off x="2409825" y="3519488"/>
            <a:ext cx="412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pt-BR" sz="1600"/>
          </a:p>
        </p:txBody>
      </p:sp>
      <p:sp>
        <p:nvSpPr>
          <p:cNvPr id="19" name="Retângulo 18"/>
          <p:cNvSpPr/>
          <p:nvPr/>
        </p:nvSpPr>
        <p:spPr>
          <a:xfrm>
            <a:off x="4587875" y="5072063"/>
            <a:ext cx="357188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587875" y="5429250"/>
            <a:ext cx="357188" cy="3571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587875" y="5786438"/>
            <a:ext cx="357188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37" name="Retângulo 26"/>
          <p:cNvSpPr>
            <a:spLocks noChangeArrowheads="1"/>
          </p:cNvSpPr>
          <p:nvPr/>
        </p:nvSpPr>
        <p:spPr bwMode="auto">
          <a:xfrm>
            <a:off x="4587875" y="5072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endParaRPr lang="pt-BR" sz="1600"/>
          </a:p>
        </p:txBody>
      </p:sp>
      <p:sp>
        <p:nvSpPr>
          <p:cNvPr id="9238" name="Retângulo 27"/>
          <p:cNvSpPr>
            <a:spLocks noChangeArrowheads="1"/>
          </p:cNvSpPr>
          <p:nvPr/>
        </p:nvSpPr>
        <p:spPr bwMode="auto">
          <a:xfrm>
            <a:off x="4587875" y="54483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pt-BR" sz="1600"/>
          </a:p>
        </p:txBody>
      </p:sp>
      <p:sp>
        <p:nvSpPr>
          <p:cNvPr id="9239" name="Retângulo 28"/>
          <p:cNvSpPr>
            <a:spLocks noChangeArrowheads="1"/>
          </p:cNvSpPr>
          <p:nvPr/>
        </p:nvSpPr>
        <p:spPr bwMode="auto">
          <a:xfrm>
            <a:off x="4578350" y="580548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  <a:endParaRPr lang="pt-BR" sz="1600"/>
          </a:p>
        </p:txBody>
      </p:sp>
      <p:sp>
        <p:nvSpPr>
          <p:cNvPr id="31" name="Retângulo 30"/>
          <p:cNvSpPr/>
          <p:nvPr/>
        </p:nvSpPr>
        <p:spPr>
          <a:xfrm>
            <a:off x="4945063" y="5072063"/>
            <a:ext cx="357187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945063" y="5429250"/>
            <a:ext cx="357187" cy="3571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4945063" y="5786438"/>
            <a:ext cx="357187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43" name="Retângulo 33"/>
          <p:cNvSpPr>
            <a:spLocks noChangeArrowheads="1"/>
          </p:cNvSpPr>
          <p:nvPr/>
        </p:nvSpPr>
        <p:spPr bwMode="auto">
          <a:xfrm>
            <a:off x="4945063" y="5072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  <a:endParaRPr lang="pt-BR" sz="1600"/>
          </a:p>
        </p:txBody>
      </p:sp>
      <p:sp>
        <p:nvSpPr>
          <p:cNvPr id="9244" name="Retângulo 34"/>
          <p:cNvSpPr>
            <a:spLocks noChangeArrowheads="1"/>
          </p:cNvSpPr>
          <p:nvPr/>
        </p:nvSpPr>
        <p:spPr bwMode="auto">
          <a:xfrm>
            <a:off x="4945063" y="54483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pt-BR" sz="1600"/>
          </a:p>
        </p:txBody>
      </p:sp>
      <p:sp>
        <p:nvSpPr>
          <p:cNvPr id="9245" name="Retângulo 35"/>
          <p:cNvSpPr>
            <a:spLocks noChangeArrowheads="1"/>
          </p:cNvSpPr>
          <p:nvPr/>
        </p:nvSpPr>
        <p:spPr bwMode="auto">
          <a:xfrm>
            <a:off x="4935538" y="580548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  <a:endParaRPr lang="pt-BR" sz="1600"/>
          </a:p>
        </p:txBody>
      </p:sp>
      <p:sp>
        <p:nvSpPr>
          <p:cNvPr id="37" name="Retângulo 36"/>
          <p:cNvSpPr/>
          <p:nvPr/>
        </p:nvSpPr>
        <p:spPr>
          <a:xfrm>
            <a:off x="5295900" y="5072063"/>
            <a:ext cx="357188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295900" y="5429250"/>
            <a:ext cx="357188" cy="3571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295900" y="5786438"/>
            <a:ext cx="357188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49" name="Retângulo 39"/>
          <p:cNvSpPr>
            <a:spLocks noChangeArrowheads="1"/>
          </p:cNvSpPr>
          <p:nvPr/>
        </p:nvSpPr>
        <p:spPr bwMode="auto">
          <a:xfrm>
            <a:off x="5295900" y="5072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pt-BR" sz="1600"/>
          </a:p>
        </p:txBody>
      </p:sp>
      <p:sp>
        <p:nvSpPr>
          <p:cNvPr id="9250" name="Retângulo 40"/>
          <p:cNvSpPr>
            <a:spLocks noChangeArrowheads="1"/>
          </p:cNvSpPr>
          <p:nvPr/>
        </p:nvSpPr>
        <p:spPr bwMode="auto">
          <a:xfrm>
            <a:off x="5295900" y="54483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pt-BR" sz="1600"/>
          </a:p>
        </p:txBody>
      </p:sp>
      <p:sp>
        <p:nvSpPr>
          <p:cNvPr id="9251" name="Retângulo 41"/>
          <p:cNvSpPr>
            <a:spLocks noChangeArrowheads="1"/>
          </p:cNvSpPr>
          <p:nvPr/>
        </p:nvSpPr>
        <p:spPr bwMode="auto">
          <a:xfrm>
            <a:off x="5286375" y="580548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  <a:endParaRPr lang="pt-BR" sz="1600"/>
          </a:p>
        </p:txBody>
      </p:sp>
      <p:sp>
        <p:nvSpPr>
          <p:cNvPr id="43" name="Retângulo 42"/>
          <p:cNvSpPr/>
          <p:nvPr/>
        </p:nvSpPr>
        <p:spPr>
          <a:xfrm>
            <a:off x="5653088" y="5072063"/>
            <a:ext cx="357187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653088" y="5429250"/>
            <a:ext cx="357187" cy="3571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5653088" y="5786438"/>
            <a:ext cx="357187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55" name="Retângulo 45"/>
          <p:cNvSpPr>
            <a:spLocks noChangeArrowheads="1"/>
          </p:cNvSpPr>
          <p:nvPr/>
        </p:nvSpPr>
        <p:spPr bwMode="auto">
          <a:xfrm>
            <a:off x="5653088" y="5072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  <a:endParaRPr lang="pt-BR" sz="1600"/>
          </a:p>
        </p:txBody>
      </p:sp>
      <p:sp>
        <p:nvSpPr>
          <p:cNvPr id="9256" name="Retângulo 46"/>
          <p:cNvSpPr>
            <a:spLocks noChangeArrowheads="1"/>
          </p:cNvSpPr>
          <p:nvPr/>
        </p:nvSpPr>
        <p:spPr bwMode="auto">
          <a:xfrm>
            <a:off x="5653088" y="54483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endParaRPr lang="pt-BR" sz="1600"/>
          </a:p>
        </p:txBody>
      </p:sp>
      <p:sp>
        <p:nvSpPr>
          <p:cNvPr id="9257" name="Retângulo 47"/>
          <p:cNvSpPr>
            <a:spLocks noChangeArrowheads="1"/>
          </p:cNvSpPr>
          <p:nvPr/>
        </p:nvSpPr>
        <p:spPr bwMode="auto">
          <a:xfrm>
            <a:off x="5643563" y="580548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  <a:endParaRPr lang="pt-BR" sz="1600"/>
          </a:p>
        </p:txBody>
      </p:sp>
      <p:sp>
        <p:nvSpPr>
          <p:cNvPr id="49" name="Retângulo 48"/>
          <p:cNvSpPr/>
          <p:nvPr/>
        </p:nvSpPr>
        <p:spPr>
          <a:xfrm>
            <a:off x="6008688" y="5072063"/>
            <a:ext cx="357187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008688" y="5429250"/>
            <a:ext cx="357187" cy="3571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6008688" y="5786438"/>
            <a:ext cx="357187" cy="3571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61" name="Retângulo 51"/>
          <p:cNvSpPr>
            <a:spLocks noChangeArrowheads="1"/>
          </p:cNvSpPr>
          <p:nvPr/>
        </p:nvSpPr>
        <p:spPr bwMode="auto">
          <a:xfrm>
            <a:off x="6008688" y="5072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pt-BR" sz="1600"/>
          </a:p>
        </p:txBody>
      </p:sp>
      <p:sp>
        <p:nvSpPr>
          <p:cNvPr id="9262" name="Retângulo 52"/>
          <p:cNvSpPr>
            <a:spLocks noChangeArrowheads="1"/>
          </p:cNvSpPr>
          <p:nvPr/>
        </p:nvSpPr>
        <p:spPr bwMode="auto">
          <a:xfrm>
            <a:off x="6008688" y="54483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pt-BR" sz="1600"/>
          </a:p>
        </p:txBody>
      </p:sp>
      <p:sp>
        <p:nvSpPr>
          <p:cNvPr id="9263" name="Retângulo 53"/>
          <p:cNvSpPr>
            <a:spLocks noChangeArrowheads="1"/>
          </p:cNvSpPr>
          <p:nvPr/>
        </p:nvSpPr>
        <p:spPr bwMode="auto">
          <a:xfrm>
            <a:off x="5999163" y="580548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  <a:endParaRPr lang="pt-BR" sz="1600"/>
          </a:p>
        </p:txBody>
      </p:sp>
      <p:sp>
        <p:nvSpPr>
          <p:cNvPr id="9264" name="Retângulo 56"/>
          <p:cNvSpPr>
            <a:spLocks noChangeArrowheads="1"/>
          </p:cNvSpPr>
          <p:nvPr/>
        </p:nvSpPr>
        <p:spPr bwMode="auto">
          <a:xfrm>
            <a:off x="4071938" y="5072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  <a:endParaRPr lang="pt-BR" sz="1600"/>
          </a:p>
        </p:txBody>
      </p:sp>
      <p:sp>
        <p:nvSpPr>
          <p:cNvPr id="9265" name="Retângulo 59"/>
          <p:cNvSpPr>
            <a:spLocks noChangeArrowheads="1"/>
          </p:cNvSpPr>
          <p:nvPr/>
        </p:nvSpPr>
        <p:spPr bwMode="auto">
          <a:xfrm>
            <a:off x="4071938" y="54483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pt-BR" sz="1600"/>
          </a:p>
        </p:txBody>
      </p:sp>
      <p:sp>
        <p:nvSpPr>
          <p:cNvPr id="9266" name="Retângulo 60"/>
          <p:cNvSpPr>
            <a:spLocks noChangeArrowheads="1"/>
          </p:cNvSpPr>
          <p:nvPr/>
        </p:nvSpPr>
        <p:spPr bwMode="auto">
          <a:xfrm>
            <a:off x="4071938" y="57864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endParaRPr lang="pt-BR" sz="1600"/>
          </a:p>
        </p:txBody>
      </p:sp>
      <p:sp>
        <p:nvSpPr>
          <p:cNvPr id="9267" name="Retângulo 61"/>
          <p:cNvSpPr>
            <a:spLocks noChangeArrowheads="1"/>
          </p:cNvSpPr>
          <p:nvPr/>
        </p:nvSpPr>
        <p:spPr bwMode="auto">
          <a:xfrm>
            <a:off x="4630738" y="4714875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  <a:endParaRPr lang="pt-BR" sz="1600"/>
          </a:p>
        </p:txBody>
      </p:sp>
      <p:sp>
        <p:nvSpPr>
          <p:cNvPr id="9268" name="Retângulo 62"/>
          <p:cNvSpPr>
            <a:spLocks noChangeArrowheads="1"/>
          </p:cNvSpPr>
          <p:nvPr/>
        </p:nvSpPr>
        <p:spPr bwMode="auto">
          <a:xfrm>
            <a:off x="4987925" y="4714875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pt-BR" sz="1600"/>
          </a:p>
        </p:txBody>
      </p:sp>
      <p:sp>
        <p:nvSpPr>
          <p:cNvPr id="9269" name="Retângulo 63"/>
          <p:cNvSpPr>
            <a:spLocks noChangeArrowheads="1"/>
          </p:cNvSpPr>
          <p:nvPr/>
        </p:nvSpPr>
        <p:spPr bwMode="auto">
          <a:xfrm>
            <a:off x="5286375" y="4714875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endParaRPr lang="pt-BR" sz="1600"/>
          </a:p>
        </p:txBody>
      </p:sp>
      <p:sp>
        <p:nvSpPr>
          <p:cNvPr id="9270" name="Retângulo 64"/>
          <p:cNvSpPr>
            <a:spLocks noChangeArrowheads="1"/>
          </p:cNvSpPr>
          <p:nvPr/>
        </p:nvSpPr>
        <p:spPr bwMode="auto">
          <a:xfrm>
            <a:off x="5643563" y="4714875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pt-BR" sz="1600"/>
          </a:p>
        </p:txBody>
      </p:sp>
      <p:sp>
        <p:nvSpPr>
          <p:cNvPr id="9271" name="Retângulo 65"/>
          <p:cNvSpPr>
            <a:spLocks noChangeArrowheads="1"/>
          </p:cNvSpPr>
          <p:nvPr/>
        </p:nvSpPr>
        <p:spPr bwMode="auto">
          <a:xfrm>
            <a:off x="6059488" y="4714875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bidimensionais em funções</a:t>
            </a:r>
            <a:endParaRPr lang="pt-BR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Para saber o número de bytes que uma matriz ocupa</a:t>
            </a:r>
          </a:p>
          <a:p>
            <a:pPr lvl="1" eaLnBrk="1" hangingPunct="1"/>
            <a:r>
              <a:rPr lang="pt-BR" smtClean="0"/>
              <a:t>Bytes = tamanho do 1o índice * tamanho do 2o índice * sizeof( tipo )</a:t>
            </a:r>
          </a:p>
          <a:p>
            <a:pPr lvl="1" eaLnBrk="1" hangingPunct="1"/>
            <a:endParaRPr lang="pt-BR" smtClean="0"/>
          </a:p>
          <a:p>
            <a:pPr eaLnBrk="1" hangingPunct="1"/>
            <a:r>
              <a:rPr lang="pt-BR" smtClean="0"/>
              <a:t>Quando a matriz é passada como parâmetro de uma função</a:t>
            </a:r>
          </a:p>
          <a:p>
            <a:pPr lvl="1" eaLnBrk="1" hangingPunct="1"/>
            <a:r>
              <a:rPr lang="pt-BR" smtClean="0"/>
              <a:t>Apenas um ponteiro para o primeiro elemento é realmente passado</a:t>
            </a:r>
          </a:p>
          <a:p>
            <a:pPr lvl="1" eaLnBrk="1" hangingPunct="1"/>
            <a:r>
              <a:rPr lang="pt-BR" smtClean="0"/>
              <a:t>É preciso definir pelo menos o comprimento da segunda dimensão</a:t>
            </a:r>
          </a:p>
        </p:txBody>
      </p:sp>
      <p:sp>
        <p:nvSpPr>
          <p:cNvPr id="1434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434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Matrizes em funções</a:t>
            </a:r>
            <a:endParaRPr lang="pt-BR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void </a:t>
            </a:r>
            <a:r>
              <a:rPr lang="en-US" dirty="0" err="1" smtClean="0"/>
              <a:t>minha_funcao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x[ ][10], 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c )</a:t>
            </a:r>
          </a:p>
          <a:p>
            <a:pPr lvl="1" eaLnBrk="1" hangingPunct="1"/>
            <a:r>
              <a:rPr lang="en-US" dirty="0" smtClean="0"/>
              <a:t>{</a:t>
            </a:r>
          </a:p>
          <a:p>
            <a:pPr lvl="1" eaLnBrk="1" hangingPunct="1"/>
            <a:r>
              <a:rPr lang="en-US" dirty="0" smtClean="0"/>
              <a:t>}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?</a:t>
            </a:r>
            <a:endParaRPr lang="pt-BR" dirty="0" smtClean="0"/>
          </a:p>
        </p:txBody>
      </p:sp>
      <p:sp>
        <p:nvSpPr>
          <p:cNvPr id="1536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5365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5215</TotalTime>
  <Words>715</Words>
  <Application>Microsoft Office PowerPoint</Application>
  <PresentationFormat>On-screen Show (4:3)</PresentationFormat>
  <Paragraphs>221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IC-UFAL</vt:lpstr>
      <vt:lpstr>Programação I: Arrays</vt:lpstr>
      <vt:lpstr>Relembrando …</vt:lpstr>
      <vt:lpstr>Ainda relemebrando</vt:lpstr>
      <vt:lpstr>Também pode ser assim</vt:lpstr>
      <vt:lpstr>Inicialização</vt:lpstr>
      <vt:lpstr>Arrays multidimensionais</vt:lpstr>
      <vt:lpstr>Arrays multidimensionais</vt:lpstr>
      <vt:lpstr>Arrays bidimensionais em funções</vt:lpstr>
      <vt:lpstr>Matrizes em funções</vt:lpstr>
      <vt:lpstr>Um pouquinho de aritmética de ponteiros</vt:lpstr>
      <vt:lpstr>Programação I: Strings</vt:lpstr>
      <vt:lpstr>Arrays de caracteres</vt:lpstr>
      <vt:lpstr>Strings</vt:lpstr>
      <vt:lpstr>\0</vt:lpstr>
      <vt:lpstr>\0</vt:lpstr>
      <vt:lpstr>Funções de strings</vt:lpstr>
      <vt:lpstr>Exemplo de manipulação de Strings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451</cp:revision>
  <dcterms:created xsi:type="dcterms:W3CDTF">2009-02-19T12:39:44Z</dcterms:created>
  <dcterms:modified xsi:type="dcterms:W3CDTF">2012-11-18T19:47:49Z</dcterms:modified>
</cp:coreProperties>
</file>