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7099300" cy="102346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1pPr>
    <a:lvl2pPr marL="4572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2pPr>
    <a:lvl3pPr marL="9144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3pPr>
    <a:lvl4pPr marL="1371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4pPr>
    <a:lvl5pPr marL="18288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42"/>
        <p:guide pos="22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3753" tIns="46877" rIns="93753" bIns="46877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3753" tIns="46877" rIns="93753" bIns="46877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3753" tIns="46877" rIns="93753" bIns="46877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992188" y="766763"/>
            <a:ext cx="5116512" cy="383698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8921" tIns="49460" rIns="98921" bIns="4946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3753" tIns="46877" rIns="93753" bIns="46877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8921" tIns="49460" rIns="98921" bIns="4946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42215" algn="l"/>
                <a:tab pos="1484429" algn="l"/>
                <a:tab pos="2226644" algn="l"/>
                <a:tab pos="2968859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C3F35C3E-1F4A-40BE-B446-667D59DFF9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5EB6811C-A05B-4593-B89C-02DCFFFA1325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1</a:t>
            </a:fld>
            <a:endParaRPr lang="pt-BR"/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25604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4EA852A2-6738-4479-B1D4-0AF3F9BDD7EF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1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F8E52806-8769-4E2D-8CBF-25264261EEF5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10</a:t>
            </a:fld>
            <a:endParaRPr lang="pt-BR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34820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0637E5A6-98A7-428D-97BB-E6868AB44B39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10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B09065A8-7F1F-4407-BF63-AC87CA61D780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11</a:t>
            </a:fld>
            <a:endParaRPr lang="pt-BR"/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35844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DA326625-4948-4A95-970A-B212757E8B66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11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9C15EF50-59EC-4221-90E5-3E11A6FCD062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12</a:t>
            </a:fld>
            <a:endParaRPr lang="pt-BR"/>
          </a:p>
        </p:txBody>
      </p:sp>
      <p:sp>
        <p:nvSpPr>
          <p:cNvPr id="368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solidFill>
            <a:srgbClr val="FFFFFF"/>
          </a:solidFill>
          <a:ln/>
        </p:spPr>
      </p:sp>
      <p:sp>
        <p:nvSpPr>
          <p:cNvPr id="3686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09613" y="4862513"/>
            <a:ext cx="5681662" cy="4516437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84926313-1A6D-4135-AEDE-190664C16673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13</a:t>
            </a:fld>
            <a:endParaRPr lang="pt-BR"/>
          </a:p>
        </p:txBody>
      </p:sp>
      <p:sp>
        <p:nvSpPr>
          <p:cNvPr id="378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solidFill>
            <a:srgbClr val="FFFFFF"/>
          </a:solidFill>
          <a:ln/>
        </p:spPr>
      </p:sp>
      <p:sp>
        <p:nvSpPr>
          <p:cNvPr id="378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09613" y="4862513"/>
            <a:ext cx="5681662" cy="4516437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9975727B-DE1D-4AC3-8B1C-61B55A61046F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14</a:t>
            </a:fld>
            <a:endParaRPr lang="pt-BR"/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38916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33BDF25D-C945-49C5-92EE-09099FF23F68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14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BD890A9A-B817-4781-B4EE-67E79B96FA1F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15</a:t>
            </a:fld>
            <a:endParaRPr lang="pt-BR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39940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99404065-35A3-41BD-822F-7602A9DC98DE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15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1BA112D9-5DE3-4A24-9EEB-21645B92C4A7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16</a:t>
            </a:fld>
            <a:endParaRPr lang="pt-BR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40964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EC5411E9-0A94-4E3E-8E8A-2E0FDD939AFA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16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6D638159-6B49-420F-A160-24C4BA4CAB41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17</a:t>
            </a:fld>
            <a:endParaRPr lang="pt-BR"/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41988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E05552C1-19D7-439D-9209-81F88BEB9CD7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17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B3A39BAC-09EE-42C6-A63A-D650F4900B7F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18</a:t>
            </a:fld>
            <a:endParaRPr lang="pt-BR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43012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57C6C3EB-105E-4C6B-A22F-A2288A52FDCB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18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EC6A3F41-C298-4A8C-B68C-95E745CBE6B5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19</a:t>
            </a:fld>
            <a:endParaRPr lang="pt-BR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44036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8EDB1B33-D060-4282-9B9B-AF19499CF49D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19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E46C21D5-386E-4379-947C-63D807415AA7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2</a:t>
            </a:fld>
            <a:endParaRPr lang="pt-BR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26628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1523A409-5B18-4CDD-895B-3CC90B468498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2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6BAC8FC6-B9A3-48AB-B7A8-E4FA9D2990BC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20</a:t>
            </a:fld>
            <a:endParaRPr lang="pt-BR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45060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AEB3BAEA-E0F2-420F-899E-772861E51F42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20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AAE1BB50-427C-4C60-B921-88863553C533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21</a:t>
            </a:fld>
            <a:endParaRPr lang="pt-BR"/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46084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DC3B541A-4EE7-495E-8195-C9B4B9C36DEC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21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D46BC77B-5B58-4455-8022-6F38075FCE6E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3</a:t>
            </a:fld>
            <a:endParaRPr lang="pt-BR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27652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AD22691B-6EB4-4456-90CB-C029883F59FE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3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F9CC7681-B4AD-489E-88E3-846655194E86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4</a:t>
            </a:fld>
            <a:endParaRPr lang="pt-BR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28676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341EF6F3-AB9A-4A72-97B4-CE8167CECBE4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4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7E493B4A-2BAA-419C-8E19-E885ED560E91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5</a:t>
            </a:fld>
            <a:endParaRPr lang="pt-BR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29700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5600BF2E-2EEE-4AE4-AFA3-A48031B73BC6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5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2F9E6FEA-7342-41EC-9F2D-9E974A76932F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6</a:t>
            </a:fld>
            <a:endParaRPr lang="pt-BR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30724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6C5D1169-24A8-428E-AD6C-82C93ABA1541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6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F5989AB7-3B21-442E-B0C9-BAE33258C936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7</a:t>
            </a:fld>
            <a:endParaRPr lang="pt-BR"/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31748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627D2CC6-21A2-4869-B137-CD64C41ACD6D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7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3CC78F21-29BC-447D-93D5-DD624667F9AA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8</a:t>
            </a:fld>
            <a:endParaRPr lang="pt-BR"/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32772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BE68AF6E-86FF-427E-9CBC-6DD0473EC46B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8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741363" algn="l"/>
                <a:tab pos="1484313" algn="l"/>
                <a:tab pos="2225675" algn="l"/>
                <a:tab pos="2968625" algn="l"/>
              </a:tabLst>
            </a:pPr>
            <a:fld id="{53DA4723-B153-4999-8DE5-41E33F8EB144}" type="slidenum">
              <a:rPr lang="pt-BR"/>
              <a:pPr>
                <a:tabLst>
                  <a:tab pos="741363" algn="l"/>
                  <a:tab pos="1484313" algn="l"/>
                  <a:tab pos="2225675" algn="l"/>
                  <a:tab pos="2968625" algn="l"/>
                </a:tabLst>
              </a:pPr>
              <a:t>9</a:t>
            </a:fld>
            <a:endParaRPr lang="pt-BR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968375" y="766763"/>
            <a:ext cx="5165725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753" tIns="46877" rIns="93753" bIns="46877" anchor="ctr"/>
          <a:lstStyle/>
          <a:p>
            <a:endParaRPr lang="pt-BR"/>
          </a:p>
        </p:txBody>
      </p:sp>
      <p:sp>
        <p:nvSpPr>
          <p:cNvPr id="33796" name="Rectangle 2"/>
          <p:cNvSpPr txBox="1">
            <a:spLocks noChangeArrowheads="1"/>
          </p:cNvSpPr>
          <p:nvPr>
            <p:ph type="body"/>
          </p:nvPr>
        </p:nvSpPr>
        <p:spPr>
          <a:xfrm>
            <a:off x="709613" y="4862513"/>
            <a:ext cx="5681662" cy="4606925"/>
          </a:xfrm>
          <a:noFill/>
          <a:ln/>
        </p:spPr>
        <p:txBody>
          <a:bodyPr wrap="none" lIns="93753" tIns="46877" rIns="93753" bIns="46877" anchor="ctr"/>
          <a:lstStyle/>
          <a:p>
            <a:endParaRPr lang="pt-BR" smtClean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8921" tIns="49460" rIns="98921" bIns="49460" anchor="b"/>
          <a:lstStyle/>
          <a:p>
            <a:pPr algn="r">
              <a:tabLst>
                <a:tab pos="0" algn="l"/>
                <a:tab pos="936625" algn="l"/>
                <a:tab pos="1874838" algn="l"/>
                <a:tab pos="2811463" algn="l"/>
                <a:tab pos="3749675" algn="l"/>
                <a:tab pos="4686300" algn="l"/>
                <a:tab pos="5624513" algn="l"/>
                <a:tab pos="6562725" algn="l"/>
                <a:tab pos="7499350" algn="l"/>
                <a:tab pos="8437563" algn="l"/>
                <a:tab pos="9374188" algn="l"/>
                <a:tab pos="10312400" algn="l"/>
              </a:tabLst>
            </a:pPr>
            <a:fld id="{C7A02701-62E3-4E31-8279-C22C11103C5B}" type="slidenum">
              <a:rPr lang="pt-BR" sz="1300">
                <a:solidFill>
                  <a:srgbClr val="000000"/>
                </a:solidFill>
              </a:rPr>
              <a:pPr algn="r">
                <a:tabLst>
                  <a:tab pos="0" algn="l"/>
                  <a:tab pos="936625" algn="l"/>
                  <a:tab pos="1874838" algn="l"/>
                  <a:tab pos="2811463" algn="l"/>
                  <a:tab pos="3749675" algn="l"/>
                  <a:tab pos="4686300" algn="l"/>
                  <a:tab pos="5624513" algn="l"/>
                  <a:tab pos="6562725" algn="l"/>
                  <a:tab pos="7499350" algn="l"/>
                  <a:tab pos="8437563" algn="l"/>
                  <a:tab pos="9374188" algn="l"/>
                  <a:tab pos="10312400" algn="l"/>
                </a:tabLst>
              </a:pPr>
              <a:t>9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9ECCD-885E-4049-8A6F-AC1543686A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E476C-4511-47BC-9437-E3442149A1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328613"/>
            <a:ext cx="2055813" cy="5835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28613"/>
            <a:ext cx="6019800" cy="5835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7CD60-C60C-4A12-891F-64C0DB81FE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E9D34-50F6-4F17-880C-353B63E288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3C9A8-C1DC-4E54-8D69-9078AED39D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DA7C5-9A22-4416-801A-10D6B4F840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701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412875"/>
            <a:ext cx="403860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E0F31-547F-41B2-BDF5-0FA4EA5313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F3C62-FF6B-4AB3-892B-E27CD335BC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3F10F-53DF-4EED-8503-EE4A808723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DE827-C553-4BE6-B10A-F20BDDA00A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B7953-3A2D-47D6-8B1B-96EDB731EA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0F1E-7951-40C0-8284-12E784F8E8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C8735-ABF1-4626-8306-C94D9B648F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16CA7-3C5A-4CB1-824E-CA4737F4BE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328613"/>
            <a:ext cx="2055813" cy="5835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28613"/>
            <a:ext cx="6019800" cy="5835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82C58-162E-4538-8AF6-48C7AC03A6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E41B4-DCF1-48CA-BE1D-0C16F75CB9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701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412875"/>
            <a:ext cx="403860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095C-3295-45B9-BE40-1F0FD39630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56AFE-8B02-4B35-8097-E36CE10943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8B9D-9B63-4452-97AA-5108B78DEE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37B19-B8D3-44EC-AEB9-75DE4BE831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A8696-2F36-4BAB-A390-FC8667EB6C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74D0-2826-4ABF-A899-F5B86D788F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6516688" y="6248400"/>
            <a:ext cx="21320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Font typeface="Arial Blac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02087C4-996F-4F22-84A7-E5224A984C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0" y="0"/>
            <a:ext cx="9142413" cy="544513"/>
            <a:chOff x="0" y="0"/>
            <a:chExt cx="5759" cy="343"/>
          </a:xfrm>
        </p:grpSpPr>
        <p:sp>
          <p:nvSpPr>
            <p:cNvPr id="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8613"/>
            <a:ext cx="8228013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título de texto</a:t>
            </a:r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8013" cy="4751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em estrutura de tópicos</a:t>
            </a:r>
          </a:p>
          <a:p>
            <a:pPr lvl="1"/>
            <a:r>
              <a:rPr lang="en-GB" smtClean="0"/>
              <a:t>Segundo Nível da Estrutura de Tópicos</a:t>
            </a:r>
          </a:p>
          <a:p>
            <a:pPr lvl="2"/>
            <a:r>
              <a:rPr lang="en-GB" smtClean="0"/>
              <a:t>Terceiro Nível da Estrutura de Tópicos</a:t>
            </a:r>
          </a:p>
          <a:p>
            <a:pPr lvl="3"/>
            <a:r>
              <a:rPr lang="en-GB" smtClean="0"/>
              <a:t>Quarto Nível da Estrutura de Tópicos</a:t>
            </a:r>
          </a:p>
          <a:p>
            <a:pPr lvl="4"/>
            <a:r>
              <a:rPr lang="en-GB" smtClean="0"/>
              <a:t>Quinto Nível da Estrutura de Tópicos</a:t>
            </a:r>
          </a:p>
          <a:p>
            <a:pPr lvl="4"/>
            <a:r>
              <a:rPr lang="en-GB" smtClean="0"/>
              <a:t>Sexto Nível da Estrutura de Tópicos</a:t>
            </a:r>
          </a:p>
          <a:p>
            <a:pPr lvl="4"/>
            <a:r>
              <a:rPr lang="en-GB" smtClean="0"/>
              <a:t>Sétimo Nível da Estrutura de Tópicos</a:t>
            </a:r>
          </a:p>
          <a:p>
            <a:pPr lvl="4"/>
            <a:r>
              <a:rPr lang="en-GB" smtClean="0"/>
              <a:t>Oitavo Nível da Estrutura de Tópicos</a:t>
            </a:r>
          </a:p>
          <a:p>
            <a:pPr lvl="4"/>
            <a:r>
              <a:rPr lang="en-GB" smtClean="0"/>
              <a:t>Nono Nível da Estrutura de Tópicos</a:t>
            </a: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pic>
        <p:nvPicPr>
          <p:cNvPr id="1032" name="Picture 1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75688" y="6121400"/>
            <a:ext cx="361950" cy="620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698500" y="136525"/>
            <a:ext cx="2932113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FFFFFF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1200" b="1">
                <a:solidFill>
                  <a:srgbClr val="FFFFFF"/>
                </a:solidFill>
                <a:latin typeface="Verdana" pitchFamily="34" charset="0"/>
              </a:rPr>
              <a:t>Instituto de Computação – UFAL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1313" indent="-341313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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spcBef>
          <a:spcPts val="600"/>
        </a:spcBef>
        <a:spcAft>
          <a:spcPct val="0"/>
        </a:spcAft>
        <a:buClr>
          <a:srgbClr val="9999CC"/>
        </a:buClr>
        <a:buSzPct val="80000"/>
        <a:buFont typeface="Wingdings" pitchFamily="2" charset="2"/>
        <a:buChar char="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9999CC"/>
        </a:buClr>
        <a:buSzPct val="70000"/>
        <a:buFont typeface="Wingdings" pitchFamily="2" charset="2"/>
        <a:buChar char="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grpSp>
          <p:nvGrpSpPr>
            <p:cNvPr id="2061" name="Group 4"/>
            <p:cNvGrpSpPr>
              <a:grpSpLocks/>
            </p:cNvGrpSpPr>
            <p:nvPr/>
          </p:nvGrpSpPr>
          <p:grpSpPr bwMode="auto">
            <a:xfrm>
              <a:off x="0" y="672"/>
              <a:ext cx="1805" cy="1988"/>
              <a:chOff x="0" y="672"/>
              <a:chExt cx="1805" cy="1988"/>
            </a:xfrm>
          </p:grpSpPr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</p:grpSp>
      </p:grpSp>
      <p:pic>
        <p:nvPicPr>
          <p:cNvPr id="2051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076700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2" name="Picture 1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95738" y="0"/>
            <a:ext cx="5148262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3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31200" y="5464175"/>
            <a:ext cx="812800" cy="1393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8613"/>
            <a:ext cx="8228013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título de texto</a:t>
            </a:r>
          </a:p>
        </p:txBody>
      </p:sp>
      <p:sp>
        <p:nvSpPr>
          <p:cNvPr id="2055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8013" cy="4751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em estrutura de tópicos</a:t>
            </a:r>
          </a:p>
          <a:p>
            <a:pPr lvl="1"/>
            <a:r>
              <a:rPr lang="en-GB" smtClean="0"/>
              <a:t>Segundo Nível da Estrutura de Tópicos</a:t>
            </a:r>
          </a:p>
          <a:p>
            <a:pPr lvl="2"/>
            <a:r>
              <a:rPr lang="en-GB" smtClean="0"/>
              <a:t>Terceiro Nível da Estrutura de Tópicos</a:t>
            </a:r>
          </a:p>
          <a:p>
            <a:pPr lvl="3"/>
            <a:r>
              <a:rPr lang="en-GB" smtClean="0"/>
              <a:t>Quarto Nível da Estrutura de Tópicos</a:t>
            </a:r>
          </a:p>
          <a:p>
            <a:pPr lvl="4"/>
            <a:r>
              <a:rPr lang="en-GB" smtClean="0"/>
              <a:t>Quinto Nível da Estrutura de Tópicos</a:t>
            </a:r>
          </a:p>
          <a:p>
            <a:pPr lvl="4"/>
            <a:r>
              <a:rPr lang="en-GB" smtClean="0"/>
              <a:t>Sexto Nível da Estrutura de Tópicos</a:t>
            </a:r>
          </a:p>
          <a:p>
            <a:pPr lvl="4"/>
            <a:r>
              <a:rPr lang="en-GB" smtClean="0"/>
              <a:t>Sétimo Nível da Estrutura de Tópicos</a:t>
            </a:r>
          </a:p>
          <a:p>
            <a:pPr lvl="4"/>
            <a:r>
              <a:rPr lang="en-GB" smtClean="0"/>
              <a:t>Oitavo Nível da Estrutura de Tópicos</a:t>
            </a:r>
          </a:p>
          <a:p>
            <a:pPr lvl="4"/>
            <a:r>
              <a:rPr lang="en-GB" smtClean="0"/>
              <a:t>Nono Nível da Estrutura de Tópicos</a:t>
            </a:r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457200" y="6245225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3124200" y="6245225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Font typeface="Arial Black" pitchFamily="34" charset="0"/>
              <a:buNone/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3EA85B7-2B31-49C7-B54D-5702FF3CAE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1313" indent="-341313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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spcBef>
          <a:spcPts val="600"/>
        </a:spcBef>
        <a:spcAft>
          <a:spcPct val="0"/>
        </a:spcAft>
        <a:buClr>
          <a:srgbClr val="9999CC"/>
        </a:buClr>
        <a:buSzPct val="80000"/>
        <a:buFont typeface="Wingdings" pitchFamily="2" charset="2"/>
        <a:buChar char="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9999CC"/>
        </a:buClr>
        <a:buSzPct val="70000"/>
        <a:buFont typeface="Wingdings" pitchFamily="2" charset="2"/>
        <a:buChar char="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esenv\p1\aritmetica_ponteiros.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esenv\p1\matriz_inverter.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esenv\p1\strings.c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800">
                <a:solidFill>
                  <a:srgbClr val="FFFFFF"/>
                </a:solidFill>
              </a:rPr>
              <a:t>Programação I: Arrays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50"/>
              </a:spcBef>
              <a:buSzPct val="7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000">
                <a:solidFill>
                  <a:srgbClr val="000000"/>
                </a:solidFill>
              </a:rPr>
              <a:t>Rodrigo Paes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</a:rPr>
              <a:t>Rodrigo Paes – r0drigopaes@yahoo.com.br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Um pouquinho de aritmética de ponteiros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666699"/>
                </a:solidFill>
                <a:hlinkClick r:id="rId3"/>
              </a:rPr>
              <a:t>aritmetica_ponteiros.c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000000"/>
                </a:solidFill>
              </a:rPr>
              <a:t>Rodrigo Paes – r0drigopaes@yahoo.com.br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Exercício (para classe) - e15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412875"/>
            <a:ext cx="8229600" cy="4784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Dada uma matriz qualquer (3 X 4)</a:t>
            </a:r>
            <a:r>
              <a:rPr lang="ar-SA" sz="2400">
                <a:solidFill>
                  <a:srgbClr val="000000"/>
                </a:solidFill>
                <a:cs typeface="Arial" charset="0"/>
              </a:rPr>
              <a:t>‏</a:t>
            </a:r>
            <a:endParaRPr lang="en-US" sz="2400">
              <a:solidFill>
                <a:srgbClr val="000000"/>
              </a:solidFill>
            </a:endParaRP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Gere uma matriz (4 X 3 )</a:t>
            </a:r>
            <a:r>
              <a:rPr lang="ar-SA" sz="2400">
                <a:solidFill>
                  <a:srgbClr val="000000"/>
                </a:solidFill>
                <a:cs typeface="Arial" charset="0"/>
              </a:rPr>
              <a:t>‏</a:t>
            </a:r>
            <a:endParaRPr lang="en-US" sz="2400">
              <a:solidFill>
                <a:srgbClr val="000000"/>
              </a:solidFill>
            </a:endParaRP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Não precisa usar scanf, declare a matriz 3X4 como uma variável e a inicialize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Também declare a matriz 4X3 como uma variável, mas inicialize ela durante o programa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Solução: </a:t>
            </a:r>
            <a:r>
              <a:rPr lang="en-US" sz="2400">
                <a:solidFill>
                  <a:srgbClr val="666699"/>
                </a:solidFill>
                <a:hlinkClick r:id="rId3"/>
              </a:rPr>
              <a:t>matriz_inverter.c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000000"/>
                </a:solidFill>
              </a:rPr>
              <a:t>Rodrigo Paes – r0drigopaes@yahoo.com.br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3318" name="Group 5"/>
          <p:cNvGrpSpPr>
            <a:grpSpLocks/>
          </p:cNvGrpSpPr>
          <p:nvPr/>
        </p:nvGrpSpPr>
        <p:grpSpPr bwMode="auto">
          <a:xfrm>
            <a:off x="5857875" y="1500188"/>
            <a:ext cx="2141538" cy="1095375"/>
            <a:chOff x="3690" y="945"/>
            <a:chExt cx="1349" cy="690"/>
          </a:xfrm>
        </p:grpSpPr>
        <p:sp>
          <p:nvSpPr>
            <p:cNvPr id="13341" name="Rectangle 6"/>
            <p:cNvSpPr>
              <a:spLocks noChangeArrowheads="1"/>
            </p:cNvSpPr>
            <p:nvPr/>
          </p:nvSpPr>
          <p:spPr bwMode="auto">
            <a:xfrm>
              <a:off x="3690" y="945"/>
              <a:ext cx="338" cy="230"/>
            </a:xfrm>
            <a:prstGeom prst="rect">
              <a:avLst/>
            </a:prstGeom>
            <a:solidFill>
              <a:srgbClr val="DEDE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3342" name="Rectangle 7"/>
            <p:cNvSpPr>
              <a:spLocks noChangeArrowheads="1"/>
            </p:cNvSpPr>
            <p:nvPr/>
          </p:nvSpPr>
          <p:spPr bwMode="auto">
            <a:xfrm>
              <a:off x="4028" y="945"/>
              <a:ext cx="337" cy="230"/>
            </a:xfrm>
            <a:prstGeom prst="rect">
              <a:avLst/>
            </a:prstGeom>
            <a:solidFill>
              <a:srgbClr val="DEDE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3343" name="Rectangle 8"/>
            <p:cNvSpPr>
              <a:spLocks noChangeArrowheads="1"/>
            </p:cNvSpPr>
            <p:nvPr/>
          </p:nvSpPr>
          <p:spPr bwMode="auto">
            <a:xfrm>
              <a:off x="4365" y="945"/>
              <a:ext cx="338" cy="230"/>
            </a:xfrm>
            <a:prstGeom prst="rect">
              <a:avLst/>
            </a:prstGeom>
            <a:solidFill>
              <a:srgbClr val="DEDE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3344" name="Rectangle 9"/>
            <p:cNvSpPr>
              <a:spLocks noChangeArrowheads="1"/>
            </p:cNvSpPr>
            <p:nvPr/>
          </p:nvSpPr>
          <p:spPr bwMode="auto">
            <a:xfrm>
              <a:off x="4703" y="945"/>
              <a:ext cx="337" cy="230"/>
            </a:xfrm>
            <a:prstGeom prst="rect">
              <a:avLst/>
            </a:prstGeom>
            <a:solidFill>
              <a:srgbClr val="DEDE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345" name="Rectangle 10"/>
            <p:cNvSpPr>
              <a:spLocks noChangeArrowheads="1"/>
            </p:cNvSpPr>
            <p:nvPr/>
          </p:nvSpPr>
          <p:spPr bwMode="auto">
            <a:xfrm>
              <a:off x="3690" y="1175"/>
              <a:ext cx="338" cy="231"/>
            </a:xfrm>
            <a:prstGeom prst="rect">
              <a:avLst/>
            </a:prstGeom>
            <a:solidFill>
              <a:srgbClr val="EFE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346" name="Rectangle 11"/>
            <p:cNvSpPr>
              <a:spLocks noChangeArrowheads="1"/>
            </p:cNvSpPr>
            <p:nvPr/>
          </p:nvSpPr>
          <p:spPr bwMode="auto">
            <a:xfrm>
              <a:off x="4028" y="1175"/>
              <a:ext cx="337" cy="231"/>
            </a:xfrm>
            <a:prstGeom prst="rect">
              <a:avLst/>
            </a:prstGeom>
            <a:solidFill>
              <a:srgbClr val="EFE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3347" name="Rectangle 12"/>
            <p:cNvSpPr>
              <a:spLocks noChangeArrowheads="1"/>
            </p:cNvSpPr>
            <p:nvPr/>
          </p:nvSpPr>
          <p:spPr bwMode="auto">
            <a:xfrm>
              <a:off x="4365" y="1175"/>
              <a:ext cx="338" cy="231"/>
            </a:xfrm>
            <a:prstGeom prst="rect">
              <a:avLst/>
            </a:prstGeom>
            <a:solidFill>
              <a:srgbClr val="EFE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3348" name="Rectangle 13"/>
            <p:cNvSpPr>
              <a:spLocks noChangeArrowheads="1"/>
            </p:cNvSpPr>
            <p:nvPr/>
          </p:nvSpPr>
          <p:spPr bwMode="auto">
            <a:xfrm>
              <a:off x="4703" y="1175"/>
              <a:ext cx="337" cy="231"/>
            </a:xfrm>
            <a:prstGeom prst="rect">
              <a:avLst/>
            </a:prstGeom>
            <a:solidFill>
              <a:srgbClr val="EFE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3349" name="Rectangle 14"/>
            <p:cNvSpPr>
              <a:spLocks noChangeArrowheads="1"/>
            </p:cNvSpPr>
            <p:nvPr/>
          </p:nvSpPr>
          <p:spPr bwMode="auto">
            <a:xfrm>
              <a:off x="3690" y="1406"/>
              <a:ext cx="338" cy="230"/>
            </a:xfrm>
            <a:prstGeom prst="rect">
              <a:avLst/>
            </a:prstGeom>
            <a:solidFill>
              <a:srgbClr val="DEDE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3350" name="Rectangle 15"/>
            <p:cNvSpPr>
              <a:spLocks noChangeArrowheads="1"/>
            </p:cNvSpPr>
            <p:nvPr/>
          </p:nvSpPr>
          <p:spPr bwMode="auto">
            <a:xfrm>
              <a:off x="4028" y="1406"/>
              <a:ext cx="337" cy="230"/>
            </a:xfrm>
            <a:prstGeom prst="rect">
              <a:avLst/>
            </a:prstGeom>
            <a:solidFill>
              <a:srgbClr val="DEDE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3351" name="Rectangle 16"/>
            <p:cNvSpPr>
              <a:spLocks noChangeArrowheads="1"/>
            </p:cNvSpPr>
            <p:nvPr/>
          </p:nvSpPr>
          <p:spPr bwMode="auto">
            <a:xfrm>
              <a:off x="4365" y="1406"/>
              <a:ext cx="338" cy="230"/>
            </a:xfrm>
            <a:prstGeom prst="rect">
              <a:avLst/>
            </a:prstGeom>
            <a:solidFill>
              <a:srgbClr val="DEDE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3352" name="Rectangle 17"/>
            <p:cNvSpPr>
              <a:spLocks noChangeArrowheads="1"/>
            </p:cNvSpPr>
            <p:nvPr/>
          </p:nvSpPr>
          <p:spPr bwMode="auto">
            <a:xfrm>
              <a:off x="4703" y="1406"/>
              <a:ext cx="337" cy="230"/>
            </a:xfrm>
            <a:prstGeom prst="rect">
              <a:avLst/>
            </a:prstGeom>
            <a:solidFill>
              <a:srgbClr val="DEDE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3353" name="Line 18"/>
            <p:cNvSpPr>
              <a:spLocks noChangeShapeType="1"/>
            </p:cNvSpPr>
            <p:nvPr/>
          </p:nvSpPr>
          <p:spPr bwMode="auto">
            <a:xfrm>
              <a:off x="4028" y="945"/>
              <a:ext cx="1" cy="69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54" name="Line 19"/>
            <p:cNvSpPr>
              <a:spLocks noChangeShapeType="1"/>
            </p:cNvSpPr>
            <p:nvPr/>
          </p:nvSpPr>
          <p:spPr bwMode="auto">
            <a:xfrm>
              <a:off x="4365" y="945"/>
              <a:ext cx="1" cy="69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55" name="Line 20"/>
            <p:cNvSpPr>
              <a:spLocks noChangeShapeType="1"/>
            </p:cNvSpPr>
            <p:nvPr/>
          </p:nvSpPr>
          <p:spPr bwMode="auto">
            <a:xfrm>
              <a:off x="4703" y="945"/>
              <a:ext cx="1" cy="69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56" name="Line 21"/>
            <p:cNvSpPr>
              <a:spLocks noChangeShapeType="1"/>
            </p:cNvSpPr>
            <p:nvPr/>
          </p:nvSpPr>
          <p:spPr bwMode="auto">
            <a:xfrm>
              <a:off x="3690" y="1175"/>
              <a:ext cx="1350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57" name="Line 22"/>
            <p:cNvSpPr>
              <a:spLocks noChangeShapeType="1"/>
            </p:cNvSpPr>
            <p:nvPr/>
          </p:nvSpPr>
          <p:spPr bwMode="auto">
            <a:xfrm>
              <a:off x="3690" y="1406"/>
              <a:ext cx="1350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58" name="Line 23"/>
            <p:cNvSpPr>
              <a:spLocks noChangeShapeType="1"/>
            </p:cNvSpPr>
            <p:nvPr/>
          </p:nvSpPr>
          <p:spPr bwMode="auto">
            <a:xfrm>
              <a:off x="3690" y="945"/>
              <a:ext cx="1" cy="69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59" name="Line 24"/>
            <p:cNvSpPr>
              <a:spLocks noChangeShapeType="1"/>
            </p:cNvSpPr>
            <p:nvPr/>
          </p:nvSpPr>
          <p:spPr bwMode="auto">
            <a:xfrm>
              <a:off x="5040" y="945"/>
              <a:ext cx="1" cy="69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60" name="Line 25"/>
            <p:cNvSpPr>
              <a:spLocks noChangeShapeType="1"/>
            </p:cNvSpPr>
            <p:nvPr/>
          </p:nvSpPr>
          <p:spPr bwMode="auto">
            <a:xfrm>
              <a:off x="3690" y="945"/>
              <a:ext cx="1350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61" name="Line 26"/>
            <p:cNvSpPr>
              <a:spLocks noChangeShapeType="1"/>
            </p:cNvSpPr>
            <p:nvPr/>
          </p:nvSpPr>
          <p:spPr bwMode="auto">
            <a:xfrm>
              <a:off x="3690" y="1636"/>
              <a:ext cx="1350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319" name="Group 27"/>
          <p:cNvGrpSpPr>
            <a:grpSpLocks/>
          </p:cNvGrpSpPr>
          <p:nvPr/>
        </p:nvGrpSpPr>
        <p:grpSpPr bwMode="auto">
          <a:xfrm>
            <a:off x="4643438" y="2894013"/>
            <a:ext cx="1606550" cy="1462087"/>
            <a:chOff x="2925" y="1823"/>
            <a:chExt cx="1012" cy="921"/>
          </a:xfrm>
        </p:grpSpPr>
        <p:sp>
          <p:nvSpPr>
            <p:cNvPr id="13320" name="Rectangle 28"/>
            <p:cNvSpPr>
              <a:spLocks noChangeArrowheads="1"/>
            </p:cNvSpPr>
            <p:nvPr/>
          </p:nvSpPr>
          <p:spPr bwMode="auto">
            <a:xfrm>
              <a:off x="2925" y="1823"/>
              <a:ext cx="338" cy="231"/>
            </a:xfrm>
            <a:prstGeom prst="rect">
              <a:avLst/>
            </a:prstGeom>
            <a:solidFill>
              <a:srgbClr val="DEDE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3321" name="Rectangle 29"/>
            <p:cNvSpPr>
              <a:spLocks noChangeArrowheads="1"/>
            </p:cNvSpPr>
            <p:nvPr/>
          </p:nvSpPr>
          <p:spPr bwMode="auto">
            <a:xfrm>
              <a:off x="3263" y="1823"/>
              <a:ext cx="337" cy="231"/>
            </a:xfrm>
            <a:prstGeom prst="rect">
              <a:avLst/>
            </a:prstGeom>
            <a:solidFill>
              <a:srgbClr val="DEDE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322" name="Rectangle 30"/>
            <p:cNvSpPr>
              <a:spLocks noChangeArrowheads="1"/>
            </p:cNvSpPr>
            <p:nvPr/>
          </p:nvSpPr>
          <p:spPr bwMode="auto">
            <a:xfrm>
              <a:off x="3600" y="1823"/>
              <a:ext cx="338" cy="231"/>
            </a:xfrm>
            <a:prstGeom prst="rect">
              <a:avLst/>
            </a:prstGeom>
            <a:solidFill>
              <a:srgbClr val="DEDE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3323" name="Rectangle 31"/>
            <p:cNvSpPr>
              <a:spLocks noChangeArrowheads="1"/>
            </p:cNvSpPr>
            <p:nvPr/>
          </p:nvSpPr>
          <p:spPr bwMode="auto">
            <a:xfrm>
              <a:off x="2925" y="2054"/>
              <a:ext cx="338" cy="230"/>
            </a:xfrm>
            <a:prstGeom prst="rect">
              <a:avLst/>
            </a:prstGeom>
            <a:solidFill>
              <a:srgbClr val="EFE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3324" name="Rectangle 32"/>
            <p:cNvSpPr>
              <a:spLocks noChangeArrowheads="1"/>
            </p:cNvSpPr>
            <p:nvPr/>
          </p:nvSpPr>
          <p:spPr bwMode="auto">
            <a:xfrm>
              <a:off x="3263" y="2054"/>
              <a:ext cx="337" cy="230"/>
            </a:xfrm>
            <a:prstGeom prst="rect">
              <a:avLst/>
            </a:prstGeom>
            <a:solidFill>
              <a:srgbClr val="EFE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3325" name="Rectangle 33"/>
            <p:cNvSpPr>
              <a:spLocks noChangeArrowheads="1"/>
            </p:cNvSpPr>
            <p:nvPr/>
          </p:nvSpPr>
          <p:spPr bwMode="auto">
            <a:xfrm>
              <a:off x="3600" y="2054"/>
              <a:ext cx="338" cy="230"/>
            </a:xfrm>
            <a:prstGeom prst="rect">
              <a:avLst/>
            </a:prstGeom>
            <a:solidFill>
              <a:srgbClr val="EFE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3326" name="Rectangle 34"/>
            <p:cNvSpPr>
              <a:spLocks noChangeArrowheads="1"/>
            </p:cNvSpPr>
            <p:nvPr/>
          </p:nvSpPr>
          <p:spPr bwMode="auto">
            <a:xfrm>
              <a:off x="2925" y="2284"/>
              <a:ext cx="338" cy="231"/>
            </a:xfrm>
            <a:prstGeom prst="rect">
              <a:avLst/>
            </a:prstGeom>
            <a:solidFill>
              <a:srgbClr val="DEDE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3327" name="Rectangle 35"/>
            <p:cNvSpPr>
              <a:spLocks noChangeArrowheads="1"/>
            </p:cNvSpPr>
            <p:nvPr/>
          </p:nvSpPr>
          <p:spPr bwMode="auto">
            <a:xfrm>
              <a:off x="3263" y="2284"/>
              <a:ext cx="337" cy="231"/>
            </a:xfrm>
            <a:prstGeom prst="rect">
              <a:avLst/>
            </a:prstGeom>
            <a:solidFill>
              <a:srgbClr val="DEDE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3328" name="Rectangle 36"/>
            <p:cNvSpPr>
              <a:spLocks noChangeArrowheads="1"/>
            </p:cNvSpPr>
            <p:nvPr/>
          </p:nvSpPr>
          <p:spPr bwMode="auto">
            <a:xfrm>
              <a:off x="3600" y="2284"/>
              <a:ext cx="338" cy="231"/>
            </a:xfrm>
            <a:prstGeom prst="rect">
              <a:avLst/>
            </a:prstGeom>
            <a:solidFill>
              <a:srgbClr val="DEDE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3329" name="Rectangle 37"/>
            <p:cNvSpPr>
              <a:spLocks noChangeArrowheads="1"/>
            </p:cNvSpPr>
            <p:nvPr/>
          </p:nvSpPr>
          <p:spPr bwMode="auto">
            <a:xfrm>
              <a:off x="2925" y="2515"/>
              <a:ext cx="338" cy="230"/>
            </a:xfrm>
            <a:prstGeom prst="rect">
              <a:avLst/>
            </a:prstGeom>
            <a:solidFill>
              <a:srgbClr val="EFE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330" name="Rectangle 38"/>
            <p:cNvSpPr>
              <a:spLocks noChangeArrowheads="1"/>
            </p:cNvSpPr>
            <p:nvPr/>
          </p:nvSpPr>
          <p:spPr bwMode="auto">
            <a:xfrm>
              <a:off x="3263" y="2515"/>
              <a:ext cx="337" cy="230"/>
            </a:xfrm>
            <a:prstGeom prst="rect">
              <a:avLst/>
            </a:prstGeom>
            <a:solidFill>
              <a:srgbClr val="EFE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3331" name="Rectangle 39"/>
            <p:cNvSpPr>
              <a:spLocks noChangeArrowheads="1"/>
            </p:cNvSpPr>
            <p:nvPr/>
          </p:nvSpPr>
          <p:spPr bwMode="auto">
            <a:xfrm>
              <a:off x="3600" y="2515"/>
              <a:ext cx="338" cy="230"/>
            </a:xfrm>
            <a:prstGeom prst="rect">
              <a:avLst/>
            </a:prstGeom>
            <a:solidFill>
              <a:srgbClr val="EFE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3332" name="Line 40"/>
            <p:cNvSpPr>
              <a:spLocks noChangeShapeType="1"/>
            </p:cNvSpPr>
            <p:nvPr/>
          </p:nvSpPr>
          <p:spPr bwMode="auto">
            <a:xfrm>
              <a:off x="3263" y="1823"/>
              <a:ext cx="1" cy="922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33" name="Line 41"/>
            <p:cNvSpPr>
              <a:spLocks noChangeShapeType="1"/>
            </p:cNvSpPr>
            <p:nvPr/>
          </p:nvSpPr>
          <p:spPr bwMode="auto">
            <a:xfrm>
              <a:off x="3600" y="1823"/>
              <a:ext cx="1" cy="922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34" name="Line 42"/>
            <p:cNvSpPr>
              <a:spLocks noChangeShapeType="1"/>
            </p:cNvSpPr>
            <p:nvPr/>
          </p:nvSpPr>
          <p:spPr bwMode="auto">
            <a:xfrm>
              <a:off x="2925" y="2054"/>
              <a:ext cx="1013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35" name="Line 43"/>
            <p:cNvSpPr>
              <a:spLocks noChangeShapeType="1"/>
            </p:cNvSpPr>
            <p:nvPr/>
          </p:nvSpPr>
          <p:spPr bwMode="auto">
            <a:xfrm>
              <a:off x="2925" y="2284"/>
              <a:ext cx="1013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36" name="Line 44"/>
            <p:cNvSpPr>
              <a:spLocks noChangeShapeType="1"/>
            </p:cNvSpPr>
            <p:nvPr/>
          </p:nvSpPr>
          <p:spPr bwMode="auto">
            <a:xfrm>
              <a:off x="2925" y="2515"/>
              <a:ext cx="1013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37" name="Line 45"/>
            <p:cNvSpPr>
              <a:spLocks noChangeShapeType="1"/>
            </p:cNvSpPr>
            <p:nvPr/>
          </p:nvSpPr>
          <p:spPr bwMode="auto">
            <a:xfrm>
              <a:off x="2925" y="1823"/>
              <a:ext cx="1" cy="922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38" name="Line 46"/>
            <p:cNvSpPr>
              <a:spLocks noChangeShapeType="1"/>
            </p:cNvSpPr>
            <p:nvPr/>
          </p:nvSpPr>
          <p:spPr bwMode="auto">
            <a:xfrm>
              <a:off x="3938" y="1823"/>
              <a:ext cx="1" cy="922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39" name="Line 47"/>
            <p:cNvSpPr>
              <a:spLocks noChangeShapeType="1"/>
            </p:cNvSpPr>
            <p:nvPr/>
          </p:nvSpPr>
          <p:spPr bwMode="auto">
            <a:xfrm>
              <a:off x="2925" y="1823"/>
              <a:ext cx="1013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40" name="Line 48"/>
            <p:cNvSpPr>
              <a:spLocks noChangeShapeType="1"/>
            </p:cNvSpPr>
            <p:nvPr/>
          </p:nvSpPr>
          <p:spPr bwMode="auto">
            <a:xfrm>
              <a:off x="2925" y="2745"/>
              <a:ext cx="1013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73063"/>
            <a:ext cx="8229600" cy="97948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Exercício (e16)</a:t>
            </a:r>
            <a:r>
              <a:rPr lang="ar-SA" smtClean="0">
                <a:cs typeface="Arial" charset="0"/>
              </a:rPr>
              <a:t>‏</a:t>
            </a:r>
            <a:endParaRPr lang="pt-BR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4662488"/>
          </a:xfrm>
        </p:spPr>
        <p:txBody>
          <a:bodyPr lIns="0" tIns="0" rIns="0" bIns="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Objetivo: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Praticar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Manipulação de arrays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Passagem de arrays por referência em funções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Recursão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Enunciado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Escreva uma função recursiva que retorne o maior elemento de uma matriz nXm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73063"/>
            <a:ext cx="8229600" cy="97948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mtClean="0"/>
              <a:t>Desafio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4662488"/>
          </a:xfrm>
        </p:spPr>
        <p:txBody>
          <a:bodyPr lIns="0" tIns="0" rIns="0" bIns="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Quem resolver ganha 01 ponto extra na segunda nota !!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Enunciado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Escreva uma função recursiva que retorne o maior elemento de uma matriz de inteiros nXm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Observações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A matriz é n X m, portanto você não conseguirá declarar a matriz assim: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mtClean="0"/>
              <a:t>minha_funcao(int matriz[ ] [ 5],  ...)</a:t>
            </a:r>
            <a:r>
              <a:rPr lang="ar-SA" smtClean="0">
                <a:cs typeface="Arial" charset="0"/>
              </a:rPr>
              <a:t>‏</a:t>
            </a:r>
            <a:endParaRPr lang="pt-BR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800">
                <a:solidFill>
                  <a:srgbClr val="FFFFFF"/>
                </a:solidFill>
              </a:rPr>
              <a:t>Programação I:</a:t>
            </a:r>
            <a:br>
              <a:rPr lang="en-US" sz="3800">
                <a:solidFill>
                  <a:srgbClr val="FFFFFF"/>
                </a:solidFill>
              </a:rPr>
            </a:br>
            <a:r>
              <a:rPr lang="en-US" sz="3800">
                <a:solidFill>
                  <a:srgbClr val="FFFFFF"/>
                </a:solidFill>
              </a:rPr>
              <a:t>Strings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50"/>
              </a:spcBef>
              <a:buSzPct val="7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000">
                <a:solidFill>
                  <a:srgbClr val="000000"/>
                </a:solidFill>
              </a:rPr>
              <a:t>Rodrigo Paes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</a:rPr>
              <a:t>Rodrigo Paes – r0drigopaes@yahoo.com.br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Arrays de caracteres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char c[10]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c[9] = ‘a’;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Um array cujo elementos são do tipo char são chamados de 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Cadeia de Caracteres ou String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000000"/>
                </a:solidFill>
              </a:rPr>
              <a:t>Rodrigo Paes – r0drigopaes@yahoo.com.br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7414" name="Group 5"/>
          <p:cNvGrpSpPr>
            <a:grpSpLocks/>
          </p:cNvGrpSpPr>
          <p:nvPr/>
        </p:nvGrpSpPr>
        <p:grpSpPr bwMode="auto">
          <a:xfrm>
            <a:off x="1333500" y="2057400"/>
            <a:ext cx="6094413" cy="369888"/>
            <a:chOff x="840" y="1296"/>
            <a:chExt cx="3839" cy="233"/>
          </a:xfrm>
        </p:grpSpPr>
        <p:sp>
          <p:nvSpPr>
            <p:cNvPr id="17439" name="Rectangle 6"/>
            <p:cNvSpPr>
              <a:spLocks noChangeArrowheads="1"/>
            </p:cNvSpPr>
            <p:nvPr/>
          </p:nvSpPr>
          <p:spPr bwMode="auto">
            <a:xfrm>
              <a:off x="840" y="129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17440" name="Rectangle 7"/>
            <p:cNvSpPr>
              <a:spLocks noChangeArrowheads="1"/>
            </p:cNvSpPr>
            <p:nvPr/>
          </p:nvSpPr>
          <p:spPr bwMode="auto">
            <a:xfrm>
              <a:off x="1224" y="129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17441" name="Rectangle 8"/>
            <p:cNvSpPr>
              <a:spLocks noChangeArrowheads="1"/>
            </p:cNvSpPr>
            <p:nvPr/>
          </p:nvSpPr>
          <p:spPr bwMode="auto">
            <a:xfrm>
              <a:off x="1608" y="129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17442" name="Rectangle 9"/>
            <p:cNvSpPr>
              <a:spLocks noChangeArrowheads="1"/>
            </p:cNvSpPr>
            <p:nvPr/>
          </p:nvSpPr>
          <p:spPr bwMode="auto">
            <a:xfrm>
              <a:off x="1992" y="129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17443" name="Rectangle 10"/>
            <p:cNvSpPr>
              <a:spLocks noChangeArrowheads="1"/>
            </p:cNvSpPr>
            <p:nvPr/>
          </p:nvSpPr>
          <p:spPr bwMode="auto">
            <a:xfrm>
              <a:off x="2376" y="129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17444" name="Rectangle 11"/>
            <p:cNvSpPr>
              <a:spLocks noChangeArrowheads="1"/>
            </p:cNvSpPr>
            <p:nvPr/>
          </p:nvSpPr>
          <p:spPr bwMode="auto">
            <a:xfrm>
              <a:off x="2760" y="129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17445" name="Rectangle 12"/>
            <p:cNvSpPr>
              <a:spLocks noChangeArrowheads="1"/>
            </p:cNvSpPr>
            <p:nvPr/>
          </p:nvSpPr>
          <p:spPr bwMode="auto">
            <a:xfrm>
              <a:off x="3144" y="129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E</a:t>
              </a:r>
            </a:p>
          </p:txBody>
        </p:sp>
        <p:sp>
          <p:nvSpPr>
            <p:cNvPr id="17446" name="Rectangle 13"/>
            <p:cNvSpPr>
              <a:spLocks noChangeArrowheads="1"/>
            </p:cNvSpPr>
            <p:nvPr/>
          </p:nvSpPr>
          <p:spPr bwMode="auto">
            <a:xfrm>
              <a:off x="3528" y="129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7447" name="Rectangle 14"/>
            <p:cNvSpPr>
              <a:spLocks noChangeArrowheads="1"/>
            </p:cNvSpPr>
            <p:nvPr/>
          </p:nvSpPr>
          <p:spPr bwMode="auto">
            <a:xfrm>
              <a:off x="3912" y="129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R</a:t>
              </a:r>
            </a:p>
          </p:txBody>
        </p:sp>
        <p:sp>
          <p:nvSpPr>
            <p:cNvPr id="17448" name="Rectangle 15"/>
            <p:cNvSpPr>
              <a:spLocks noChangeArrowheads="1"/>
            </p:cNvSpPr>
            <p:nvPr/>
          </p:nvSpPr>
          <p:spPr bwMode="auto">
            <a:xfrm>
              <a:off x="4296" y="129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O</a:t>
              </a:r>
            </a:p>
          </p:txBody>
        </p:sp>
        <p:sp>
          <p:nvSpPr>
            <p:cNvPr id="17449" name="Line 16"/>
            <p:cNvSpPr>
              <a:spLocks noChangeShapeType="1"/>
            </p:cNvSpPr>
            <p:nvPr/>
          </p:nvSpPr>
          <p:spPr bwMode="auto">
            <a:xfrm>
              <a:off x="1224" y="129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0" name="Line 17"/>
            <p:cNvSpPr>
              <a:spLocks noChangeShapeType="1"/>
            </p:cNvSpPr>
            <p:nvPr/>
          </p:nvSpPr>
          <p:spPr bwMode="auto">
            <a:xfrm>
              <a:off x="1608" y="129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1" name="Line 18"/>
            <p:cNvSpPr>
              <a:spLocks noChangeShapeType="1"/>
            </p:cNvSpPr>
            <p:nvPr/>
          </p:nvSpPr>
          <p:spPr bwMode="auto">
            <a:xfrm>
              <a:off x="1992" y="129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2" name="Line 19"/>
            <p:cNvSpPr>
              <a:spLocks noChangeShapeType="1"/>
            </p:cNvSpPr>
            <p:nvPr/>
          </p:nvSpPr>
          <p:spPr bwMode="auto">
            <a:xfrm>
              <a:off x="2376" y="129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3" name="Line 20"/>
            <p:cNvSpPr>
              <a:spLocks noChangeShapeType="1"/>
            </p:cNvSpPr>
            <p:nvPr/>
          </p:nvSpPr>
          <p:spPr bwMode="auto">
            <a:xfrm>
              <a:off x="2760" y="129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4" name="Line 21"/>
            <p:cNvSpPr>
              <a:spLocks noChangeShapeType="1"/>
            </p:cNvSpPr>
            <p:nvPr/>
          </p:nvSpPr>
          <p:spPr bwMode="auto">
            <a:xfrm>
              <a:off x="3144" y="129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5" name="Line 22"/>
            <p:cNvSpPr>
              <a:spLocks noChangeShapeType="1"/>
            </p:cNvSpPr>
            <p:nvPr/>
          </p:nvSpPr>
          <p:spPr bwMode="auto">
            <a:xfrm>
              <a:off x="3528" y="129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6" name="Line 23"/>
            <p:cNvSpPr>
              <a:spLocks noChangeShapeType="1"/>
            </p:cNvSpPr>
            <p:nvPr/>
          </p:nvSpPr>
          <p:spPr bwMode="auto">
            <a:xfrm>
              <a:off x="3912" y="129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7" name="Line 24"/>
            <p:cNvSpPr>
              <a:spLocks noChangeShapeType="1"/>
            </p:cNvSpPr>
            <p:nvPr/>
          </p:nvSpPr>
          <p:spPr bwMode="auto">
            <a:xfrm>
              <a:off x="4296" y="129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8" name="Line 25"/>
            <p:cNvSpPr>
              <a:spLocks noChangeShapeType="1"/>
            </p:cNvSpPr>
            <p:nvPr/>
          </p:nvSpPr>
          <p:spPr bwMode="auto">
            <a:xfrm>
              <a:off x="840" y="129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59" name="Line 26"/>
            <p:cNvSpPr>
              <a:spLocks noChangeShapeType="1"/>
            </p:cNvSpPr>
            <p:nvPr/>
          </p:nvSpPr>
          <p:spPr bwMode="auto">
            <a:xfrm>
              <a:off x="4680" y="129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0" name="Line 27"/>
            <p:cNvSpPr>
              <a:spLocks noChangeShapeType="1"/>
            </p:cNvSpPr>
            <p:nvPr/>
          </p:nvSpPr>
          <p:spPr bwMode="auto">
            <a:xfrm>
              <a:off x="840" y="1296"/>
              <a:ext cx="3840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61" name="Line 28"/>
            <p:cNvSpPr>
              <a:spLocks noChangeShapeType="1"/>
            </p:cNvSpPr>
            <p:nvPr/>
          </p:nvSpPr>
          <p:spPr bwMode="auto">
            <a:xfrm>
              <a:off x="840" y="1530"/>
              <a:ext cx="3840" cy="1"/>
            </a:xfrm>
            <a:prstGeom prst="line">
              <a:avLst/>
            </a:prstGeom>
            <a:noFill/>
            <a:ln w="3816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333500" y="3057525"/>
            <a:ext cx="6094413" cy="369888"/>
            <a:chOff x="840" y="1926"/>
            <a:chExt cx="3839" cy="233"/>
          </a:xfrm>
        </p:grpSpPr>
        <p:sp>
          <p:nvSpPr>
            <p:cNvPr id="17416" name="Rectangle 30"/>
            <p:cNvSpPr>
              <a:spLocks noChangeArrowheads="1"/>
            </p:cNvSpPr>
            <p:nvPr/>
          </p:nvSpPr>
          <p:spPr bwMode="auto">
            <a:xfrm>
              <a:off x="840" y="192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17417" name="Rectangle 31"/>
            <p:cNvSpPr>
              <a:spLocks noChangeArrowheads="1"/>
            </p:cNvSpPr>
            <p:nvPr/>
          </p:nvSpPr>
          <p:spPr bwMode="auto">
            <a:xfrm>
              <a:off x="1224" y="192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17418" name="Rectangle 32"/>
            <p:cNvSpPr>
              <a:spLocks noChangeArrowheads="1"/>
            </p:cNvSpPr>
            <p:nvPr/>
          </p:nvSpPr>
          <p:spPr bwMode="auto">
            <a:xfrm>
              <a:off x="1608" y="192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17419" name="Rectangle 33"/>
            <p:cNvSpPr>
              <a:spLocks noChangeArrowheads="1"/>
            </p:cNvSpPr>
            <p:nvPr/>
          </p:nvSpPr>
          <p:spPr bwMode="auto">
            <a:xfrm>
              <a:off x="1992" y="192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17420" name="Rectangle 34"/>
            <p:cNvSpPr>
              <a:spLocks noChangeArrowheads="1"/>
            </p:cNvSpPr>
            <p:nvPr/>
          </p:nvSpPr>
          <p:spPr bwMode="auto">
            <a:xfrm>
              <a:off x="2376" y="192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17421" name="Rectangle 35"/>
            <p:cNvSpPr>
              <a:spLocks noChangeArrowheads="1"/>
            </p:cNvSpPr>
            <p:nvPr/>
          </p:nvSpPr>
          <p:spPr bwMode="auto">
            <a:xfrm>
              <a:off x="2760" y="192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17422" name="Rectangle 36"/>
            <p:cNvSpPr>
              <a:spLocks noChangeArrowheads="1"/>
            </p:cNvSpPr>
            <p:nvPr/>
          </p:nvSpPr>
          <p:spPr bwMode="auto">
            <a:xfrm>
              <a:off x="3144" y="192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E</a:t>
              </a:r>
            </a:p>
          </p:txBody>
        </p:sp>
        <p:sp>
          <p:nvSpPr>
            <p:cNvPr id="17423" name="Rectangle 37"/>
            <p:cNvSpPr>
              <a:spLocks noChangeArrowheads="1"/>
            </p:cNvSpPr>
            <p:nvPr/>
          </p:nvSpPr>
          <p:spPr bwMode="auto">
            <a:xfrm>
              <a:off x="3528" y="192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7424" name="Rectangle 38"/>
            <p:cNvSpPr>
              <a:spLocks noChangeArrowheads="1"/>
            </p:cNvSpPr>
            <p:nvPr/>
          </p:nvSpPr>
          <p:spPr bwMode="auto">
            <a:xfrm>
              <a:off x="3912" y="192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R</a:t>
              </a:r>
            </a:p>
          </p:txBody>
        </p:sp>
        <p:sp>
          <p:nvSpPr>
            <p:cNvPr id="17425" name="Rectangle 39"/>
            <p:cNvSpPr>
              <a:spLocks noChangeArrowheads="1"/>
            </p:cNvSpPr>
            <p:nvPr/>
          </p:nvSpPr>
          <p:spPr bwMode="auto">
            <a:xfrm>
              <a:off x="4296" y="1926"/>
              <a:ext cx="384" cy="234"/>
            </a:xfrm>
            <a:prstGeom prst="rect">
              <a:avLst/>
            </a:prstGeom>
            <a:solidFill>
              <a:srgbClr val="9999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17426" name="Line 40"/>
            <p:cNvSpPr>
              <a:spLocks noChangeShapeType="1"/>
            </p:cNvSpPr>
            <p:nvPr/>
          </p:nvSpPr>
          <p:spPr bwMode="auto">
            <a:xfrm>
              <a:off x="1224" y="192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7" name="Line 41"/>
            <p:cNvSpPr>
              <a:spLocks noChangeShapeType="1"/>
            </p:cNvSpPr>
            <p:nvPr/>
          </p:nvSpPr>
          <p:spPr bwMode="auto">
            <a:xfrm>
              <a:off x="1608" y="192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8" name="Line 42"/>
            <p:cNvSpPr>
              <a:spLocks noChangeShapeType="1"/>
            </p:cNvSpPr>
            <p:nvPr/>
          </p:nvSpPr>
          <p:spPr bwMode="auto">
            <a:xfrm>
              <a:off x="1992" y="192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9" name="Line 43"/>
            <p:cNvSpPr>
              <a:spLocks noChangeShapeType="1"/>
            </p:cNvSpPr>
            <p:nvPr/>
          </p:nvSpPr>
          <p:spPr bwMode="auto">
            <a:xfrm>
              <a:off x="2376" y="192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0" name="Line 44"/>
            <p:cNvSpPr>
              <a:spLocks noChangeShapeType="1"/>
            </p:cNvSpPr>
            <p:nvPr/>
          </p:nvSpPr>
          <p:spPr bwMode="auto">
            <a:xfrm>
              <a:off x="2760" y="192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1" name="Line 45"/>
            <p:cNvSpPr>
              <a:spLocks noChangeShapeType="1"/>
            </p:cNvSpPr>
            <p:nvPr/>
          </p:nvSpPr>
          <p:spPr bwMode="auto">
            <a:xfrm>
              <a:off x="3144" y="192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2" name="Line 46"/>
            <p:cNvSpPr>
              <a:spLocks noChangeShapeType="1"/>
            </p:cNvSpPr>
            <p:nvPr/>
          </p:nvSpPr>
          <p:spPr bwMode="auto">
            <a:xfrm>
              <a:off x="3528" y="192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3" name="Line 47"/>
            <p:cNvSpPr>
              <a:spLocks noChangeShapeType="1"/>
            </p:cNvSpPr>
            <p:nvPr/>
          </p:nvSpPr>
          <p:spPr bwMode="auto">
            <a:xfrm>
              <a:off x="3912" y="192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4" name="Line 48"/>
            <p:cNvSpPr>
              <a:spLocks noChangeShapeType="1"/>
            </p:cNvSpPr>
            <p:nvPr/>
          </p:nvSpPr>
          <p:spPr bwMode="auto">
            <a:xfrm>
              <a:off x="4296" y="192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5" name="Line 49"/>
            <p:cNvSpPr>
              <a:spLocks noChangeShapeType="1"/>
            </p:cNvSpPr>
            <p:nvPr/>
          </p:nvSpPr>
          <p:spPr bwMode="auto">
            <a:xfrm>
              <a:off x="840" y="192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6" name="Line 50"/>
            <p:cNvSpPr>
              <a:spLocks noChangeShapeType="1"/>
            </p:cNvSpPr>
            <p:nvPr/>
          </p:nvSpPr>
          <p:spPr bwMode="auto">
            <a:xfrm>
              <a:off x="4680" y="1926"/>
              <a:ext cx="1" cy="234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7" name="Line 51"/>
            <p:cNvSpPr>
              <a:spLocks noChangeShapeType="1"/>
            </p:cNvSpPr>
            <p:nvPr/>
          </p:nvSpPr>
          <p:spPr bwMode="auto">
            <a:xfrm>
              <a:off x="840" y="1926"/>
              <a:ext cx="3840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8" name="Line 52"/>
            <p:cNvSpPr>
              <a:spLocks noChangeShapeType="1"/>
            </p:cNvSpPr>
            <p:nvPr/>
          </p:nvSpPr>
          <p:spPr bwMode="auto">
            <a:xfrm>
              <a:off x="840" y="2160"/>
              <a:ext cx="3840" cy="1"/>
            </a:xfrm>
            <a:prstGeom prst="line">
              <a:avLst/>
            </a:prstGeom>
            <a:noFill/>
            <a:ln w="3816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Strings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412875"/>
            <a:ext cx="8229600" cy="5157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C trata as strings de forma diferente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char palavra[11];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No scanf</a:t>
            </a:r>
          </a:p>
          <a:p>
            <a:pPr marL="1143000" lvl="2" indent="-228600">
              <a:spcBef>
                <a:spcPts val="500"/>
              </a:spcBef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</a:rPr>
              <a:t>scanf(“%s”, palavra );  // pq aqui não precisamos do &amp; ?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No printf</a:t>
            </a:r>
          </a:p>
          <a:p>
            <a:pPr marL="1143000" lvl="2" indent="-228600">
              <a:spcBef>
                <a:spcPts val="500"/>
              </a:spcBef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</a:rPr>
              <a:t>printf(“%s”, palavra );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Na inicialização</a:t>
            </a:r>
          </a:p>
          <a:p>
            <a:pPr marL="1143000" lvl="2" indent="-228600">
              <a:spcBef>
                <a:spcPts val="500"/>
              </a:spcBef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</a:rPr>
              <a:t>char palavra[11] = "abacateiro";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000000"/>
                </a:solidFill>
              </a:rPr>
              <a:t>Rodrigo Paes – r0drigopaes@yahoo.com.br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\0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Mas se fizermos: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char palavra[255]  = “programar é massa!”;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printf(“%s\n”, palavra);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Só inicializamos 18 caracteres da string, e os outros 237 caracteres? Estão com lixo?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Mas se eles estão com lixo, porque o printf não imprime o lixo?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000000"/>
                </a:solidFill>
              </a:rPr>
              <a:t>Rodrigo Paes – r0drigopaes@yahoo.com.br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\0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Em C, existe um caracter que delimita o final da String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</a:rPr>
              <a:t>‘\0’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Esse caracter é automaticamente inserido ao final da string na 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</a:rPr>
              <a:t>Inicialização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</a:rPr>
              <a:t>scanf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O printf(“%s”,…) imprime todos os caracteres até encontrar o \0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</a:rPr>
              <a:t>Por isso o lixo é ignorado!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Portanto, devemos sempre deixar um espaço extra para acomodar o caracter \0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000000"/>
                </a:solidFill>
              </a:rPr>
              <a:t>Rodrigo Paes – r0drigopaes@yahoo.com.br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Funções de strings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Existem várias funções para manipular strings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string.h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Exemplos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strcpy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strcmp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strlen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strupr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strlwr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strstr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…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Muitas outras, olhem a documentação de string.h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000000"/>
                </a:solidFill>
              </a:rPr>
              <a:t>Rodrigo Paes – r0drigopaes@yahoo.com.br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Relembrando ... arrays multidimensionais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Dissemos: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Um array é um conjunto de variáveis de um mesmo tipo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Podemos chamar cada uma dessas variáveis do array de elemento do array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Até agora os elementos do array foram variáveis int, float, double ou char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Porém, os elementos também podem ser arrays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000000"/>
                </a:solidFill>
              </a:rPr>
              <a:t>Rodrigo Paes – r0drigopaes@yahoo.com.br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Exemplo de manipulação de Strings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666699"/>
                </a:solidFill>
                <a:hlinkClick r:id="rId3"/>
              </a:rPr>
              <a:t>strings.c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000000"/>
                </a:solidFill>
              </a:rPr>
              <a:t>Rodrigo Paes – r0drigopaes@yahoo.com.br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800">
                <a:solidFill>
                  <a:srgbClr val="FFFFFF"/>
                </a:solidFill>
              </a:rPr>
              <a:t>Programação I: Estruturas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50"/>
              </a:spcBef>
              <a:buSzPct val="7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000">
                <a:solidFill>
                  <a:srgbClr val="000000"/>
                </a:solidFill>
              </a:rPr>
              <a:t>Rodrigo Paes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</a:rPr>
              <a:t>Rodrigo Paes – r0drigopaes@yahoo.com.br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Arrays multidimensionais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Array unidimensional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int idades[4];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Array bidimensional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float notas[3][5];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000000"/>
                </a:solidFill>
              </a:rPr>
              <a:t>Rodrigo Paes – r0drigopaes@yahoo.com.br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2428875" y="2428875"/>
            <a:ext cx="357188" cy="35718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2428875" y="2786063"/>
            <a:ext cx="357188" cy="3571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2428875" y="3143250"/>
            <a:ext cx="357188" cy="35718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2428875" y="3500438"/>
            <a:ext cx="357188" cy="3571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1489075" y="2428875"/>
            <a:ext cx="10048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idades[0]</a:t>
            </a:r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1489075" y="2786063"/>
            <a:ext cx="10048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idades[1]</a:t>
            </a:r>
          </a:p>
        </p:txBody>
      </p:sp>
      <p:sp>
        <p:nvSpPr>
          <p:cNvPr id="5132" name="Rectangle 11"/>
          <p:cNvSpPr>
            <a:spLocks noChangeArrowheads="1"/>
          </p:cNvSpPr>
          <p:nvPr/>
        </p:nvSpPr>
        <p:spPr bwMode="auto">
          <a:xfrm>
            <a:off x="1489075" y="3090863"/>
            <a:ext cx="10048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idades[2]</a:t>
            </a:r>
          </a:p>
        </p:txBody>
      </p:sp>
      <p:sp>
        <p:nvSpPr>
          <p:cNvPr id="5133" name="Rectangle 12"/>
          <p:cNvSpPr>
            <a:spLocks noChangeArrowheads="1"/>
          </p:cNvSpPr>
          <p:nvPr/>
        </p:nvSpPr>
        <p:spPr bwMode="auto">
          <a:xfrm>
            <a:off x="1504950" y="3448050"/>
            <a:ext cx="10048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idades[3]</a:t>
            </a:r>
          </a:p>
        </p:txBody>
      </p:sp>
      <p:sp>
        <p:nvSpPr>
          <p:cNvPr id="5134" name="Rectangle 13"/>
          <p:cNvSpPr>
            <a:spLocks noChangeArrowheads="1"/>
          </p:cNvSpPr>
          <p:nvPr/>
        </p:nvSpPr>
        <p:spPr bwMode="auto">
          <a:xfrm>
            <a:off x="2432050" y="2428875"/>
            <a:ext cx="2936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135" name="Rectangle 14"/>
          <p:cNvSpPr>
            <a:spLocks noChangeArrowheads="1"/>
          </p:cNvSpPr>
          <p:nvPr/>
        </p:nvSpPr>
        <p:spPr bwMode="auto">
          <a:xfrm>
            <a:off x="2432050" y="2805113"/>
            <a:ext cx="4064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5136" name="Rectangle 15"/>
          <p:cNvSpPr>
            <a:spLocks noChangeArrowheads="1"/>
          </p:cNvSpPr>
          <p:nvPr/>
        </p:nvSpPr>
        <p:spPr bwMode="auto">
          <a:xfrm>
            <a:off x="2420938" y="3162300"/>
            <a:ext cx="4064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5137" name="Rectangle 16"/>
          <p:cNvSpPr>
            <a:spLocks noChangeArrowheads="1"/>
          </p:cNvSpPr>
          <p:nvPr/>
        </p:nvSpPr>
        <p:spPr bwMode="auto">
          <a:xfrm>
            <a:off x="2413000" y="3519488"/>
            <a:ext cx="4064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5138" name="Rectangle 17"/>
          <p:cNvSpPr>
            <a:spLocks noChangeArrowheads="1"/>
          </p:cNvSpPr>
          <p:nvPr/>
        </p:nvSpPr>
        <p:spPr bwMode="auto">
          <a:xfrm>
            <a:off x="4587875" y="5072063"/>
            <a:ext cx="357188" cy="3571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587875" y="5429250"/>
            <a:ext cx="357188" cy="35718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0" name="Rectangle 19"/>
          <p:cNvSpPr>
            <a:spLocks noChangeArrowheads="1"/>
          </p:cNvSpPr>
          <p:nvPr/>
        </p:nvSpPr>
        <p:spPr bwMode="auto">
          <a:xfrm>
            <a:off x="4587875" y="5786438"/>
            <a:ext cx="357188" cy="3571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1" name="Rectangle 20"/>
          <p:cNvSpPr>
            <a:spLocks noChangeArrowheads="1"/>
          </p:cNvSpPr>
          <p:nvPr/>
        </p:nvSpPr>
        <p:spPr bwMode="auto">
          <a:xfrm>
            <a:off x="4591050" y="5072063"/>
            <a:ext cx="2936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142" name="Rectangle 21"/>
          <p:cNvSpPr>
            <a:spLocks noChangeArrowheads="1"/>
          </p:cNvSpPr>
          <p:nvPr/>
        </p:nvSpPr>
        <p:spPr bwMode="auto">
          <a:xfrm>
            <a:off x="4591050" y="5448300"/>
            <a:ext cx="2936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143" name="Rectangle 22"/>
          <p:cNvSpPr>
            <a:spLocks noChangeArrowheads="1"/>
          </p:cNvSpPr>
          <p:nvPr/>
        </p:nvSpPr>
        <p:spPr bwMode="auto">
          <a:xfrm>
            <a:off x="4581525" y="5805488"/>
            <a:ext cx="2936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144" name="Rectangle 23"/>
          <p:cNvSpPr>
            <a:spLocks noChangeArrowheads="1"/>
          </p:cNvSpPr>
          <p:nvPr/>
        </p:nvSpPr>
        <p:spPr bwMode="auto">
          <a:xfrm>
            <a:off x="4945063" y="5072063"/>
            <a:ext cx="357187" cy="3571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5" name="Rectangle 24"/>
          <p:cNvSpPr>
            <a:spLocks noChangeArrowheads="1"/>
          </p:cNvSpPr>
          <p:nvPr/>
        </p:nvSpPr>
        <p:spPr bwMode="auto">
          <a:xfrm>
            <a:off x="4945063" y="5429250"/>
            <a:ext cx="357187" cy="35718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6" name="Rectangle 25"/>
          <p:cNvSpPr>
            <a:spLocks noChangeArrowheads="1"/>
          </p:cNvSpPr>
          <p:nvPr/>
        </p:nvSpPr>
        <p:spPr bwMode="auto">
          <a:xfrm>
            <a:off x="4945063" y="5786438"/>
            <a:ext cx="357187" cy="3571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7" name="Rectangle 26"/>
          <p:cNvSpPr>
            <a:spLocks noChangeArrowheads="1"/>
          </p:cNvSpPr>
          <p:nvPr/>
        </p:nvSpPr>
        <p:spPr bwMode="auto">
          <a:xfrm>
            <a:off x="4948238" y="5072063"/>
            <a:ext cx="2936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148" name="Rectangle 27"/>
          <p:cNvSpPr>
            <a:spLocks noChangeArrowheads="1"/>
          </p:cNvSpPr>
          <p:nvPr/>
        </p:nvSpPr>
        <p:spPr bwMode="auto">
          <a:xfrm>
            <a:off x="4948238" y="5448300"/>
            <a:ext cx="2936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5149" name="Rectangle 28"/>
          <p:cNvSpPr>
            <a:spLocks noChangeArrowheads="1"/>
          </p:cNvSpPr>
          <p:nvPr/>
        </p:nvSpPr>
        <p:spPr bwMode="auto">
          <a:xfrm>
            <a:off x="4938713" y="5805488"/>
            <a:ext cx="2936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150" name="Rectangle 29"/>
          <p:cNvSpPr>
            <a:spLocks noChangeArrowheads="1"/>
          </p:cNvSpPr>
          <p:nvPr/>
        </p:nvSpPr>
        <p:spPr bwMode="auto">
          <a:xfrm>
            <a:off x="5295900" y="5072063"/>
            <a:ext cx="357188" cy="3571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51" name="Rectangle 30"/>
          <p:cNvSpPr>
            <a:spLocks noChangeArrowheads="1"/>
          </p:cNvSpPr>
          <p:nvPr/>
        </p:nvSpPr>
        <p:spPr bwMode="auto">
          <a:xfrm>
            <a:off x="5295900" y="5429250"/>
            <a:ext cx="357188" cy="35718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52" name="Rectangle 31"/>
          <p:cNvSpPr>
            <a:spLocks noChangeArrowheads="1"/>
          </p:cNvSpPr>
          <p:nvPr/>
        </p:nvSpPr>
        <p:spPr bwMode="auto">
          <a:xfrm>
            <a:off x="5295900" y="5786438"/>
            <a:ext cx="357188" cy="3571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53" name="Rectangle 32"/>
          <p:cNvSpPr>
            <a:spLocks noChangeArrowheads="1"/>
          </p:cNvSpPr>
          <p:nvPr/>
        </p:nvSpPr>
        <p:spPr bwMode="auto">
          <a:xfrm>
            <a:off x="5299075" y="5072063"/>
            <a:ext cx="2936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154" name="Rectangle 33"/>
          <p:cNvSpPr>
            <a:spLocks noChangeArrowheads="1"/>
          </p:cNvSpPr>
          <p:nvPr/>
        </p:nvSpPr>
        <p:spPr bwMode="auto">
          <a:xfrm>
            <a:off x="5299075" y="5448300"/>
            <a:ext cx="2936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155" name="Rectangle 34"/>
          <p:cNvSpPr>
            <a:spLocks noChangeArrowheads="1"/>
          </p:cNvSpPr>
          <p:nvPr/>
        </p:nvSpPr>
        <p:spPr bwMode="auto">
          <a:xfrm>
            <a:off x="5289550" y="5805488"/>
            <a:ext cx="2936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156" name="Rectangle 35"/>
          <p:cNvSpPr>
            <a:spLocks noChangeArrowheads="1"/>
          </p:cNvSpPr>
          <p:nvPr/>
        </p:nvSpPr>
        <p:spPr bwMode="auto">
          <a:xfrm>
            <a:off x="5653088" y="5072063"/>
            <a:ext cx="357187" cy="3571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57" name="Rectangle 36"/>
          <p:cNvSpPr>
            <a:spLocks noChangeArrowheads="1"/>
          </p:cNvSpPr>
          <p:nvPr/>
        </p:nvSpPr>
        <p:spPr bwMode="auto">
          <a:xfrm>
            <a:off x="5653088" y="5429250"/>
            <a:ext cx="357187" cy="35718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58" name="Rectangle 37"/>
          <p:cNvSpPr>
            <a:spLocks noChangeArrowheads="1"/>
          </p:cNvSpPr>
          <p:nvPr/>
        </p:nvSpPr>
        <p:spPr bwMode="auto">
          <a:xfrm>
            <a:off x="5653088" y="5786438"/>
            <a:ext cx="357187" cy="3571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59" name="Rectangle 38"/>
          <p:cNvSpPr>
            <a:spLocks noChangeArrowheads="1"/>
          </p:cNvSpPr>
          <p:nvPr/>
        </p:nvSpPr>
        <p:spPr bwMode="auto">
          <a:xfrm>
            <a:off x="5656263" y="5072063"/>
            <a:ext cx="2936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160" name="Rectangle 39"/>
          <p:cNvSpPr>
            <a:spLocks noChangeArrowheads="1"/>
          </p:cNvSpPr>
          <p:nvPr/>
        </p:nvSpPr>
        <p:spPr bwMode="auto">
          <a:xfrm>
            <a:off x="5656263" y="5448300"/>
            <a:ext cx="2936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161" name="Rectangle 40"/>
          <p:cNvSpPr>
            <a:spLocks noChangeArrowheads="1"/>
          </p:cNvSpPr>
          <p:nvPr/>
        </p:nvSpPr>
        <p:spPr bwMode="auto">
          <a:xfrm>
            <a:off x="5646738" y="5805488"/>
            <a:ext cx="2936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162" name="Rectangle 41"/>
          <p:cNvSpPr>
            <a:spLocks noChangeArrowheads="1"/>
          </p:cNvSpPr>
          <p:nvPr/>
        </p:nvSpPr>
        <p:spPr bwMode="auto">
          <a:xfrm>
            <a:off x="6008688" y="5072063"/>
            <a:ext cx="357187" cy="3571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63" name="Rectangle 42"/>
          <p:cNvSpPr>
            <a:spLocks noChangeArrowheads="1"/>
          </p:cNvSpPr>
          <p:nvPr/>
        </p:nvSpPr>
        <p:spPr bwMode="auto">
          <a:xfrm>
            <a:off x="6008688" y="5429250"/>
            <a:ext cx="357187" cy="35718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64" name="Rectangle 43"/>
          <p:cNvSpPr>
            <a:spLocks noChangeArrowheads="1"/>
          </p:cNvSpPr>
          <p:nvPr/>
        </p:nvSpPr>
        <p:spPr bwMode="auto">
          <a:xfrm>
            <a:off x="6008688" y="5786438"/>
            <a:ext cx="357187" cy="3571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65" name="Rectangle 44"/>
          <p:cNvSpPr>
            <a:spLocks noChangeArrowheads="1"/>
          </p:cNvSpPr>
          <p:nvPr/>
        </p:nvSpPr>
        <p:spPr bwMode="auto">
          <a:xfrm>
            <a:off x="6011863" y="5072063"/>
            <a:ext cx="2936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5166" name="Rectangle 45"/>
          <p:cNvSpPr>
            <a:spLocks noChangeArrowheads="1"/>
          </p:cNvSpPr>
          <p:nvPr/>
        </p:nvSpPr>
        <p:spPr bwMode="auto">
          <a:xfrm>
            <a:off x="6011863" y="5448300"/>
            <a:ext cx="2936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5167" name="Rectangle 46"/>
          <p:cNvSpPr>
            <a:spLocks noChangeArrowheads="1"/>
          </p:cNvSpPr>
          <p:nvPr/>
        </p:nvSpPr>
        <p:spPr bwMode="auto">
          <a:xfrm>
            <a:off x="6002338" y="5805488"/>
            <a:ext cx="2936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168" name="Rectangle 47"/>
          <p:cNvSpPr>
            <a:spLocks noChangeArrowheads="1"/>
          </p:cNvSpPr>
          <p:nvPr/>
        </p:nvSpPr>
        <p:spPr bwMode="auto">
          <a:xfrm>
            <a:off x="4075113" y="5072063"/>
            <a:ext cx="2936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169" name="Rectangle 48"/>
          <p:cNvSpPr>
            <a:spLocks noChangeArrowheads="1"/>
          </p:cNvSpPr>
          <p:nvPr/>
        </p:nvSpPr>
        <p:spPr bwMode="auto">
          <a:xfrm>
            <a:off x="4075113" y="5448300"/>
            <a:ext cx="2936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170" name="Rectangle 49"/>
          <p:cNvSpPr>
            <a:spLocks noChangeArrowheads="1"/>
          </p:cNvSpPr>
          <p:nvPr/>
        </p:nvSpPr>
        <p:spPr bwMode="auto">
          <a:xfrm>
            <a:off x="4075113" y="5786438"/>
            <a:ext cx="2936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171" name="Rectangle 50"/>
          <p:cNvSpPr>
            <a:spLocks noChangeArrowheads="1"/>
          </p:cNvSpPr>
          <p:nvPr/>
        </p:nvSpPr>
        <p:spPr bwMode="auto">
          <a:xfrm>
            <a:off x="4633913" y="4714875"/>
            <a:ext cx="2936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172" name="Rectangle 51"/>
          <p:cNvSpPr>
            <a:spLocks noChangeArrowheads="1"/>
          </p:cNvSpPr>
          <p:nvPr/>
        </p:nvSpPr>
        <p:spPr bwMode="auto">
          <a:xfrm>
            <a:off x="4991100" y="4714875"/>
            <a:ext cx="2936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173" name="Rectangle 52"/>
          <p:cNvSpPr>
            <a:spLocks noChangeArrowheads="1"/>
          </p:cNvSpPr>
          <p:nvPr/>
        </p:nvSpPr>
        <p:spPr bwMode="auto">
          <a:xfrm>
            <a:off x="5289550" y="4714875"/>
            <a:ext cx="2936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174" name="Rectangle 53"/>
          <p:cNvSpPr>
            <a:spLocks noChangeArrowheads="1"/>
          </p:cNvSpPr>
          <p:nvPr/>
        </p:nvSpPr>
        <p:spPr bwMode="auto">
          <a:xfrm>
            <a:off x="5646738" y="4714875"/>
            <a:ext cx="2936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175" name="Rectangle 54"/>
          <p:cNvSpPr>
            <a:spLocks noChangeArrowheads="1"/>
          </p:cNvSpPr>
          <p:nvPr/>
        </p:nvSpPr>
        <p:spPr bwMode="auto">
          <a:xfrm>
            <a:off x="6062663" y="4714875"/>
            <a:ext cx="2936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Array bidimensional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Útil para representar matrizes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Declaração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&lt;tipo&gt; &lt;identificador&gt;[&lt;linhas&gt;][&lt;colunas&gt;];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Exemplo:</a:t>
            </a:r>
          </a:p>
          <a:p>
            <a:pPr marL="1143000" lvl="2" indent="-228600">
              <a:spcBef>
                <a:spcPts val="500"/>
              </a:spcBef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</a:rPr>
              <a:t>int tabuleiro[2][4];</a:t>
            </a: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Inicialização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int tabuleiro[2][4] = { {1,0,1,0}, {1,1,1,1} };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000000"/>
                </a:solidFill>
              </a:rPr>
              <a:t>Rodrigo Paes – r0drigopaes@yahoo.com.br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Array bidimensional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5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</a:rPr>
              <a:t>Acesso e atribuição através de índices</a:t>
            </a:r>
          </a:p>
          <a:p>
            <a:pPr marL="741363" lvl="1" indent="-284163">
              <a:lnSpc>
                <a:spcPct val="80000"/>
              </a:lnSpc>
              <a:spcBef>
                <a:spcPts val="55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>
                <a:solidFill>
                  <a:srgbClr val="000000"/>
                </a:solidFill>
              </a:rPr>
              <a:t>		int tabuleiro[2][4];</a:t>
            </a:r>
          </a:p>
          <a:p>
            <a:pPr marL="741363" lvl="1" indent="-284163">
              <a:lnSpc>
                <a:spcPct val="80000"/>
              </a:lnSpc>
              <a:spcBef>
                <a:spcPts val="55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>
                <a:solidFill>
                  <a:srgbClr val="000000"/>
                </a:solidFill>
              </a:rPr>
              <a:t>      // Atribuindo valores a primeira linha</a:t>
            </a:r>
          </a:p>
          <a:p>
            <a:pPr marL="741363" lvl="1" indent="-284163">
              <a:lnSpc>
                <a:spcPct val="80000"/>
              </a:lnSpc>
              <a:spcBef>
                <a:spcPts val="55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>
                <a:solidFill>
                  <a:srgbClr val="000000"/>
                </a:solidFill>
              </a:rPr>
              <a:t>      tabuleiro[0][0] = 0;</a:t>
            </a:r>
          </a:p>
          <a:p>
            <a:pPr marL="741363" lvl="1" indent="-284163">
              <a:lnSpc>
                <a:spcPct val="80000"/>
              </a:lnSpc>
              <a:spcBef>
                <a:spcPts val="55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>
                <a:solidFill>
                  <a:srgbClr val="000000"/>
                </a:solidFill>
              </a:rPr>
              <a:t>      tabuleiro[0][1] = 0;</a:t>
            </a:r>
          </a:p>
          <a:p>
            <a:pPr marL="741363" lvl="1" indent="-284163">
              <a:lnSpc>
                <a:spcPct val="80000"/>
              </a:lnSpc>
              <a:spcBef>
                <a:spcPts val="55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>
                <a:solidFill>
                  <a:srgbClr val="000000"/>
                </a:solidFill>
              </a:rPr>
              <a:t>      tabuleiro[0][2] = 0;</a:t>
            </a:r>
          </a:p>
          <a:p>
            <a:pPr marL="741363" lvl="1" indent="-284163">
              <a:lnSpc>
                <a:spcPct val="80000"/>
              </a:lnSpc>
              <a:spcBef>
                <a:spcPts val="55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>
                <a:solidFill>
                  <a:srgbClr val="000000"/>
                </a:solidFill>
              </a:rPr>
              <a:t>      tabuleiro[0][3] = 0;</a:t>
            </a:r>
          </a:p>
          <a:p>
            <a:pPr marL="741363" lvl="1" indent="-284163">
              <a:lnSpc>
                <a:spcPct val="80000"/>
              </a:lnSpc>
              <a:spcBef>
                <a:spcPts val="55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>
                <a:solidFill>
                  <a:srgbClr val="000000"/>
                </a:solidFill>
              </a:rPr>
              <a:t>      </a:t>
            </a:r>
          </a:p>
          <a:p>
            <a:pPr marL="741363" lvl="1" indent="-284163">
              <a:lnSpc>
                <a:spcPct val="80000"/>
              </a:lnSpc>
              <a:spcBef>
                <a:spcPts val="55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>
                <a:solidFill>
                  <a:srgbClr val="000000"/>
                </a:solidFill>
              </a:rPr>
              <a:t>      // Atribuindo valores a segunda linha</a:t>
            </a:r>
          </a:p>
          <a:p>
            <a:pPr marL="741363" lvl="1" indent="-284163">
              <a:lnSpc>
                <a:spcPct val="80000"/>
              </a:lnSpc>
              <a:spcBef>
                <a:spcPts val="55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>
                <a:solidFill>
                  <a:srgbClr val="000000"/>
                </a:solidFill>
              </a:rPr>
              <a:t>      tabuleiro[1][0] = 0;</a:t>
            </a:r>
          </a:p>
          <a:p>
            <a:pPr marL="741363" lvl="1" indent="-284163">
              <a:lnSpc>
                <a:spcPct val="80000"/>
              </a:lnSpc>
              <a:spcBef>
                <a:spcPts val="55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>
                <a:solidFill>
                  <a:srgbClr val="000000"/>
                </a:solidFill>
              </a:rPr>
              <a:t>      tabuleiro[1][1] = 0;</a:t>
            </a:r>
          </a:p>
          <a:p>
            <a:pPr marL="741363" lvl="1" indent="-284163">
              <a:lnSpc>
                <a:spcPct val="80000"/>
              </a:lnSpc>
              <a:spcBef>
                <a:spcPts val="55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>
                <a:solidFill>
                  <a:srgbClr val="000000"/>
                </a:solidFill>
              </a:rPr>
              <a:t>      tabuleiro[1][2] = 0;</a:t>
            </a:r>
          </a:p>
          <a:p>
            <a:pPr marL="741363" lvl="1" indent="-284163">
              <a:lnSpc>
                <a:spcPct val="80000"/>
              </a:lnSpc>
              <a:spcBef>
                <a:spcPts val="55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>
                <a:solidFill>
                  <a:srgbClr val="000000"/>
                </a:solidFill>
              </a:rPr>
              <a:t>      tabuleiro[1][3] = 0;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000000"/>
                </a:solidFill>
              </a:rPr>
              <a:t>Rodrigo Paes – r0drigopaes@yahoo.com.br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Percorrendo arrays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Em um array unidimensional podemos fazer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000000"/>
                </a:solidFill>
              </a:rPr>
              <a:t>Rodrigo Paes – r0drigopaes@yahoo.com.br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3" cstate="print"/>
          <a:srcRect l="21678" t="56203" r="37892" b="20543"/>
          <a:stretch>
            <a:fillRect/>
          </a:stretch>
        </p:blipFill>
        <p:spPr bwMode="auto">
          <a:xfrm>
            <a:off x="1143000" y="2246313"/>
            <a:ext cx="6483350" cy="2254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Percorrendo arrays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Já em um array bidimensional, como fazer?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int meu_array2[5][3];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000000"/>
                </a:solidFill>
              </a:rPr>
              <a:t>Rodrigo Paes – r0drigopaes@yahoo.com.br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 l="21094" t="43605" r="46094" b="21509"/>
          <a:stretch>
            <a:fillRect/>
          </a:stretch>
        </p:blipFill>
        <p:spPr bwMode="auto">
          <a:xfrm>
            <a:off x="1500188" y="2479675"/>
            <a:ext cx="5143500" cy="3306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Arrays bidimensionais em funções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>
                <a:solidFill>
                  <a:srgbClr val="000000"/>
                </a:solidFill>
              </a:rPr>
              <a:t>Para saber o número de bytes que uma matriz ocupa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>
                <a:solidFill>
                  <a:srgbClr val="000000"/>
                </a:solidFill>
              </a:rPr>
              <a:t>Bytes = tamanho do 1o índice * tamanho do 2o índice * sizeof( tipo )</a:t>
            </a:r>
            <a:r>
              <a:rPr lang="ar-SA" sz="2400">
                <a:solidFill>
                  <a:srgbClr val="000000"/>
                </a:solidFill>
                <a:cs typeface="Arial" charset="0"/>
              </a:rPr>
              <a:t>‏</a:t>
            </a:r>
            <a:endParaRPr lang="pt-BR" sz="2400">
              <a:solidFill>
                <a:srgbClr val="000000"/>
              </a:solidFill>
            </a:endParaRP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>
              <a:solidFill>
                <a:srgbClr val="000000"/>
              </a:solidFill>
            </a:endParaRP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>
                <a:solidFill>
                  <a:srgbClr val="000000"/>
                </a:solidFill>
              </a:rPr>
              <a:t>Quando a matriz é passada como parâmetro de uma função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>
                <a:solidFill>
                  <a:srgbClr val="000000"/>
                </a:solidFill>
              </a:rPr>
              <a:t>Apenas um ponteiro para o primeiro elemento é realmente passado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>
                <a:solidFill>
                  <a:srgbClr val="000000"/>
                </a:solidFill>
              </a:rPr>
              <a:t>É preciso definir pelo menos o comprimento da segunda dimensão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000000"/>
                </a:solidFill>
              </a:rPr>
              <a:t>Rodrigo Paes – r0drigopaes@yahoo.com.br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Matrizes em funções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Exemplo: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void minha_funcao(int x[ ][10] )</a:t>
            </a:r>
            <a:r>
              <a:rPr lang="ar-SA" sz="2400">
                <a:solidFill>
                  <a:srgbClr val="000000"/>
                </a:solidFill>
                <a:cs typeface="Arial" charset="0"/>
              </a:rPr>
              <a:t>‏</a:t>
            </a:r>
            <a:endParaRPr lang="en-US" sz="2400">
              <a:solidFill>
                <a:srgbClr val="000000"/>
              </a:solidFill>
            </a:endParaRP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{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}</a:t>
            </a:r>
          </a:p>
          <a:p>
            <a:pPr marL="741363" lvl="1" indent="-284163">
              <a:spcBef>
                <a:spcPts val="6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 marL="341313" indent="-341313">
              <a:spcBef>
                <a:spcPts val="700"/>
              </a:spcBef>
              <a:buSzPct val="7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Por que?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000000"/>
                </a:solidFill>
              </a:rPr>
              <a:t>Rodrigo Paes – r0drigopaes@yahoo.com.br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Apresentação na tela (4:3)</PresentationFormat>
  <Paragraphs>281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DejaVu Sans</vt:lpstr>
      <vt:lpstr>Wingdings</vt:lpstr>
      <vt:lpstr>Times New Roman</vt:lpstr>
      <vt:lpstr>Arial Black</vt:lpstr>
      <vt:lpstr>Verdana</vt:lpstr>
      <vt:lpstr>Tema do Office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Exercício (e16)‏</vt:lpstr>
      <vt:lpstr>Desafio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Rodrigo de Barros Paes</dc:creator>
  <cp:lastModifiedBy>Rodrigo de Barros Paes</cp:lastModifiedBy>
  <cp:revision>1</cp:revision>
  <dcterms:modified xsi:type="dcterms:W3CDTF">2010-04-22T22:17:01Z</dcterms:modified>
</cp:coreProperties>
</file>