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528" r:id="rId2"/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  <p:sldId id="573" r:id="rId16"/>
    <p:sldId id="574" r:id="rId17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00"/>
    <a:srgbClr val="6633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14FFC64-A2EF-4958-A2D7-204D05E9D4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50128A9-114A-4B00-BD9D-DB5C26E068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EC85585D-5776-4E7B-8AE2-BDE001D98701}" type="slidenum">
              <a:rPr lang="pt-BR" smtClean="0">
                <a:latin typeface="Arial" charset="0"/>
              </a:rPr>
              <a:pPr defTabSz="990600"/>
              <a:t>1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461512DA-35A6-4A58-8DDF-8631691EBBB9}" type="slidenum">
              <a:rPr lang="pt-BR" smtClean="0">
                <a:latin typeface="Arial" charset="0"/>
              </a:rPr>
              <a:pPr defTabSz="990600"/>
              <a:t>10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D161D513-3D18-4C8E-8A2A-1874275EC146}" type="slidenum">
              <a:rPr lang="pt-BR" smtClean="0">
                <a:latin typeface="Arial" charset="0"/>
              </a:rPr>
              <a:pPr defTabSz="990600"/>
              <a:t>11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283CCF4C-AE2D-445B-A49E-E07A0F60A63E}" type="slidenum">
              <a:rPr lang="pt-BR" smtClean="0">
                <a:latin typeface="Arial" charset="0"/>
              </a:rPr>
              <a:pPr defTabSz="990600"/>
              <a:t>12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6085613-5396-4399-9EFC-B00AE12F4594}" type="slidenum">
              <a:rPr lang="pt-BR" smtClean="0">
                <a:latin typeface="Arial" charset="0"/>
              </a:rPr>
              <a:pPr defTabSz="990600"/>
              <a:t>13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67839B3F-5476-4C7B-A596-4FEBB78BFD6B}" type="slidenum">
              <a:rPr lang="pt-BR" smtClean="0">
                <a:latin typeface="Arial" charset="0"/>
              </a:rPr>
              <a:pPr defTabSz="990600"/>
              <a:t>14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D5B26B87-BF6F-4C87-8A79-0674493ED9AA}" type="slidenum">
              <a:rPr lang="pt-BR" smtClean="0">
                <a:latin typeface="Arial" charset="0"/>
              </a:rPr>
              <a:pPr defTabSz="990600"/>
              <a:t>15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58C9BF95-DCDE-4253-AE9C-218A31C5E889}" type="slidenum">
              <a:rPr lang="pt-BR" smtClean="0">
                <a:latin typeface="Arial" charset="0"/>
              </a:rPr>
              <a:pPr defTabSz="990600"/>
              <a:t>16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CACFF4E0-2B1E-4650-8E51-BB8C349C3012}" type="slidenum">
              <a:rPr lang="pt-BR" smtClean="0">
                <a:latin typeface="Arial" charset="0"/>
              </a:rPr>
              <a:pPr defTabSz="990600"/>
              <a:t>2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79446D40-84EF-4595-91A6-B2E32B087A66}" type="slidenum">
              <a:rPr lang="pt-BR" smtClean="0">
                <a:latin typeface="Arial" charset="0"/>
              </a:rPr>
              <a:pPr defTabSz="990600"/>
              <a:t>3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2E25894A-49E0-462B-9DC9-68E6C84BBF64}" type="slidenum">
              <a:rPr lang="pt-BR" smtClean="0">
                <a:latin typeface="Arial" charset="0"/>
              </a:rPr>
              <a:pPr defTabSz="990600"/>
              <a:t>4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48C30D4A-4A38-436F-B798-23F43095D18F}" type="slidenum">
              <a:rPr lang="pt-BR" smtClean="0">
                <a:latin typeface="Arial" charset="0"/>
              </a:rPr>
              <a:pPr defTabSz="990600"/>
              <a:t>5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778C5F72-C8F8-41CC-9CD3-08CB4E3F1D78}" type="slidenum">
              <a:rPr lang="pt-BR" smtClean="0">
                <a:latin typeface="Arial" charset="0"/>
              </a:rPr>
              <a:pPr defTabSz="990600"/>
              <a:t>6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73FE1140-11EC-4412-BE68-5980B374125D}" type="slidenum">
              <a:rPr lang="pt-BR" smtClean="0">
                <a:latin typeface="Arial" charset="0"/>
              </a:rPr>
              <a:pPr defTabSz="990600"/>
              <a:t>7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B0904A44-3ACF-4331-9EE8-472279D980C0}" type="slidenum">
              <a:rPr lang="pt-BR" smtClean="0">
                <a:latin typeface="Arial" charset="0"/>
              </a:rPr>
              <a:pPr defTabSz="990600"/>
              <a:t>8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1020473D-C7EB-4795-AA06-8B93EB26EF49}" type="slidenum">
              <a:rPr lang="pt-BR" smtClean="0">
                <a:latin typeface="Arial" charset="0"/>
              </a:rPr>
              <a:pPr defTabSz="990600"/>
              <a:t>9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slide </a:t>
            </a:r>
            <a:fld id="{4BAD67C7-F465-4E13-9077-F88D52C261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mai-09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C8C8DA9A-56DB-420D-A566-10D35A935A3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pic>
        <p:nvPicPr>
          <p:cNvPr id="1032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esenv\p1\estruturas.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Programação I: Estruturas</a:t>
            </a:r>
            <a:endParaRPr lang="pt-BR" smtClean="0"/>
          </a:p>
        </p:txBody>
      </p:sp>
      <p:sp>
        <p:nvSpPr>
          <p:cNvPr id="4099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Rodrigo Paes</a:t>
            </a:r>
            <a:endParaRPr lang="pt-BR" smtClean="0"/>
          </a:p>
        </p:txBody>
      </p:sp>
      <p:sp>
        <p:nvSpPr>
          <p:cNvPr id="4100" name="Espaço Reservado para Data 4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101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Como usar as estruturas?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funcionario</a:t>
            </a:r>
            <a:r>
              <a:rPr lang="pt-BR" dirty="0" smtClean="0"/>
              <a:t> </a:t>
            </a:r>
            <a:r>
              <a:rPr lang="pt-BR" dirty="0" err="1" smtClean="0"/>
              <a:t>joao</a:t>
            </a:r>
            <a:r>
              <a:rPr lang="pt-BR" dirty="0" smtClean="0"/>
              <a:t>, </a:t>
            </a:r>
            <a:r>
              <a:rPr lang="pt-BR" dirty="0" err="1" smtClean="0"/>
              <a:t>maria</a:t>
            </a:r>
            <a:r>
              <a:rPr lang="pt-BR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 </a:t>
            </a:r>
            <a:r>
              <a:rPr lang="pt-BR" dirty="0" err="1" smtClean="0"/>
              <a:t>strcpy</a:t>
            </a:r>
            <a:r>
              <a:rPr lang="pt-BR" dirty="0" smtClean="0"/>
              <a:t>(</a:t>
            </a:r>
            <a:r>
              <a:rPr lang="pt-BR" dirty="0" err="1" smtClean="0"/>
              <a:t>joao</a:t>
            </a:r>
            <a:r>
              <a:rPr lang="pt-BR" dirty="0" smtClean="0"/>
              <a:t>.nome, "</a:t>
            </a:r>
            <a:r>
              <a:rPr lang="pt-BR" dirty="0" err="1" smtClean="0"/>
              <a:t>Joao</a:t>
            </a:r>
            <a:r>
              <a:rPr lang="pt-BR" dirty="0" smtClean="0"/>
              <a:t> da Silva");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 </a:t>
            </a:r>
            <a:r>
              <a:rPr lang="pt-BR" dirty="0" err="1" smtClean="0"/>
              <a:t>joao</a:t>
            </a:r>
            <a:r>
              <a:rPr lang="pt-BR" dirty="0" smtClean="0"/>
              <a:t>.idade = 32;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 </a:t>
            </a:r>
            <a:r>
              <a:rPr lang="pt-BR" dirty="0" err="1" smtClean="0"/>
              <a:t>joao</a:t>
            </a:r>
            <a:r>
              <a:rPr lang="pt-BR" dirty="0" smtClean="0"/>
              <a:t>.</a:t>
            </a:r>
            <a:r>
              <a:rPr lang="pt-BR" dirty="0" err="1" smtClean="0"/>
              <a:t>salario</a:t>
            </a:r>
            <a:r>
              <a:rPr lang="pt-BR" dirty="0" smtClean="0"/>
              <a:t> = 3000.00;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 </a:t>
            </a:r>
            <a:r>
              <a:rPr lang="pt-BR" dirty="0" err="1" smtClean="0"/>
              <a:t>strcpy</a:t>
            </a:r>
            <a:r>
              <a:rPr lang="pt-BR" dirty="0" smtClean="0"/>
              <a:t>(</a:t>
            </a:r>
            <a:r>
              <a:rPr lang="pt-BR" dirty="0" err="1" smtClean="0"/>
              <a:t>maria</a:t>
            </a:r>
            <a:r>
              <a:rPr lang="pt-BR" dirty="0" smtClean="0"/>
              <a:t>.nome, "Maria Jose");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 </a:t>
            </a:r>
            <a:r>
              <a:rPr lang="pt-BR" dirty="0" err="1" smtClean="0"/>
              <a:t>maria</a:t>
            </a:r>
            <a:r>
              <a:rPr lang="pt-BR" dirty="0" smtClean="0"/>
              <a:t>.idade = 41;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 </a:t>
            </a:r>
            <a:r>
              <a:rPr lang="pt-BR" dirty="0" err="1" smtClean="0"/>
              <a:t>maria</a:t>
            </a:r>
            <a:r>
              <a:rPr lang="pt-BR" dirty="0" smtClean="0"/>
              <a:t>.</a:t>
            </a:r>
            <a:r>
              <a:rPr lang="pt-BR" dirty="0" err="1" smtClean="0"/>
              <a:t>salario</a:t>
            </a:r>
            <a:r>
              <a:rPr lang="pt-BR" dirty="0" smtClean="0"/>
              <a:t> = 4250.00;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  <a:endParaRPr lang="pt-BR" dirty="0"/>
          </a:p>
        </p:txBody>
      </p:sp>
      <p:sp>
        <p:nvSpPr>
          <p:cNvPr id="1331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3317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Estruturas como parâmetro de funções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dirty="0" err="1" smtClean="0"/>
              <a:t>void</a:t>
            </a:r>
            <a:r>
              <a:rPr lang="pt-BR" dirty="0" smtClean="0"/>
              <a:t> imprimir(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funcionario</a:t>
            </a:r>
            <a:r>
              <a:rPr lang="pt-BR" dirty="0" smtClean="0"/>
              <a:t> </a:t>
            </a:r>
            <a:r>
              <a:rPr lang="pt-BR" dirty="0" err="1" smtClean="0"/>
              <a:t>um_funcionario</a:t>
            </a:r>
            <a:r>
              <a:rPr lang="pt-BR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</a:t>
            </a:r>
            <a:r>
              <a:rPr lang="pt-BR" dirty="0" err="1" smtClean="0"/>
              <a:t>printf</a:t>
            </a:r>
            <a:r>
              <a:rPr lang="pt-BR" dirty="0" smtClean="0"/>
              <a:t>("#####################\n");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</a:t>
            </a:r>
            <a:r>
              <a:rPr lang="pt-BR" dirty="0" err="1" smtClean="0"/>
              <a:t>printf</a:t>
            </a:r>
            <a:r>
              <a:rPr lang="pt-BR" dirty="0" smtClean="0"/>
              <a:t>("Nome: %s\n",</a:t>
            </a:r>
            <a:r>
              <a:rPr lang="pt-BR" dirty="0" err="1" smtClean="0"/>
              <a:t>um_funcionario</a:t>
            </a:r>
            <a:r>
              <a:rPr lang="pt-BR" dirty="0" smtClean="0"/>
              <a:t>.nome 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</a:t>
            </a:r>
            <a:r>
              <a:rPr lang="pt-BR" dirty="0" err="1" smtClean="0"/>
              <a:t>printf</a:t>
            </a:r>
            <a:r>
              <a:rPr lang="pt-BR" dirty="0" smtClean="0"/>
              <a:t>("Idade: %d\n",</a:t>
            </a:r>
            <a:r>
              <a:rPr lang="pt-BR" dirty="0" err="1" smtClean="0"/>
              <a:t>um_funcionario</a:t>
            </a:r>
            <a:r>
              <a:rPr lang="pt-BR" dirty="0" smtClean="0"/>
              <a:t>.idade 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</a:t>
            </a:r>
            <a:r>
              <a:rPr lang="pt-BR" dirty="0" err="1" smtClean="0"/>
              <a:t>printf</a:t>
            </a:r>
            <a:r>
              <a:rPr lang="pt-BR" dirty="0" smtClean="0"/>
              <a:t>("</a:t>
            </a:r>
            <a:r>
              <a:rPr lang="pt-BR" dirty="0" err="1" smtClean="0"/>
              <a:t>Salario</a:t>
            </a:r>
            <a:r>
              <a:rPr lang="pt-BR" dirty="0" smtClean="0"/>
              <a:t>: %.2f\n",</a:t>
            </a:r>
            <a:r>
              <a:rPr lang="pt-BR" dirty="0" err="1" smtClean="0"/>
              <a:t>um_funcionario</a:t>
            </a:r>
            <a:r>
              <a:rPr lang="pt-BR" dirty="0" smtClean="0"/>
              <a:t>.</a:t>
            </a:r>
            <a:r>
              <a:rPr lang="pt-BR" dirty="0" err="1" smtClean="0"/>
              <a:t>salario</a:t>
            </a:r>
            <a:r>
              <a:rPr lang="pt-BR" dirty="0" smtClean="0"/>
              <a:t> 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main()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funcionario</a:t>
            </a:r>
            <a:r>
              <a:rPr lang="en-US" dirty="0" smtClean="0"/>
              <a:t> </a:t>
            </a:r>
            <a:r>
              <a:rPr lang="en-US" dirty="0" err="1" smtClean="0"/>
              <a:t>joao</a:t>
            </a:r>
            <a:r>
              <a:rPr lang="en-US" dirty="0" smtClean="0"/>
              <a:t>, </a:t>
            </a:r>
            <a:r>
              <a:rPr lang="en-US" dirty="0" err="1" smtClean="0"/>
              <a:t>maria</a:t>
            </a:r>
            <a:r>
              <a:rPr lang="en-US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joao.nome</a:t>
            </a:r>
            <a:r>
              <a:rPr lang="en-US" dirty="0" smtClean="0"/>
              <a:t>, "Joao </a:t>
            </a:r>
            <a:r>
              <a:rPr lang="en-US" dirty="0" err="1" smtClean="0"/>
              <a:t>da</a:t>
            </a:r>
            <a:r>
              <a:rPr lang="en-US" dirty="0" smtClean="0"/>
              <a:t> Silva");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joao.idade</a:t>
            </a:r>
            <a:r>
              <a:rPr lang="en-US" dirty="0" smtClean="0"/>
              <a:t> = 32;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joao.salario</a:t>
            </a:r>
            <a:r>
              <a:rPr lang="en-US" dirty="0" smtClean="0"/>
              <a:t> = 3000.00;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maria.nome</a:t>
            </a:r>
            <a:r>
              <a:rPr lang="en-US" dirty="0" smtClean="0"/>
              <a:t>, "Maria Jose");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maria.idade</a:t>
            </a:r>
            <a:r>
              <a:rPr lang="en-US" dirty="0" smtClean="0"/>
              <a:t> = 41;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maria.salario</a:t>
            </a:r>
            <a:r>
              <a:rPr lang="en-US" dirty="0" smtClean="0"/>
              <a:t> = 4250.00;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imprimir</a:t>
            </a:r>
            <a:r>
              <a:rPr lang="en-US" dirty="0" smtClean="0"/>
              <a:t>(</a:t>
            </a:r>
            <a:r>
              <a:rPr lang="en-US" dirty="0" err="1" smtClean="0"/>
              <a:t>joao</a:t>
            </a:r>
            <a:r>
              <a:rPr lang="en-US" dirty="0" smtClean="0"/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imprimir</a:t>
            </a:r>
            <a:r>
              <a:rPr lang="en-US" dirty="0" smtClean="0"/>
              <a:t>(</a:t>
            </a:r>
            <a:r>
              <a:rPr lang="en-US" dirty="0" err="1" smtClean="0"/>
              <a:t>maria</a:t>
            </a:r>
            <a:r>
              <a:rPr lang="en-US" dirty="0" smtClean="0"/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pt-BR" dirty="0"/>
          </a:p>
        </p:txBody>
      </p:sp>
      <p:sp>
        <p:nvSpPr>
          <p:cNvPr id="1434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4341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Estruturas como parâmetro de funções</a:t>
            </a:r>
            <a:endParaRPr lang="pt-BR" smtClean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passagem é feita </a:t>
            </a:r>
            <a:r>
              <a:rPr lang="en-US" b="1" smtClean="0">
                <a:solidFill>
                  <a:srgbClr val="FF0000"/>
                </a:solidFill>
              </a:rPr>
              <a:t>por valor</a:t>
            </a:r>
            <a:r>
              <a:rPr lang="en-US" b="1" smtClean="0"/>
              <a:t> </a:t>
            </a:r>
            <a:r>
              <a:rPr lang="en-US" smtClean="0"/>
              <a:t>e não por referência!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Exemplo: </a:t>
            </a:r>
            <a:r>
              <a:rPr lang="en-US" smtClean="0">
                <a:hlinkClick r:id="rId3" action="ppaction://hlinkfile"/>
              </a:rPr>
              <a:t>estruturas.c</a:t>
            </a:r>
            <a:endParaRPr lang="en-US" smtClean="0"/>
          </a:p>
          <a:p>
            <a:pPr eaLnBrk="1" hangingPunct="1"/>
            <a:endParaRPr lang="pt-BR" smtClean="0"/>
          </a:p>
        </p:txBody>
      </p:sp>
      <p:sp>
        <p:nvSpPr>
          <p:cNvPr id="1536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5365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Compondo estruturas com outras estruturas</a:t>
            </a:r>
            <a:endParaRPr lang="pt-BR" smtClean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Podemos definir estruturas que são compostas de outras estruturas</a:t>
            </a:r>
          </a:p>
          <a:p>
            <a:pPr eaLnBrk="1" hangingPunct="1"/>
            <a:endParaRPr lang="en-US" smtClean="0"/>
          </a:p>
          <a:p>
            <a:pPr eaLnBrk="1" hangingPunct="1"/>
            <a:endParaRPr lang="pt-BR" smtClean="0"/>
          </a:p>
        </p:txBody>
      </p:sp>
      <p:sp>
        <p:nvSpPr>
          <p:cNvPr id="1638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6389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nosso código</a:t>
            </a:r>
            <a:endParaRPr 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Ponteiros para estruturas</a:t>
            </a:r>
          </a:p>
          <a:p>
            <a:pPr eaLnBrk="1" hangingPunct="1"/>
            <a:r>
              <a:rPr lang="en-US" smtClean="0"/>
              <a:t>Formas de acessar os elementos da estrutura através de um ponteiro</a:t>
            </a:r>
          </a:p>
          <a:p>
            <a:pPr eaLnBrk="1" hangingPunct="1"/>
            <a:r>
              <a:rPr lang="en-US" smtClean="0"/>
              <a:t>Passagem por referência</a:t>
            </a:r>
          </a:p>
          <a:p>
            <a:pPr eaLnBrk="1" hangingPunct="1"/>
            <a:r>
              <a:rPr lang="en-US" smtClean="0"/>
              <a:t>Usando um array como um elemento da estrutura</a:t>
            </a:r>
          </a:p>
          <a:p>
            <a:pPr eaLnBrk="1" hangingPunct="1"/>
            <a:r>
              <a:rPr lang="en-US" smtClean="0"/>
              <a:t>Arrays de estruturas</a:t>
            </a:r>
          </a:p>
          <a:p>
            <a:pPr eaLnBrk="1" hangingPunct="1"/>
            <a:endParaRPr lang="pt-BR" smtClean="0"/>
          </a:p>
        </p:txBody>
      </p:sp>
      <p:sp>
        <p:nvSpPr>
          <p:cNvPr id="1741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7413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Typedef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Define </a:t>
            </a:r>
            <a:r>
              <a:rPr lang="en-US" dirty="0" err="1" smtClean="0"/>
              <a:t>explicitamente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de dado</a:t>
            </a:r>
          </a:p>
          <a:p>
            <a:pPr eaLnBrk="1" hangingPunct="1">
              <a:defRPr/>
            </a:pPr>
            <a:r>
              <a:rPr lang="en-US" dirty="0" err="1" smtClean="0"/>
              <a:t>Sem</a:t>
            </a:r>
            <a:r>
              <a:rPr lang="en-US" dirty="0" smtClean="0"/>
              <a:t> o </a:t>
            </a:r>
            <a:r>
              <a:rPr lang="en-US" dirty="0" err="1" smtClean="0"/>
              <a:t>typedef</a:t>
            </a:r>
            <a:r>
              <a:rPr lang="en-US" dirty="0" smtClean="0"/>
              <a:t>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funcionario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char </a:t>
            </a:r>
            <a:r>
              <a:rPr lang="en-US" dirty="0" err="1" smtClean="0"/>
              <a:t>nome</a:t>
            </a:r>
            <a:r>
              <a:rPr lang="en-US" dirty="0" smtClean="0"/>
              <a:t>[255];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idade</a:t>
            </a:r>
            <a:r>
              <a:rPr lang="en-US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float </a:t>
            </a:r>
            <a:r>
              <a:rPr lang="en-US" dirty="0" err="1" smtClean="0"/>
              <a:t>salario</a:t>
            </a:r>
            <a:r>
              <a:rPr lang="en-US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 };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funcionario</a:t>
            </a:r>
            <a:r>
              <a:rPr lang="en-US" smtClean="0"/>
              <a:t> funcionario1</a:t>
            </a:r>
            <a:r>
              <a:rPr lang="en-US" dirty="0" smtClean="0"/>
              <a:t>, funcionario2;</a:t>
            </a:r>
          </a:p>
          <a:p>
            <a:pPr eaLnBrk="1" hangingPunct="1">
              <a:defRPr/>
            </a:pPr>
            <a:r>
              <a:rPr lang="en-US" dirty="0" smtClean="0"/>
              <a:t>Com o </a:t>
            </a:r>
            <a:r>
              <a:rPr lang="en-US" dirty="0" err="1" smtClean="0"/>
              <a:t>typedef</a:t>
            </a:r>
            <a:r>
              <a:rPr lang="en-US" dirty="0" smtClean="0"/>
              <a:t>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char </a:t>
            </a:r>
            <a:r>
              <a:rPr lang="en-US" dirty="0" err="1" smtClean="0"/>
              <a:t>nome</a:t>
            </a:r>
            <a:r>
              <a:rPr lang="en-US" dirty="0" smtClean="0"/>
              <a:t>[255];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idade</a:t>
            </a:r>
            <a:r>
              <a:rPr lang="en-US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float </a:t>
            </a:r>
            <a:r>
              <a:rPr lang="en-US" dirty="0" err="1" smtClean="0"/>
              <a:t>salario</a:t>
            </a:r>
            <a:r>
              <a:rPr lang="en-US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 }</a:t>
            </a:r>
            <a:r>
              <a:rPr lang="en-US" dirty="0" err="1" smtClean="0"/>
              <a:t>t_funcionario</a:t>
            </a:r>
            <a:r>
              <a:rPr lang="en-US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t_funcionario</a:t>
            </a:r>
            <a:r>
              <a:rPr lang="en-US" dirty="0" smtClean="0"/>
              <a:t> funcionario1, funcionario2;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1843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8437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Exercícios de fixação</a:t>
            </a:r>
            <a:endParaRPr lang="pt-BR" smtClean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Ler Seção 9.2 do livro do Jaime</a:t>
            </a:r>
          </a:p>
          <a:p>
            <a:pPr eaLnBrk="1" hangingPunct="1"/>
            <a:r>
              <a:rPr lang="en-US" smtClean="0"/>
              <a:t>Refaça os exemplos vistos em sala.</a:t>
            </a:r>
          </a:p>
          <a:p>
            <a:pPr eaLnBrk="1" hangingPunct="1"/>
            <a:r>
              <a:rPr lang="en-US" smtClean="0"/>
              <a:t>Modifique o seu trabalho para usar estruturas</a:t>
            </a:r>
          </a:p>
          <a:p>
            <a:pPr eaLnBrk="1" hangingPunct="1"/>
            <a:r>
              <a:rPr lang="en-US" smtClean="0"/>
              <a:t>Olhe as estruturas das bibliotecas que você está utilizando no trabalho final e procure entende-las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Atenção: Na próxima aula, faremos um mini-teste na sala de aula.</a:t>
            </a:r>
          </a:p>
          <a:p>
            <a:pPr lvl="1" eaLnBrk="1" hangingPunct="1"/>
            <a:r>
              <a:rPr lang="en-US" smtClean="0"/>
              <a:t>Assunto: arrays, ponteiros e estruturas</a:t>
            </a:r>
          </a:p>
          <a:p>
            <a:pPr eaLnBrk="1" hangingPunct="1"/>
            <a:endParaRPr lang="pt-BR" smtClean="0"/>
          </a:p>
        </p:txBody>
      </p:sp>
      <p:sp>
        <p:nvSpPr>
          <p:cNvPr id="1946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9461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Agenda!</a:t>
            </a:r>
            <a:endParaRPr lang="pt-BR" smtClean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Objetivo</a:t>
            </a:r>
          </a:p>
          <a:p>
            <a:pPr lvl="1" eaLnBrk="1" hangingPunct="1"/>
            <a:r>
              <a:rPr lang="en-US" smtClean="0"/>
              <a:t>Aprender a usar estruturas</a:t>
            </a:r>
          </a:p>
          <a:p>
            <a:pPr eaLnBrk="1" hangingPunct="1"/>
            <a:r>
              <a:rPr lang="en-US" smtClean="0"/>
              <a:t>O que veremos?</a:t>
            </a:r>
          </a:p>
          <a:p>
            <a:pPr lvl="1" eaLnBrk="1" hangingPunct="1"/>
            <a:r>
              <a:rPr lang="en-US" smtClean="0"/>
              <a:t>O que são ?</a:t>
            </a:r>
          </a:p>
          <a:p>
            <a:pPr lvl="1" eaLnBrk="1" hangingPunct="1"/>
            <a:r>
              <a:rPr lang="en-US" smtClean="0"/>
              <a:t>Como criar uma estrutura?</a:t>
            </a:r>
          </a:p>
          <a:p>
            <a:pPr lvl="1" eaLnBrk="1" hangingPunct="1"/>
            <a:r>
              <a:rPr lang="en-US" smtClean="0"/>
              <a:t>Como usar?</a:t>
            </a:r>
          </a:p>
          <a:p>
            <a:pPr lvl="1" eaLnBrk="1" hangingPunct="1"/>
            <a:r>
              <a:rPr lang="en-US" smtClean="0"/>
              <a:t>Estruturas como parâmetros de funções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Exercícios de fixação</a:t>
            </a:r>
            <a:endParaRPr lang="pt-BR" smtClean="0"/>
          </a:p>
        </p:txBody>
      </p:sp>
      <p:sp>
        <p:nvSpPr>
          <p:cNvPr id="512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5125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Motivação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Voltemos ao Array</a:t>
            </a:r>
          </a:p>
          <a:p>
            <a:pPr lvl="1" eaLnBrk="1" hangingPunct="1"/>
            <a:r>
              <a:rPr lang="en-US" smtClean="0"/>
              <a:t>Um array é um exemplo de uma estrutura de dados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Pega um tipo de dados simples: int, char, float, double …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… organiza-os em uma cadeia linear de elementos desses tipos</a:t>
            </a:r>
          </a:p>
          <a:p>
            <a:pPr eaLnBrk="1" hangingPunct="1"/>
            <a:r>
              <a:rPr lang="en-US" smtClean="0"/>
              <a:t>Restrição</a:t>
            </a:r>
          </a:p>
          <a:p>
            <a:pPr lvl="1" eaLnBrk="1" hangingPunct="1"/>
            <a:r>
              <a:rPr lang="en-US" smtClean="0"/>
              <a:t>Um array é composto de elementos de um mesmo tipo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pt-BR" smtClean="0"/>
          </a:p>
        </p:txBody>
      </p:sp>
      <p:sp>
        <p:nvSpPr>
          <p:cNvPr id="614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6149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Motivação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Mas pra que serveria uma estrutura de dados que permita tipos diferentes?</a:t>
            </a:r>
          </a:p>
          <a:p>
            <a:pPr lvl="1" eaLnBrk="1" hangingPunct="1"/>
            <a:r>
              <a:rPr lang="pt-BR" smtClean="0"/>
              <a:t>Por exemplo, 05 primeiros elementos são int e os dois ultimos são char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Você consegue visualizar algum cenário em que tipos diferentes seriam úteis?</a:t>
            </a:r>
          </a:p>
          <a:p>
            <a:pPr lvl="2" eaLnBrk="1" hangingPunct="1"/>
            <a:r>
              <a:rPr lang="pt-BR" smtClean="0"/>
              <a:t>Exemplo: Ficha cadastral dos clientes de uma locadora</a:t>
            </a:r>
          </a:p>
          <a:p>
            <a:pPr lvl="3" eaLnBrk="1" hangingPunct="1"/>
            <a:r>
              <a:rPr lang="pt-BR" smtClean="0"/>
              <a:t>nome : char[255];</a:t>
            </a:r>
          </a:p>
          <a:p>
            <a:pPr lvl="3" eaLnBrk="1" hangingPunct="1"/>
            <a:r>
              <a:rPr lang="pt-BR" smtClean="0"/>
              <a:t>idade: int;</a:t>
            </a:r>
          </a:p>
          <a:p>
            <a:pPr lvl="3" eaLnBrk="1" hangingPunct="1"/>
            <a:r>
              <a:rPr lang="en-US" smtClean="0"/>
              <a:t>casado: int; // 1=sim, 2=não</a:t>
            </a:r>
          </a:p>
          <a:p>
            <a:pPr lvl="3" eaLnBrk="1" hangingPunct="1"/>
            <a:r>
              <a:rPr lang="en-US" smtClean="0"/>
              <a:t>…</a:t>
            </a:r>
            <a:endParaRPr lang="pt-BR" smtClean="0"/>
          </a:p>
          <a:p>
            <a:pPr lvl="3" eaLnBrk="1" hangingPunct="1"/>
            <a:endParaRPr lang="pt-BR" smtClean="0"/>
          </a:p>
        </p:txBody>
      </p:sp>
      <p:sp>
        <p:nvSpPr>
          <p:cNvPr id="717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7173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Motivação</a:t>
            </a:r>
            <a:endParaRPr lang="pt-BR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 o que sabemos até agora, teríamos que trabalhar com variáveis diferentes</a:t>
            </a:r>
          </a:p>
          <a:p>
            <a:pPr eaLnBrk="1" hangingPunct="1"/>
            <a:r>
              <a:rPr lang="en-US" smtClean="0"/>
              <a:t>Até já fizemos um exemplo disso, lembram da lanchonete?</a:t>
            </a:r>
          </a:p>
          <a:p>
            <a:pPr lvl="1" eaLnBrk="1" hangingPunct="1"/>
            <a:r>
              <a:rPr lang="pt-BR" sz="1600" smtClean="0"/>
              <a:t>int codigo[TAMANHO] = {101, 102, 103, 104, 105} ;</a:t>
            </a:r>
          </a:p>
          <a:p>
            <a:pPr lvl="1" eaLnBrk="1" hangingPunct="1"/>
            <a:r>
              <a:rPr lang="pt-BR" sz="1600" smtClean="0"/>
              <a:t>float preco[TAMANHO] = {1.20, 1, 2.5, 1, 2};</a:t>
            </a:r>
          </a:p>
          <a:p>
            <a:pPr lvl="1" eaLnBrk="1" hangingPunct="1"/>
            <a:r>
              <a:rPr lang="pt-BR" sz="1600" smtClean="0"/>
              <a:t>char *descricao[TAMANHO] = {"Refrigerante", "Suco", "Sanduiche", "Salgado", "Torta"};    </a:t>
            </a:r>
          </a:p>
          <a:p>
            <a:pPr lvl="1" eaLnBrk="1" hangingPunct="1"/>
            <a:r>
              <a:rPr lang="pt-BR" sz="1600" smtClean="0"/>
              <a:t>int quantidade[TAMANHO] = {0,0,0,0,0};</a:t>
            </a:r>
          </a:p>
          <a:p>
            <a:pPr lvl="1" eaLnBrk="1" hangingPunct="1"/>
            <a:r>
              <a:rPr lang="pt-BR" sz="1600" smtClean="0"/>
              <a:t>float subtotal[TAMANHO];</a:t>
            </a:r>
          </a:p>
          <a:p>
            <a:pPr lvl="1" eaLnBrk="1" hangingPunct="1"/>
            <a:r>
              <a:rPr lang="pt-BR" sz="1600" smtClean="0"/>
              <a:t>int indice, i;</a:t>
            </a:r>
          </a:p>
          <a:p>
            <a:pPr eaLnBrk="1" hangingPunct="1"/>
            <a:r>
              <a:rPr lang="en-US" sz="2000" smtClean="0"/>
              <a:t>Na verdade, o que queríamos eram as informações dos produtos e dos pedidos</a:t>
            </a:r>
            <a:endParaRPr lang="pt-BR" sz="2000" smtClean="0"/>
          </a:p>
        </p:txBody>
      </p:sp>
      <p:sp>
        <p:nvSpPr>
          <p:cNvPr id="819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8197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Definindo um novo tipo</a:t>
            </a:r>
            <a:endParaRPr lang="pt-BR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 C já existem uma série de tipos pré-definidos</a:t>
            </a:r>
          </a:p>
          <a:p>
            <a:pPr lvl="1" eaLnBrk="1" hangingPunct="1"/>
            <a:r>
              <a:rPr lang="en-US" smtClean="0"/>
              <a:t>int, float, char, double …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Vamos aprender a definir novos tipos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Os tipos definidos por nós serão “tipos compostos”</a:t>
            </a:r>
          </a:p>
          <a:p>
            <a:pPr lvl="1" eaLnBrk="1" hangingPunct="1"/>
            <a:r>
              <a:rPr lang="en-US" smtClean="0"/>
              <a:t>Tipos que são compostos de outros tipos</a:t>
            </a:r>
            <a:endParaRPr lang="pt-BR" smtClean="0"/>
          </a:p>
        </p:txBody>
      </p:sp>
      <p:sp>
        <p:nvSpPr>
          <p:cNvPr id="922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9221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Estruturas</a:t>
            </a:r>
            <a:endParaRPr lang="pt-BR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São uma forma de definir novos tipos compostos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 que precisaremos fazer?</a:t>
            </a:r>
          </a:p>
          <a:p>
            <a:pPr lvl="1" eaLnBrk="1" hangingPunct="1"/>
            <a:r>
              <a:rPr lang="en-US" smtClean="0"/>
              <a:t>Duas etapas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Definir a estrutura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Declarar as variáveis do tipo da estrutura que acabamos de definir</a:t>
            </a:r>
          </a:p>
          <a:p>
            <a:pPr lvl="2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1024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0245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Estruturas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err="1" smtClean="0"/>
              <a:t>Suponha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dos </a:t>
            </a:r>
            <a:r>
              <a:rPr lang="en-US" dirty="0" err="1" smtClean="0"/>
              <a:t>funcionários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Nome</a:t>
            </a:r>
          </a:p>
          <a:p>
            <a:pPr lvl="1" eaLnBrk="1" hangingPunct="1">
              <a:defRPr/>
            </a:pPr>
            <a:r>
              <a:rPr lang="en-US" dirty="0" err="1" smtClean="0"/>
              <a:t>Idade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Salário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dirty="0" err="1" smtClean="0"/>
              <a:t>estrutura</a:t>
            </a:r>
            <a:r>
              <a:rPr lang="en-US" dirty="0" smtClean="0"/>
              <a:t>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funcionario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char </a:t>
            </a:r>
            <a:r>
              <a:rPr lang="en-US" dirty="0" err="1" smtClean="0"/>
              <a:t>nome</a:t>
            </a:r>
            <a:r>
              <a:rPr lang="en-US" dirty="0" smtClean="0"/>
              <a:t>[255];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idade</a:t>
            </a:r>
            <a:r>
              <a:rPr lang="en-US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float </a:t>
            </a:r>
            <a:r>
              <a:rPr lang="en-US" dirty="0" err="1" smtClean="0"/>
              <a:t>salario</a:t>
            </a:r>
            <a:r>
              <a:rPr lang="en-US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/>
              <a:t> };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1126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1269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00496" y="4280608"/>
            <a:ext cx="436209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 pitchFamily="2" charset="2"/>
              </a:rPr>
              <a:t> </a:t>
            </a:r>
            <a:r>
              <a:rPr lang="pt-BR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novo tipo de dado:</a:t>
            </a:r>
          </a:p>
          <a:p>
            <a:pPr algn="ctr">
              <a:defRPr/>
            </a:pPr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struct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funcionario</a:t>
            </a:r>
            <a:endParaRPr lang="pt-BR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Declaração de variáveis</a:t>
            </a:r>
            <a:endParaRPr lang="pt-BR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Podemos usar o novo tipo para declarar variáveis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pt-BR" smtClean="0"/>
              <a:t>struct funcionario rodrigo, carlos, jose, maria;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}</a:t>
            </a:r>
            <a:endParaRPr lang="pt-BR" smtClean="0"/>
          </a:p>
        </p:txBody>
      </p:sp>
      <p:sp>
        <p:nvSpPr>
          <p:cNvPr id="1229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2293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mai-09</a:t>
            </a:r>
          </a:p>
        </p:txBody>
      </p:sp>
      <p:sp>
        <p:nvSpPr>
          <p:cNvPr id="6" name="Chave esquerda 5"/>
          <p:cNvSpPr/>
          <p:nvPr/>
        </p:nvSpPr>
        <p:spPr>
          <a:xfrm rot="16200000" flipV="1">
            <a:off x="2107407" y="3178968"/>
            <a:ext cx="285750" cy="27860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 flipV="1">
            <a:off x="5672932" y="2458243"/>
            <a:ext cx="298450" cy="42148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296" name="CaixaDeTexto 7"/>
          <p:cNvSpPr txBox="1">
            <a:spLocks noChangeArrowheads="1"/>
          </p:cNvSpPr>
          <p:nvPr/>
        </p:nvSpPr>
        <p:spPr bwMode="auto">
          <a:xfrm>
            <a:off x="1943100" y="4786313"/>
            <a:ext cx="557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tipo</a:t>
            </a:r>
            <a:endParaRPr lang="pt-BR"/>
          </a:p>
        </p:txBody>
      </p:sp>
      <p:sp>
        <p:nvSpPr>
          <p:cNvPr id="12297" name="CaixaDeTexto 8"/>
          <p:cNvSpPr txBox="1">
            <a:spLocks noChangeArrowheads="1"/>
          </p:cNvSpPr>
          <p:nvPr/>
        </p:nvSpPr>
        <p:spPr bwMode="auto">
          <a:xfrm>
            <a:off x="4357688" y="4786313"/>
            <a:ext cx="3095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Identificadores das variáveis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5224</TotalTime>
  <Words>827</Words>
  <Application>Microsoft Office PowerPoint</Application>
  <PresentationFormat>Apresentação na tela (4:3)</PresentationFormat>
  <Paragraphs>206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IC-UFAL</vt:lpstr>
      <vt:lpstr>Programação I: Estruturas</vt:lpstr>
      <vt:lpstr>Agenda!</vt:lpstr>
      <vt:lpstr>Motivação</vt:lpstr>
      <vt:lpstr>Motivação</vt:lpstr>
      <vt:lpstr>Motivação</vt:lpstr>
      <vt:lpstr>Definindo um novo tipo</vt:lpstr>
      <vt:lpstr>Estruturas</vt:lpstr>
      <vt:lpstr>Estruturas</vt:lpstr>
      <vt:lpstr>Declaração de variáveis</vt:lpstr>
      <vt:lpstr>Como usar as estruturas?</vt:lpstr>
      <vt:lpstr>Estruturas como parâmetro de funções</vt:lpstr>
      <vt:lpstr>Estruturas como parâmetro de funções</vt:lpstr>
      <vt:lpstr>Compondo estruturas com outras estruturas</vt:lpstr>
      <vt:lpstr>No nosso código</vt:lpstr>
      <vt:lpstr>Typedef</vt:lpstr>
      <vt:lpstr>Exercícios de fixação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 de Barros Paes</cp:lastModifiedBy>
  <cp:revision>465</cp:revision>
  <dcterms:created xsi:type="dcterms:W3CDTF">2009-02-19T12:39:44Z</dcterms:created>
  <dcterms:modified xsi:type="dcterms:W3CDTF">2010-10-26T21:14:24Z</dcterms:modified>
</cp:coreProperties>
</file>