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44D7-F5C4-43ED-B9A2-F2B4691237E6}" type="datetimeFigureOut">
              <a:rPr lang="es-PE" smtClean="0"/>
              <a:t>24/04/2024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C-7615-4384-B210-4C9555F485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541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44D7-F5C4-43ED-B9A2-F2B4691237E6}" type="datetimeFigureOut">
              <a:rPr lang="es-PE" smtClean="0"/>
              <a:t>24/04/2024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C-7615-4384-B210-4C9555F485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035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44D7-F5C4-43ED-B9A2-F2B4691237E6}" type="datetimeFigureOut">
              <a:rPr lang="es-PE" smtClean="0"/>
              <a:t>24/04/2024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C-7615-4384-B210-4C9555F485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639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44D7-F5C4-43ED-B9A2-F2B4691237E6}" type="datetimeFigureOut">
              <a:rPr lang="es-PE" smtClean="0"/>
              <a:t>24/04/2024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C-7615-4384-B210-4C9555F485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72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44D7-F5C4-43ED-B9A2-F2B4691237E6}" type="datetimeFigureOut">
              <a:rPr lang="es-PE" smtClean="0"/>
              <a:t>24/04/2024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C-7615-4384-B210-4C9555F485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268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44D7-F5C4-43ED-B9A2-F2B4691237E6}" type="datetimeFigureOut">
              <a:rPr lang="es-PE" smtClean="0"/>
              <a:t>24/04/2024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C-7615-4384-B210-4C9555F485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606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44D7-F5C4-43ED-B9A2-F2B4691237E6}" type="datetimeFigureOut">
              <a:rPr lang="es-PE" smtClean="0"/>
              <a:t>24/04/2024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C-7615-4384-B210-4C9555F485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455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44D7-F5C4-43ED-B9A2-F2B4691237E6}" type="datetimeFigureOut">
              <a:rPr lang="es-PE" smtClean="0"/>
              <a:t>24/04/2024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C-7615-4384-B210-4C9555F485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212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44D7-F5C4-43ED-B9A2-F2B4691237E6}" type="datetimeFigureOut">
              <a:rPr lang="es-PE" smtClean="0"/>
              <a:t>24/04/2024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C-7615-4384-B210-4C9555F485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598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44D7-F5C4-43ED-B9A2-F2B4691237E6}" type="datetimeFigureOut">
              <a:rPr lang="es-PE" smtClean="0"/>
              <a:t>24/04/2024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C-7615-4384-B210-4C9555F485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796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44D7-F5C4-43ED-B9A2-F2B4691237E6}" type="datetimeFigureOut">
              <a:rPr lang="es-PE" smtClean="0"/>
              <a:t>24/04/2024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C-7615-4384-B210-4C9555F485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996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344D7-F5C4-43ED-B9A2-F2B4691237E6}" type="datetimeFigureOut">
              <a:rPr lang="es-PE" smtClean="0"/>
              <a:t>24/04/2024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C524C-7615-4384-B210-4C9555F485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6562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stión de Inventarios Específica para Tiendas de Mascotas">
            <a:extLst>
              <a:ext uri="{FF2B5EF4-FFF2-40B4-BE49-F238E27FC236}">
                <a16:creationId xmlns:a16="http://schemas.microsoft.com/office/drawing/2014/main" id="{07966B29-06FC-4B61-B83B-989C40164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0493FC6-13AA-4BEF-8C1F-5D7123A719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PREDICION DE VENTAS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2C05DF-C478-4F7A-AEE2-BFCD74AA61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6600" dirty="0"/>
              <a:t>PATITAS SUAVES </a:t>
            </a:r>
            <a:endParaRPr lang="es-PE" sz="6600" dirty="0"/>
          </a:p>
        </p:txBody>
      </p:sp>
      <p:pic>
        <p:nvPicPr>
          <p:cNvPr id="1028" name="Picture 4" descr="Regalos y productos: Huellitas | Redbubble">
            <a:extLst>
              <a:ext uri="{FF2B5EF4-FFF2-40B4-BE49-F238E27FC236}">
                <a16:creationId xmlns:a16="http://schemas.microsoft.com/office/drawing/2014/main" id="{52F4BEB6-78E5-44AF-9E10-DDA06FD80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719" y="746919"/>
            <a:ext cx="1706562" cy="170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0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deas creativas de marketing para tiendas de mascotas | Markepymes">
            <a:extLst>
              <a:ext uri="{FF2B5EF4-FFF2-40B4-BE49-F238E27FC236}">
                <a16:creationId xmlns:a16="http://schemas.microsoft.com/office/drawing/2014/main" id="{BF0C4388-9A37-4ABB-BF48-FE124560C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FEAFB953-3355-47D0-9223-0E64FB28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32" y="979389"/>
            <a:ext cx="3932237" cy="536438"/>
          </a:xfrm>
        </p:spPr>
        <p:txBody>
          <a:bodyPr/>
          <a:lstStyle/>
          <a:p>
            <a:pPr algn="ctr"/>
            <a:r>
              <a:rPr lang="es-MX" dirty="0"/>
              <a:t>Datos originales</a:t>
            </a:r>
            <a:endParaRPr lang="es-PE" dirty="0"/>
          </a:p>
        </p:txBody>
      </p:sp>
      <p:pic>
        <p:nvPicPr>
          <p:cNvPr id="2050" name="Picture 2" descr="Ideas creativas de marketing para tiendas de mascotas | Markepymes">
            <a:extLst>
              <a:ext uri="{FF2B5EF4-FFF2-40B4-BE49-F238E27FC236}">
                <a16:creationId xmlns:a16="http://schemas.microsoft.com/office/drawing/2014/main" id="{86498C7D-8982-4542-B140-25E6971CDD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3188" y="1576292"/>
            <a:ext cx="6172200" cy="369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F55B87EE-E83E-4DDA-8AAF-401DB4F2D41D}"/>
              </a:ext>
            </a:extLst>
          </p:cNvPr>
          <p:cNvSpPr txBox="1"/>
          <p:nvPr/>
        </p:nvSpPr>
        <p:spPr>
          <a:xfrm>
            <a:off x="0" y="7419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OBJETIVO</a:t>
            </a:r>
          </a:p>
          <a:p>
            <a:pPr algn="ctr"/>
            <a:r>
              <a:rPr lang="es-MX" sz="2400" dirty="0"/>
              <a:t>Predecir las ventas del siguiente periodo de la tienda Patitas Suaves</a:t>
            </a:r>
            <a:endParaRPr lang="es-PE" sz="2400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BDE7918-EE6E-4363-9781-94DDF662D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2" y="1425276"/>
            <a:ext cx="3932237" cy="2349604"/>
          </a:xfrm>
          <a:prstGeom prst="rect">
            <a:avLst/>
          </a:prstGeom>
        </p:spPr>
      </p:pic>
      <p:sp>
        <p:nvSpPr>
          <p:cNvPr id="19" name="Título 11">
            <a:extLst>
              <a:ext uri="{FF2B5EF4-FFF2-40B4-BE49-F238E27FC236}">
                <a16:creationId xmlns:a16="http://schemas.microsoft.com/office/drawing/2014/main" id="{8CDDD031-198A-4548-A62A-2E82B97D272C}"/>
              </a:ext>
            </a:extLst>
          </p:cNvPr>
          <p:cNvSpPr txBox="1">
            <a:spLocks/>
          </p:cNvSpPr>
          <p:nvPr/>
        </p:nvSpPr>
        <p:spPr>
          <a:xfrm>
            <a:off x="118524" y="3811619"/>
            <a:ext cx="3932237" cy="536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Datos imputados</a:t>
            </a:r>
            <a:endParaRPr lang="es-PE" dirty="0"/>
          </a:p>
        </p:txBody>
      </p:sp>
      <p:sp>
        <p:nvSpPr>
          <p:cNvPr id="20" name="Título 11">
            <a:extLst>
              <a:ext uri="{FF2B5EF4-FFF2-40B4-BE49-F238E27FC236}">
                <a16:creationId xmlns:a16="http://schemas.microsoft.com/office/drawing/2014/main" id="{81F8D04C-F9E8-4282-9FA3-FAF263A4A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30" y="4348057"/>
            <a:ext cx="3932237" cy="2167767"/>
          </a:xfrm>
        </p:spPr>
        <p:txBody>
          <a:bodyPr/>
          <a:lstStyle/>
          <a:p>
            <a:pPr algn="ctr"/>
            <a:endParaRPr lang="es-PE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B8150EF5-DDFC-4673-BF2D-B631B88CB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24" y="4348057"/>
            <a:ext cx="3932237" cy="2366009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3EE8A7E1-2781-4636-9BB9-7B7E47834956}"/>
              </a:ext>
            </a:extLst>
          </p:cNvPr>
          <p:cNvSpPr txBox="1"/>
          <p:nvPr/>
        </p:nvSpPr>
        <p:spPr>
          <a:xfrm>
            <a:off x="4169284" y="1425276"/>
            <a:ext cx="7904183" cy="52887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PE" dirty="0"/>
          </a:p>
        </p:txBody>
      </p:sp>
      <p:sp>
        <p:nvSpPr>
          <p:cNvPr id="24" name="Título 11">
            <a:extLst>
              <a:ext uri="{FF2B5EF4-FFF2-40B4-BE49-F238E27FC236}">
                <a16:creationId xmlns:a16="http://schemas.microsoft.com/office/drawing/2014/main" id="{CC26561F-2E61-4E26-84FA-FFEC32A03420}"/>
              </a:ext>
            </a:extLst>
          </p:cNvPr>
          <p:cNvSpPr txBox="1">
            <a:spLocks/>
          </p:cNvSpPr>
          <p:nvPr/>
        </p:nvSpPr>
        <p:spPr>
          <a:xfrm>
            <a:off x="6440487" y="1520326"/>
            <a:ext cx="3657601" cy="31039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200" b="0" i="0" dirty="0">
                <a:effectLst/>
                <a:latin typeface="Roboto" panose="02000000000000000000" pitchFamily="2" charset="0"/>
              </a:rPr>
              <a:t>Análisis del total de productos por tipo de producto</a:t>
            </a:r>
          </a:p>
        </p:txBody>
      </p:sp>
      <p:sp>
        <p:nvSpPr>
          <p:cNvPr id="28" name="Título 11">
            <a:extLst>
              <a:ext uri="{FF2B5EF4-FFF2-40B4-BE49-F238E27FC236}">
                <a16:creationId xmlns:a16="http://schemas.microsoft.com/office/drawing/2014/main" id="{FDC4BA0C-1AD0-4DD9-8AAB-03BEB6C91912}"/>
              </a:ext>
            </a:extLst>
          </p:cNvPr>
          <p:cNvSpPr txBox="1">
            <a:spLocks/>
          </p:cNvSpPr>
          <p:nvPr/>
        </p:nvSpPr>
        <p:spPr>
          <a:xfrm>
            <a:off x="4552408" y="4580591"/>
            <a:ext cx="7137934" cy="31039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200" b="0" i="0" dirty="0">
                <a:effectLst/>
                <a:latin typeface="Roboto" panose="02000000000000000000" pitchFamily="2" charset="0"/>
              </a:rPr>
              <a:t>Análisis del total de productos bajo en grasa por categoría de producto (Low </a:t>
            </a:r>
            <a:r>
              <a:rPr lang="es-MX" sz="1200" b="0" i="0" dirty="0" err="1">
                <a:effectLst/>
                <a:latin typeface="Roboto" panose="02000000000000000000" pitchFamily="2" charset="0"/>
              </a:rPr>
              <a:t>Fat</a:t>
            </a:r>
            <a:r>
              <a:rPr lang="es-MX" sz="1200" b="0" i="0" dirty="0">
                <a:effectLst/>
                <a:latin typeface="Roboto" panose="02000000000000000000" pitchFamily="2" charset="0"/>
              </a:rPr>
              <a:t>) y regular (Regular)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0D8041E2-8592-46D0-A62A-BBE65BB16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598" y="1869532"/>
            <a:ext cx="7704669" cy="2608271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BFDF50BE-B4FE-4EA4-A0EA-EBE190C338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2598" y="4978878"/>
            <a:ext cx="7704668" cy="164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1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deas creativas de marketing para tiendas de mascotas | Markepymes">
            <a:extLst>
              <a:ext uri="{FF2B5EF4-FFF2-40B4-BE49-F238E27FC236}">
                <a16:creationId xmlns:a16="http://schemas.microsoft.com/office/drawing/2014/main" id="{BF0C4388-9A37-4ABB-BF48-FE124560C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deas creativas de marketing para tiendas de mascotas | Markepymes">
            <a:extLst>
              <a:ext uri="{FF2B5EF4-FFF2-40B4-BE49-F238E27FC236}">
                <a16:creationId xmlns:a16="http://schemas.microsoft.com/office/drawing/2014/main" id="{86498C7D-8982-4542-B140-25E6971CDD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3188" y="1576292"/>
            <a:ext cx="6172200" cy="369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3EE8A7E1-2781-4636-9BB9-7B7E47834956}"/>
              </a:ext>
            </a:extLst>
          </p:cNvPr>
          <p:cNvSpPr txBox="1"/>
          <p:nvPr/>
        </p:nvSpPr>
        <p:spPr>
          <a:xfrm>
            <a:off x="118528" y="63609"/>
            <a:ext cx="11954944" cy="6721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PE" dirty="0"/>
          </a:p>
        </p:txBody>
      </p:sp>
      <p:sp>
        <p:nvSpPr>
          <p:cNvPr id="24" name="Título 11">
            <a:extLst>
              <a:ext uri="{FF2B5EF4-FFF2-40B4-BE49-F238E27FC236}">
                <a16:creationId xmlns:a16="http://schemas.microsoft.com/office/drawing/2014/main" id="{CC26561F-2E61-4E26-84FA-FFEC32A03420}"/>
              </a:ext>
            </a:extLst>
          </p:cNvPr>
          <p:cNvSpPr txBox="1">
            <a:spLocks/>
          </p:cNvSpPr>
          <p:nvPr/>
        </p:nvSpPr>
        <p:spPr>
          <a:xfrm>
            <a:off x="194732" y="186980"/>
            <a:ext cx="3737497" cy="43151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200" dirty="0">
                <a:latin typeface="Roboto" panose="02000000000000000000" pitchFamily="2" charset="0"/>
              </a:rPr>
              <a:t>Porcentaje de ventas por Supermercados o almacén.</a:t>
            </a:r>
          </a:p>
        </p:txBody>
      </p:sp>
      <p:sp>
        <p:nvSpPr>
          <p:cNvPr id="28" name="Título 11">
            <a:extLst>
              <a:ext uri="{FF2B5EF4-FFF2-40B4-BE49-F238E27FC236}">
                <a16:creationId xmlns:a16="http://schemas.microsoft.com/office/drawing/2014/main" id="{FDC4BA0C-1AD0-4DD9-8AAB-03BEB6C91912}"/>
              </a:ext>
            </a:extLst>
          </p:cNvPr>
          <p:cNvSpPr txBox="1">
            <a:spLocks/>
          </p:cNvSpPr>
          <p:nvPr/>
        </p:nvSpPr>
        <p:spPr>
          <a:xfrm>
            <a:off x="4050753" y="186980"/>
            <a:ext cx="4209020" cy="43151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200" dirty="0">
                <a:latin typeface="Roboto" panose="02000000000000000000" pitchFamily="2" charset="0"/>
              </a:rPr>
              <a:t>T</a:t>
            </a:r>
            <a:r>
              <a:rPr lang="es-MX" sz="1200" b="0" i="0" dirty="0">
                <a:effectLst/>
                <a:latin typeface="Roboto" panose="02000000000000000000" pitchFamily="2" charset="0"/>
              </a:rPr>
              <a:t>iendas con mayor ingreso de ventas(</a:t>
            </a:r>
            <a:r>
              <a:rPr lang="es-MX" sz="1200" b="0" i="0" dirty="0" err="1">
                <a:effectLst/>
                <a:latin typeface="Roboto" panose="02000000000000000000" pitchFamily="2" charset="0"/>
              </a:rPr>
              <a:t>Outlet_Identifier</a:t>
            </a:r>
            <a:r>
              <a:rPr lang="es-MX" sz="1200" b="0" i="0" dirty="0">
                <a:effectLst/>
                <a:latin typeface="Roboto" panose="02000000000000000000" pitchFamily="2" charset="0"/>
              </a:rPr>
              <a:t>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85A0852-1E06-4A1B-BE3A-ABA4441F9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32" y="674043"/>
            <a:ext cx="3737497" cy="237233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A079A67-6FA6-4FE8-B422-CFBC5F52B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753" y="674043"/>
            <a:ext cx="4177883" cy="2372338"/>
          </a:xfrm>
          <a:prstGeom prst="rect">
            <a:avLst/>
          </a:prstGeom>
        </p:spPr>
      </p:pic>
      <p:sp>
        <p:nvSpPr>
          <p:cNvPr id="22" name="Título 11">
            <a:extLst>
              <a:ext uri="{FF2B5EF4-FFF2-40B4-BE49-F238E27FC236}">
                <a16:creationId xmlns:a16="http://schemas.microsoft.com/office/drawing/2014/main" id="{5ECDA4DE-6527-4F07-A613-281E685051C5}"/>
              </a:ext>
            </a:extLst>
          </p:cNvPr>
          <p:cNvSpPr txBox="1">
            <a:spLocks/>
          </p:cNvSpPr>
          <p:nvPr/>
        </p:nvSpPr>
        <p:spPr>
          <a:xfrm>
            <a:off x="8373532" y="174154"/>
            <a:ext cx="3618423" cy="43151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200" b="0" i="0" dirty="0">
                <a:effectLst/>
                <a:latin typeface="Roboto" panose="02000000000000000000" pitchFamily="2" charset="0"/>
              </a:rPr>
              <a:t>Total productos por tienda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A627FEF-A5C5-429E-8FD0-BCC78CF27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3532" y="704605"/>
            <a:ext cx="3618423" cy="233830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9BDAA6C-E472-4A7C-B295-889A3C0E7A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733" y="3811620"/>
            <a:ext cx="5994400" cy="2869911"/>
          </a:xfrm>
          <a:prstGeom prst="rect">
            <a:avLst/>
          </a:prstGeom>
        </p:spPr>
      </p:pic>
      <p:sp>
        <p:nvSpPr>
          <p:cNvPr id="29" name="Título 11">
            <a:extLst>
              <a:ext uri="{FF2B5EF4-FFF2-40B4-BE49-F238E27FC236}">
                <a16:creationId xmlns:a16="http://schemas.microsoft.com/office/drawing/2014/main" id="{0A587234-7CDC-4020-A2AC-E5B9960E0BE2}"/>
              </a:ext>
            </a:extLst>
          </p:cNvPr>
          <p:cNvSpPr txBox="1">
            <a:spLocks/>
          </p:cNvSpPr>
          <p:nvPr/>
        </p:nvSpPr>
        <p:spPr>
          <a:xfrm>
            <a:off x="194732" y="3274973"/>
            <a:ext cx="5994401" cy="43151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200" dirty="0">
                <a:latin typeface="Roboto" panose="02000000000000000000" pitchFamily="2" charset="0"/>
              </a:rPr>
              <a:t>Venta total por producto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9C60B71-4E1E-4287-AFC8-8E128DA113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5415" y="3790350"/>
            <a:ext cx="5706540" cy="2869911"/>
          </a:xfrm>
          <a:prstGeom prst="rect">
            <a:avLst/>
          </a:prstGeom>
        </p:spPr>
      </p:pic>
      <p:sp>
        <p:nvSpPr>
          <p:cNvPr id="30" name="Título 11">
            <a:extLst>
              <a:ext uri="{FF2B5EF4-FFF2-40B4-BE49-F238E27FC236}">
                <a16:creationId xmlns:a16="http://schemas.microsoft.com/office/drawing/2014/main" id="{D4907D52-A52B-47CC-9FA8-69C4805046DD}"/>
              </a:ext>
            </a:extLst>
          </p:cNvPr>
          <p:cNvSpPr txBox="1">
            <a:spLocks/>
          </p:cNvSpPr>
          <p:nvPr/>
        </p:nvSpPr>
        <p:spPr>
          <a:xfrm>
            <a:off x="6285415" y="3274973"/>
            <a:ext cx="5706540" cy="43151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200" dirty="0">
                <a:latin typeface="Roboto" panose="02000000000000000000" pitchFamily="2" charset="0"/>
              </a:rPr>
              <a:t>Venta total tienda OUT027 por producto y tipo</a:t>
            </a:r>
          </a:p>
        </p:txBody>
      </p:sp>
    </p:spTree>
    <p:extLst>
      <p:ext uri="{BB962C8B-B14F-4D97-AF65-F5344CB8AC3E}">
        <p14:creationId xmlns:p14="http://schemas.microsoft.com/office/powerpoint/2010/main" val="111479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deas creativas de marketing para tiendas de mascotas | Markepymes">
            <a:extLst>
              <a:ext uri="{FF2B5EF4-FFF2-40B4-BE49-F238E27FC236}">
                <a16:creationId xmlns:a16="http://schemas.microsoft.com/office/drawing/2014/main" id="{BF0C4388-9A37-4ABB-BF48-FE124560C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deas creativas de marketing para tiendas de mascotas | Markepymes">
            <a:extLst>
              <a:ext uri="{FF2B5EF4-FFF2-40B4-BE49-F238E27FC236}">
                <a16:creationId xmlns:a16="http://schemas.microsoft.com/office/drawing/2014/main" id="{86498C7D-8982-4542-B140-25E6971CDD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3188" y="1576292"/>
            <a:ext cx="6172200" cy="369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3EE8A7E1-2781-4636-9BB9-7B7E47834956}"/>
              </a:ext>
            </a:extLst>
          </p:cNvPr>
          <p:cNvSpPr txBox="1"/>
          <p:nvPr/>
        </p:nvSpPr>
        <p:spPr>
          <a:xfrm>
            <a:off x="118528" y="63609"/>
            <a:ext cx="11954944" cy="6721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PE" dirty="0"/>
          </a:p>
        </p:txBody>
      </p:sp>
      <p:sp>
        <p:nvSpPr>
          <p:cNvPr id="24" name="Título 11">
            <a:extLst>
              <a:ext uri="{FF2B5EF4-FFF2-40B4-BE49-F238E27FC236}">
                <a16:creationId xmlns:a16="http://schemas.microsoft.com/office/drawing/2014/main" id="{CC26561F-2E61-4E26-84FA-FFEC32A03420}"/>
              </a:ext>
            </a:extLst>
          </p:cNvPr>
          <p:cNvSpPr txBox="1">
            <a:spLocks/>
          </p:cNvSpPr>
          <p:nvPr/>
        </p:nvSpPr>
        <p:spPr>
          <a:xfrm>
            <a:off x="194732" y="186980"/>
            <a:ext cx="3737497" cy="43151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200" dirty="0">
                <a:latin typeface="Roboto" panose="02000000000000000000" pitchFamily="2" charset="0"/>
              </a:rPr>
              <a:t>Análisis de correlación con la variable objetivo </a:t>
            </a:r>
            <a:r>
              <a:rPr lang="es-MX" sz="1200" dirty="0" err="1">
                <a:latin typeface="Roboto" panose="02000000000000000000" pitchFamily="2" charset="0"/>
              </a:rPr>
              <a:t>Item_Outlet_Sales</a:t>
            </a:r>
            <a:endParaRPr lang="es-MX" sz="1200" dirty="0">
              <a:latin typeface="Roboto" panose="02000000000000000000" pitchFamily="2" charset="0"/>
            </a:endParaRPr>
          </a:p>
        </p:txBody>
      </p:sp>
      <p:sp>
        <p:nvSpPr>
          <p:cNvPr id="28" name="Título 11">
            <a:extLst>
              <a:ext uri="{FF2B5EF4-FFF2-40B4-BE49-F238E27FC236}">
                <a16:creationId xmlns:a16="http://schemas.microsoft.com/office/drawing/2014/main" id="{FDC4BA0C-1AD0-4DD9-8AAB-03BEB6C91912}"/>
              </a:ext>
            </a:extLst>
          </p:cNvPr>
          <p:cNvSpPr txBox="1">
            <a:spLocks/>
          </p:cNvSpPr>
          <p:nvPr/>
        </p:nvSpPr>
        <p:spPr>
          <a:xfrm>
            <a:off x="4050753" y="186980"/>
            <a:ext cx="7941202" cy="43151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200" dirty="0">
                <a:latin typeface="Roboto" panose="02000000000000000000" pitchFamily="2" charset="0"/>
              </a:rPr>
              <a:t>Histograma de variables </a:t>
            </a:r>
            <a:r>
              <a:rPr lang="es-MX" sz="1200" dirty="0" err="1">
                <a:latin typeface="Roboto" panose="02000000000000000000" pitchFamily="2" charset="0"/>
              </a:rPr>
              <a:t>numericas</a:t>
            </a:r>
            <a:endParaRPr lang="es-MX" sz="1200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29" name="Título 11">
            <a:extLst>
              <a:ext uri="{FF2B5EF4-FFF2-40B4-BE49-F238E27FC236}">
                <a16:creationId xmlns:a16="http://schemas.microsoft.com/office/drawing/2014/main" id="{0A587234-7CDC-4020-A2AC-E5B9960E0BE2}"/>
              </a:ext>
            </a:extLst>
          </p:cNvPr>
          <p:cNvSpPr txBox="1">
            <a:spLocks/>
          </p:cNvSpPr>
          <p:nvPr/>
        </p:nvSpPr>
        <p:spPr>
          <a:xfrm>
            <a:off x="194732" y="3274973"/>
            <a:ext cx="3737497" cy="43151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200" dirty="0" err="1">
                <a:latin typeface="Roboto" panose="02000000000000000000" pitchFamily="2" charset="0"/>
              </a:rPr>
              <a:t>Boxplot</a:t>
            </a:r>
            <a:endParaRPr lang="es-MX" sz="1200" dirty="0">
              <a:latin typeface="Roboto" panose="02000000000000000000" pitchFamily="2" charset="0"/>
            </a:endParaRPr>
          </a:p>
        </p:txBody>
      </p:sp>
      <p:sp>
        <p:nvSpPr>
          <p:cNvPr id="30" name="Título 11">
            <a:extLst>
              <a:ext uri="{FF2B5EF4-FFF2-40B4-BE49-F238E27FC236}">
                <a16:creationId xmlns:a16="http://schemas.microsoft.com/office/drawing/2014/main" id="{D4907D52-A52B-47CC-9FA8-69C4805046DD}"/>
              </a:ext>
            </a:extLst>
          </p:cNvPr>
          <p:cNvSpPr txBox="1">
            <a:spLocks/>
          </p:cNvSpPr>
          <p:nvPr/>
        </p:nvSpPr>
        <p:spPr>
          <a:xfrm>
            <a:off x="6285415" y="3274973"/>
            <a:ext cx="5706540" cy="43151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200" dirty="0">
                <a:latin typeface="Roboto" panose="02000000000000000000" pitchFamily="2" charset="0"/>
              </a:rPr>
              <a:t>Venta total tienda OUT027 por producto y tipo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C32285E-51C7-4AF7-8A7D-09F13DBE4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31" y="682106"/>
            <a:ext cx="3737497" cy="251973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C7C4166-3A65-4C8B-B66C-ADBFF813E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753" y="682107"/>
            <a:ext cx="7929580" cy="302438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DF8F913-4051-4F88-99A7-52EA5596BF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731" y="4074272"/>
            <a:ext cx="2848372" cy="217200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C4EE225-3162-4F83-8F3B-5F567F742F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9306" y="4074272"/>
            <a:ext cx="2811222" cy="2172003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E0CAFE1-67DE-4118-85C0-3E6DAAAFEC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2916" y="4072004"/>
            <a:ext cx="2811222" cy="2176538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F708CD59-6CA1-43C0-B56C-3572B82157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6639" y="4087042"/>
            <a:ext cx="2811222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9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deas creativas de marketing para tiendas de mascotas | Markepymes">
            <a:extLst>
              <a:ext uri="{FF2B5EF4-FFF2-40B4-BE49-F238E27FC236}">
                <a16:creationId xmlns:a16="http://schemas.microsoft.com/office/drawing/2014/main" id="{BF0C4388-9A37-4ABB-BF48-FE124560C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735" y="-4763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FEAFB953-3355-47D0-9223-0E64FB28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49" y="1485385"/>
            <a:ext cx="3932237" cy="809786"/>
          </a:xfrm>
        </p:spPr>
        <p:txBody>
          <a:bodyPr>
            <a:noAutofit/>
          </a:bodyPr>
          <a:lstStyle/>
          <a:p>
            <a:pPr algn="l"/>
            <a:r>
              <a:rPr lang="es-PE" sz="27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Modelo </a:t>
            </a:r>
            <a:r>
              <a:rPr lang="es-PE" sz="2700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LinearRegression</a:t>
            </a:r>
            <a:endParaRPr lang="es-PE" sz="2700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2050" name="Picture 2" descr="Ideas creativas de marketing para tiendas de mascotas | Markepymes">
            <a:extLst>
              <a:ext uri="{FF2B5EF4-FFF2-40B4-BE49-F238E27FC236}">
                <a16:creationId xmlns:a16="http://schemas.microsoft.com/office/drawing/2014/main" id="{86498C7D-8982-4542-B140-25E6971CDD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3188" y="1576292"/>
            <a:ext cx="6172200" cy="369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F55B87EE-E83E-4DDA-8AAF-401DB4F2D41D}"/>
              </a:ext>
            </a:extLst>
          </p:cNvPr>
          <p:cNvSpPr txBox="1"/>
          <p:nvPr/>
        </p:nvSpPr>
        <p:spPr>
          <a:xfrm>
            <a:off x="0" y="741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Elección del modelo para obtener la predicción mas eficiente</a:t>
            </a:r>
            <a:endParaRPr lang="es-PE" sz="2400" dirty="0"/>
          </a:p>
        </p:txBody>
      </p:sp>
      <p:sp>
        <p:nvSpPr>
          <p:cNvPr id="19" name="Título 11">
            <a:extLst>
              <a:ext uri="{FF2B5EF4-FFF2-40B4-BE49-F238E27FC236}">
                <a16:creationId xmlns:a16="http://schemas.microsoft.com/office/drawing/2014/main" id="{8CDDD031-198A-4548-A62A-2E82B97D272C}"/>
              </a:ext>
            </a:extLst>
          </p:cNvPr>
          <p:cNvSpPr txBox="1">
            <a:spLocks/>
          </p:cNvSpPr>
          <p:nvPr/>
        </p:nvSpPr>
        <p:spPr>
          <a:xfrm>
            <a:off x="-52316" y="4611678"/>
            <a:ext cx="3932237" cy="5364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E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Modelo </a:t>
            </a:r>
            <a:r>
              <a:rPr lang="es-PE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RandomForest</a:t>
            </a:r>
            <a:endParaRPr lang="es-PE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EE8A7E1-2781-4636-9BB9-7B7E47834956}"/>
              </a:ext>
            </a:extLst>
          </p:cNvPr>
          <p:cNvSpPr txBox="1"/>
          <p:nvPr/>
        </p:nvSpPr>
        <p:spPr>
          <a:xfrm>
            <a:off x="3598333" y="973667"/>
            <a:ext cx="8475135" cy="5740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PE" dirty="0"/>
          </a:p>
        </p:txBody>
      </p:sp>
      <p:sp>
        <p:nvSpPr>
          <p:cNvPr id="15" name="Título 11">
            <a:extLst>
              <a:ext uri="{FF2B5EF4-FFF2-40B4-BE49-F238E27FC236}">
                <a16:creationId xmlns:a16="http://schemas.microsoft.com/office/drawing/2014/main" id="{880EADD7-F1EA-4285-8CE3-E58E1B0A9527}"/>
              </a:ext>
            </a:extLst>
          </p:cNvPr>
          <p:cNvSpPr txBox="1">
            <a:spLocks/>
          </p:cNvSpPr>
          <p:nvPr/>
        </p:nvSpPr>
        <p:spPr>
          <a:xfrm>
            <a:off x="118528" y="362692"/>
            <a:ext cx="11954943" cy="536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1" dirty="0"/>
              <a:t>Para este caso se eligieron  tres modelos de regresión:</a:t>
            </a:r>
            <a:endParaRPr lang="es-PE" sz="1400" b="1" dirty="0"/>
          </a:p>
        </p:txBody>
      </p:sp>
      <p:sp>
        <p:nvSpPr>
          <p:cNvPr id="17" name="Título 11">
            <a:extLst>
              <a:ext uri="{FF2B5EF4-FFF2-40B4-BE49-F238E27FC236}">
                <a16:creationId xmlns:a16="http://schemas.microsoft.com/office/drawing/2014/main" id="{9B516F7C-1AB4-41D7-AE26-56FB4DDEF7CF}"/>
              </a:ext>
            </a:extLst>
          </p:cNvPr>
          <p:cNvSpPr txBox="1">
            <a:spLocks/>
          </p:cNvSpPr>
          <p:nvPr/>
        </p:nvSpPr>
        <p:spPr>
          <a:xfrm>
            <a:off x="40735" y="3115112"/>
            <a:ext cx="3932237" cy="536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700" dirty="0">
                <a:solidFill>
                  <a:srgbClr val="D5D5D5"/>
                </a:solidFill>
                <a:latin typeface="Roboto" panose="02000000000000000000" pitchFamily="2" charset="0"/>
              </a:rPr>
              <a:t>Modelo KNN</a:t>
            </a:r>
          </a:p>
        </p:txBody>
      </p:sp>
      <p:sp>
        <p:nvSpPr>
          <p:cNvPr id="22" name="Título 11">
            <a:extLst>
              <a:ext uri="{FF2B5EF4-FFF2-40B4-BE49-F238E27FC236}">
                <a16:creationId xmlns:a16="http://schemas.microsoft.com/office/drawing/2014/main" id="{4A61B555-D99F-43BF-9A85-9BFF1A0AAEF0}"/>
              </a:ext>
            </a:extLst>
          </p:cNvPr>
          <p:cNvSpPr txBox="1">
            <a:spLocks/>
          </p:cNvSpPr>
          <p:nvPr/>
        </p:nvSpPr>
        <p:spPr>
          <a:xfrm>
            <a:off x="3722687" y="1073437"/>
            <a:ext cx="3657601" cy="31039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200" b="0" i="0" dirty="0">
                <a:effectLst/>
                <a:latin typeface="Roboto" panose="02000000000000000000" pitchFamily="2" charset="0"/>
              </a:rPr>
              <a:t>Evaluación del modelo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7480288-57F8-41B3-A8EE-603C09EA4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620" y="1419970"/>
            <a:ext cx="3657601" cy="35244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BCDB589-CECD-4F97-B54C-8574965A8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620" y="1775709"/>
            <a:ext cx="3657601" cy="35244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51121CA-33D7-4C54-ABF6-C6E46BBC9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5184" y="1403677"/>
            <a:ext cx="4372241" cy="76210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C0E8F69A-FCA1-407B-92A8-F693135653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4497" y="3068678"/>
            <a:ext cx="3695791" cy="352447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998BD507-C1DC-4893-95A4-C5E6C2611A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1781" y="3442614"/>
            <a:ext cx="3657601" cy="369899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37B7C968-78EE-4895-8D98-990D3680CF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87531" y="3086052"/>
            <a:ext cx="4389894" cy="726461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914B06BC-630B-4A47-9B9C-CE43938B13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0443" y="4692697"/>
            <a:ext cx="3695791" cy="369900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9E9BBE9C-4298-47DE-B985-6452B91A6E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10443" y="5087325"/>
            <a:ext cx="3695791" cy="369900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C2997DFA-29D4-4087-A863-94D5F1715F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75287" y="4717387"/>
            <a:ext cx="4389894" cy="73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deas creativas de marketing para tiendas de mascotas | Markepymes">
            <a:extLst>
              <a:ext uri="{FF2B5EF4-FFF2-40B4-BE49-F238E27FC236}">
                <a16:creationId xmlns:a16="http://schemas.microsoft.com/office/drawing/2014/main" id="{BF0C4388-9A37-4ABB-BF48-FE124560C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F55B87EE-E83E-4DDA-8AAF-401DB4F2D41D}"/>
              </a:ext>
            </a:extLst>
          </p:cNvPr>
          <p:cNvSpPr txBox="1"/>
          <p:nvPr/>
        </p:nvSpPr>
        <p:spPr>
          <a:xfrm>
            <a:off x="0" y="26288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00" dirty="0"/>
              <a:t>CONCLUSION</a:t>
            </a:r>
            <a:endParaRPr lang="es-PE" sz="3000" dirty="0"/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5ED32779-C761-4521-A343-95ECCB17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7" y="987424"/>
            <a:ext cx="11335279" cy="5709709"/>
          </a:xfrm>
        </p:spPr>
        <p:txBody>
          <a:bodyPr/>
          <a:lstStyle/>
          <a:p>
            <a:r>
              <a:rPr lang="es-MX" dirty="0"/>
              <a:t>El modelo que mejor rendimiento tuvo es el de </a:t>
            </a:r>
            <a:r>
              <a:rPr lang="es-MX" dirty="0" err="1"/>
              <a:t>RandomForest</a:t>
            </a:r>
            <a:r>
              <a:rPr lang="es-MX" dirty="0"/>
              <a:t>, sin embargo, el resultado no es el optimo ya que se obtuvo un score de 59.39%.</a:t>
            </a:r>
          </a:p>
          <a:p>
            <a:r>
              <a:rPr lang="es-MX" dirty="0"/>
              <a:t>Este resultado posiblemente se deba a la poca correlación que existe entre las variables independientes con la variable dependiente.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18310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 3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000000"/>
      </a:accent5>
      <a:accent6>
        <a:srgbClr val="D54773"/>
      </a:accent6>
      <a:hlink>
        <a:srgbClr val="6B9F25"/>
      </a:hlink>
      <a:folHlink>
        <a:srgbClr val="8C8C8C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189</Words>
  <Application>Microsoft Office PowerPoint</Application>
  <PresentationFormat>Panorámica</PresentationFormat>
  <Paragraphs>26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Office Theme</vt:lpstr>
      <vt:lpstr>PREDICION DE VENTAS</vt:lpstr>
      <vt:lpstr>Datos originales</vt:lpstr>
      <vt:lpstr>Presentación de PowerPoint</vt:lpstr>
      <vt:lpstr>Presentación de PowerPoint</vt:lpstr>
      <vt:lpstr>Modelo LinearRegression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21</cp:revision>
  <dcterms:created xsi:type="dcterms:W3CDTF">2024-04-24T19:40:04Z</dcterms:created>
  <dcterms:modified xsi:type="dcterms:W3CDTF">2024-04-24T23:09:31Z</dcterms:modified>
</cp:coreProperties>
</file>