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94F74-8FE0-4545-94AB-F53167A886D2}" v="50" dt="2022-01-03T07:59:23.729"/>
    <p1510:client id="{5143B369-DF8B-4A4C-8F64-444D18F097EE}" v="1" dt="2022-01-03T15:16:09.073"/>
    <p1510:client id="{723BE27E-6A08-4CD9-9203-ED65A6B8E1D3}" v="20" dt="2022-01-03T15:22:36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f1_sco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50743" y="4597880"/>
            <a:ext cx="7175740" cy="88653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NLP with Disaster Tweets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09799" y="3114137"/>
            <a:ext cx="9116684" cy="1334264"/>
          </a:xfrm>
        </p:spPr>
        <p:txBody>
          <a:bodyPr>
            <a:normAutofit/>
          </a:bodyPr>
          <a:lstStyle/>
          <a:p>
            <a:r>
              <a:rPr lang="zh-TW" altLang="en-US" dirty="0"/>
              <a:t>資工三 許雱茹 </a:t>
            </a:r>
            <a:r>
              <a:rPr lang="en-US" altLang="zh-TW" dirty="0"/>
              <a:t>108321015</a:t>
            </a:r>
          </a:p>
          <a:p>
            <a:r>
              <a:rPr lang="zh-TW" altLang="en-US" dirty="0"/>
              <a:t>資工四 黃琇筠 </a:t>
            </a:r>
            <a:r>
              <a:rPr lang="en-US" altLang="zh-TW" dirty="0"/>
              <a:t>107321057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5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Model(3/4) 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466545" y="734173"/>
            <a:ext cx="11258909" cy="5020943"/>
            <a:chOff x="466545" y="725546"/>
            <a:chExt cx="11258909" cy="5020943"/>
          </a:xfrm>
        </p:grpSpPr>
        <p:grpSp>
          <p:nvGrpSpPr>
            <p:cNvPr id="16" name="群組 15"/>
            <p:cNvGrpSpPr/>
            <p:nvPr/>
          </p:nvGrpSpPr>
          <p:grpSpPr>
            <a:xfrm>
              <a:off x="4306989" y="725546"/>
              <a:ext cx="3272137" cy="3564845"/>
              <a:chOff x="4330535" y="776377"/>
              <a:chExt cx="3272137" cy="356484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215062" y="1744189"/>
                <a:ext cx="1503082" cy="4666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shuffle</a:t>
                </a:r>
                <a:endParaRPr lang="zh-TW" altLang="en-US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78223" y="776377"/>
                <a:ext cx="2576760" cy="4666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text</a:t>
                </a:r>
                <a:endParaRPr lang="zh-TW" altLang="en-US" sz="2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9" name="直線單箭頭接點 8"/>
              <p:cNvCxnSpPr/>
              <p:nvPr/>
            </p:nvCxnSpPr>
            <p:spPr>
              <a:xfrm>
                <a:off x="5966604" y="1281690"/>
                <a:ext cx="3263" cy="406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>
              <a:xfrm>
                <a:off x="5966604" y="2392772"/>
                <a:ext cx="3263" cy="406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4330535" y="2871125"/>
                <a:ext cx="3272137" cy="4666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CountVectorizer</a:t>
                </a:r>
                <a:endParaRPr lang="zh-TW" altLang="en-US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2" name="直線單箭頭接點 11"/>
              <p:cNvCxnSpPr/>
              <p:nvPr/>
            </p:nvCxnSpPr>
            <p:spPr>
              <a:xfrm>
                <a:off x="5956464" y="3519708"/>
                <a:ext cx="3263" cy="406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4499309" y="3874523"/>
                <a:ext cx="2934588" cy="4666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Train_vectors</a:t>
                </a:r>
                <a:endParaRPr lang="zh-TW" altLang="en-US" sz="2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466545" y="4827090"/>
              <a:ext cx="11258909" cy="919399"/>
              <a:chOff x="313604" y="4597641"/>
              <a:chExt cx="11258909" cy="919399"/>
            </a:xfrm>
          </p:grpSpPr>
          <p:sp>
            <p:nvSpPr>
              <p:cNvPr id="18" name="圓角矩形 17"/>
              <p:cNvSpPr/>
              <p:nvPr/>
            </p:nvSpPr>
            <p:spPr>
              <a:xfrm>
                <a:off x="313604" y="4597641"/>
                <a:ext cx="11258909" cy="91939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</a:rPr>
                  <a:t>Voting(hard) : </a:t>
                </a:r>
                <a:endParaRPr lang="zh-TW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2213507" y="4797039"/>
                <a:ext cx="2734573" cy="5235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err="1">
                    <a:solidFill>
                      <a:schemeClr val="bg1"/>
                    </a:solidFill>
                  </a:rPr>
                  <a:t>RidgeClassifier</a:t>
                </a:r>
                <a:r>
                  <a:rPr lang="en-US" altLang="zh-TW" b="1" dirty="0">
                    <a:solidFill>
                      <a:schemeClr val="bg1"/>
                    </a:solidFill>
                  </a:rPr>
                  <a:t>(alpha=6.5)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8586979" y="4820682"/>
                <a:ext cx="2702083" cy="5235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 err="1">
                    <a:solidFill>
                      <a:schemeClr val="bg1"/>
                    </a:solidFill>
                  </a:rPr>
                  <a:t>SGDClassifier</a:t>
                </a:r>
                <a:r>
                  <a:rPr lang="en-US" altLang="zh-TW" sz="1600" b="1" dirty="0">
                    <a:solidFill>
                      <a:schemeClr val="bg1"/>
                    </a:solidFill>
                  </a:rPr>
                  <a:t>(alpha =0.1)</a:t>
                </a:r>
                <a:endParaRPr lang="zh-TW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5194938" y="4807800"/>
                <a:ext cx="3108591" cy="5235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 err="1">
                    <a:solidFill>
                      <a:schemeClr val="bg1"/>
                    </a:solidFill>
                  </a:rPr>
                  <a:t>LogisticRegression</a:t>
                </a:r>
                <a:r>
                  <a:rPr lang="en-US" altLang="zh-TW" sz="1600" b="1" dirty="0">
                    <a:solidFill>
                      <a:schemeClr val="bg1"/>
                    </a:solidFill>
                  </a:rPr>
                  <a:t>(c=0.25)</a:t>
                </a:r>
                <a:endParaRPr lang="zh-TW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" name="直線單箭頭接點 19"/>
            <p:cNvCxnSpPr/>
            <p:nvPr/>
          </p:nvCxnSpPr>
          <p:spPr>
            <a:xfrm>
              <a:off x="5929655" y="4356061"/>
              <a:ext cx="3263" cy="406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320254" y="5901877"/>
            <a:ext cx="8136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Cv</a:t>
            </a:r>
            <a:r>
              <a:rPr lang="en-US" altLang="zh-TW" sz="2400" dirty="0" smtClean="0"/>
              <a:t>=3    </a:t>
            </a:r>
            <a:r>
              <a:rPr lang="en-US" altLang="zh-TW" sz="2400" dirty="0"/>
              <a:t>accuracy: </a:t>
            </a:r>
            <a:endParaRPr lang="zh-TW" altLang="en-US" sz="24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72" y="5990142"/>
            <a:ext cx="4555482" cy="3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7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84532" y="902527"/>
            <a:ext cx="11258909" cy="5020943"/>
            <a:chOff x="466545" y="725546"/>
            <a:chExt cx="11258909" cy="5020943"/>
          </a:xfrm>
        </p:grpSpPr>
        <p:grpSp>
          <p:nvGrpSpPr>
            <p:cNvPr id="6" name="群組 5"/>
            <p:cNvGrpSpPr/>
            <p:nvPr/>
          </p:nvGrpSpPr>
          <p:grpSpPr>
            <a:xfrm>
              <a:off x="4306989" y="725546"/>
              <a:ext cx="3272137" cy="3564845"/>
              <a:chOff x="4330535" y="776377"/>
              <a:chExt cx="3272137" cy="356484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215062" y="1744189"/>
                <a:ext cx="1503082" cy="4666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shuffle</a:t>
                </a:r>
                <a:endParaRPr lang="zh-TW" altLang="en-US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678223" y="776377"/>
                <a:ext cx="2576760" cy="4666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text</a:t>
                </a:r>
                <a:endParaRPr lang="zh-TW" altLang="en-US" sz="2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5" name="直線單箭頭接點 14"/>
              <p:cNvCxnSpPr/>
              <p:nvPr/>
            </p:nvCxnSpPr>
            <p:spPr>
              <a:xfrm>
                <a:off x="5966604" y="1281690"/>
                <a:ext cx="3263" cy="406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5966604" y="2392772"/>
                <a:ext cx="3263" cy="406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4330535" y="2871125"/>
                <a:ext cx="3272137" cy="4666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CountVectorizer</a:t>
                </a:r>
                <a:endParaRPr lang="zh-TW" altLang="en-US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8" name="直線單箭頭接點 17"/>
              <p:cNvCxnSpPr/>
              <p:nvPr/>
            </p:nvCxnSpPr>
            <p:spPr>
              <a:xfrm>
                <a:off x="5956464" y="3519708"/>
                <a:ext cx="3263" cy="406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99309" y="3874523"/>
                <a:ext cx="2934588" cy="4666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2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Train_vectors</a:t>
                </a:r>
                <a:endParaRPr lang="zh-TW" altLang="en-US" sz="2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466545" y="4827090"/>
              <a:ext cx="11258909" cy="919399"/>
              <a:chOff x="313604" y="4597641"/>
              <a:chExt cx="11258909" cy="919399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313604" y="4597641"/>
                <a:ext cx="11258909" cy="91939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000" b="1" dirty="0">
                    <a:solidFill>
                      <a:schemeClr val="bg1"/>
                    </a:solidFill>
                  </a:rPr>
                  <a:t>Voting(soft) : </a:t>
                </a:r>
                <a:endParaRPr lang="zh-TW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1971939" y="4795549"/>
                <a:ext cx="2983673" cy="5348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err="1">
                    <a:solidFill>
                      <a:schemeClr val="bg1"/>
                    </a:solidFill>
                  </a:rPr>
                  <a:t>RandomForestClassifier</a:t>
                </a:r>
                <a:endParaRPr lang="en-US" altLang="zh-TW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TW" b="1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TW" b="1" dirty="0" err="1">
                    <a:solidFill>
                      <a:schemeClr val="bg1"/>
                    </a:solidFill>
                  </a:rPr>
                  <a:t>n_estimators</a:t>
                </a:r>
                <a:r>
                  <a:rPr lang="en-US" altLang="zh-TW" b="1" dirty="0">
                    <a:solidFill>
                      <a:schemeClr val="bg1"/>
                    </a:solidFill>
                  </a:rPr>
                  <a:t>=600)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8685603" y="4810277"/>
                <a:ext cx="2815237" cy="5348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</a:rPr>
                  <a:t>SVC(</a:t>
                </a:r>
                <a:r>
                  <a:rPr lang="en-US" altLang="zh-TW" sz="1600" b="1" dirty="0" err="1">
                    <a:solidFill>
                      <a:schemeClr val="bg1"/>
                    </a:solidFill>
                  </a:rPr>
                  <a:t>propability</a:t>
                </a:r>
                <a:r>
                  <a:rPr lang="en-US" altLang="zh-TW" sz="1600" b="1" dirty="0">
                    <a:solidFill>
                      <a:schemeClr val="bg1"/>
                    </a:solidFill>
                  </a:rPr>
                  <a:t> = True, c=1.5)</a:t>
                </a:r>
                <a:endParaRPr lang="zh-TW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5068766" y="4784294"/>
                <a:ext cx="3545164" cy="586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b="1" dirty="0" err="1">
                    <a:solidFill>
                      <a:schemeClr val="bg1"/>
                    </a:solidFill>
                  </a:rPr>
                  <a:t>LogisticRegression</a:t>
                </a:r>
                <a:endParaRPr lang="en-US" altLang="zh-TW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TW" sz="1600" b="1" dirty="0">
                    <a:solidFill>
                      <a:schemeClr val="bg1"/>
                    </a:solidFill>
                  </a:rPr>
                  <a:t>(c=0.125, </a:t>
                </a:r>
                <a:r>
                  <a:rPr lang="en-US" altLang="zh-TW" sz="1600" b="1" dirty="0" err="1">
                    <a:solidFill>
                      <a:schemeClr val="bg1"/>
                    </a:solidFill>
                  </a:rPr>
                  <a:t>multi_class</a:t>
                </a:r>
                <a:r>
                  <a:rPr lang="en-US" altLang="zh-TW" sz="1600" b="1" dirty="0">
                    <a:solidFill>
                      <a:schemeClr val="bg1"/>
                    </a:solidFill>
                  </a:rPr>
                  <a:t> = ‘multinomial’)</a:t>
                </a:r>
              </a:p>
            </p:txBody>
          </p:sp>
        </p:grpSp>
        <p:cxnSp>
          <p:nvCxnSpPr>
            <p:cNvPr id="8" name="直線單箭頭接點 7"/>
            <p:cNvCxnSpPr/>
            <p:nvPr/>
          </p:nvCxnSpPr>
          <p:spPr>
            <a:xfrm>
              <a:off x="5929655" y="4356061"/>
              <a:ext cx="3263" cy="406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248102" y="6132082"/>
            <a:ext cx="8507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Cv</a:t>
            </a:r>
            <a:r>
              <a:rPr lang="en-US" altLang="zh-TW" sz="2400" dirty="0" smtClean="0"/>
              <a:t>=3    accuracy</a:t>
            </a:r>
            <a:r>
              <a:rPr lang="en-US" altLang="zh-TW" sz="2400" dirty="0"/>
              <a:t>:</a:t>
            </a:r>
          </a:p>
        </p:txBody>
      </p:sp>
      <p:pic>
        <p:nvPicPr>
          <p:cNvPr id="23" name="圖片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57" r="7"/>
          <a:stretch/>
        </p:blipFill>
        <p:spPr>
          <a:xfrm>
            <a:off x="3165265" y="6162122"/>
            <a:ext cx="4425979" cy="4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7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743" y="2282098"/>
            <a:ext cx="3820035" cy="21652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6377" y="2282098"/>
            <a:ext cx="2889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Confusion matrix:</a:t>
            </a:r>
          </a:p>
          <a:p>
            <a:pPr algn="r"/>
            <a:endParaRPr lang="en-US" altLang="zh-TW" sz="2800" dirty="0"/>
          </a:p>
          <a:p>
            <a:pPr algn="r"/>
            <a:r>
              <a:rPr lang="en-US" altLang="zh-TW" sz="2800" dirty="0"/>
              <a:t>Precision:</a:t>
            </a:r>
          </a:p>
          <a:p>
            <a:pPr algn="r"/>
            <a:r>
              <a:rPr lang="en-US" altLang="zh-TW" sz="2800" dirty="0"/>
              <a:t>Recall:</a:t>
            </a:r>
          </a:p>
          <a:p>
            <a:pPr algn="r"/>
            <a:r>
              <a:rPr lang="en-US" altLang="zh-TW" sz="2800" dirty="0"/>
              <a:t>F1 score: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219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and Score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951" y="1883489"/>
            <a:ext cx="10458479" cy="5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053" y="5296618"/>
            <a:ext cx="8412189" cy="1561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 smtClean="0"/>
              <a:t>Thank you for listening !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9515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 – NLP with Disaster Tweets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Twitter has become an important communication channel.</a:t>
            </a:r>
          </a:p>
          <a:p>
            <a:r>
              <a:rPr lang="en-US" altLang="zh-TW" dirty="0"/>
              <a:t>Many people announce an emergency through smartphone.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-&gt; More agencies are interested in programmatically monitoring Twitter. Ex disaster relief organization ,news agencies.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6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98990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To predict which Tweets are about real disasters and which one’s aren’t. (1 for real ,0 for not a disaster.)</a:t>
            </a:r>
          </a:p>
          <a:p>
            <a:r>
              <a:rPr lang="en-US" dirty="0">
                <a:ea typeface="+mn-lt"/>
                <a:cs typeface="+mn-lt"/>
              </a:rPr>
              <a:t>Submissions are evaluated using </a:t>
            </a:r>
            <a:r>
              <a:rPr lang="en-US" dirty="0">
                <a:ea typeface="+mn-lt"/>
                <a:cs typeface="+mn-lt"/>
                <a:hlinkClick r:id="rId2"/>
              </a:rPr>
              <a:t>F1</a:t>
            </a:r>
            <a:r>
              <a:rPr lang="en-US" dirty="0">
                <a:ea typeface="+mn-lt"/>
                <a:cs typeface="+mn-lt"/>
              </a:rPr>
              <a:t> between the predicted and expected answers.</a:t>
            </a:r>
            <a:endParaRPr lang="en-US" altLang="zh-TW" dirty="0">
              <a:ea typeface="新細明體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13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Figure 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2488" y="1535501"/>
            <a:ext cx="11043557" cy="494293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An open source training data which the industry needs for benchmarking and advancing machine learning deployments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The dataset we used in this task is :</a:t>
            </a:r>
          </a:p>
          <a:p>
            <a:pPr marL="0" indent="0">
              <a:buNone/>
            </a:pPr>
            <a:r>
              <a:rPr lang="en-US" altLang="zh-TW" b="1" dirty="0"/>
              <a:t>Multilingual Disaster Response </a:t>
            </a:r>
            <a:r>
              <a:rPr lang="en-US" altLang="zh-TW" b="1" dirty="0" smtClean="0"/>
              <a:t>Messages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 set of messages related to disaster response, covering multiple languages, suitable for text categorization and related natural language processing tasks.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Source:</a:t>
            </a:r>
          </a:p>
          <a:p>
            <a:pPr marL="457200" lvl="1" indent="0">
              <a:buNone/>
            </a:pPr>
            <a:r>
              <a:rPr lang="en-US" altLang="zh-TW" dirty="0"/>
              <a:t>https://www.prnewswire.com/news-releases/figure-eight-announces-datasets-video-object-tracking-and-smart-bounding-box-annotation-to-accelerate-the-adoption-of-ai-300646558.html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5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2677"/>
              </p:ext>
            </p:extLst>
          </p:nvPr>
        </p:nvGraphicFramePr>
        <p:xfrm>
          <a:off x="1557339" y="1690688"/>
          <a:ext cx="7448638" cy="1397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7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7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2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資料集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size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key(features)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7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Train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7613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id, text , location , keyword , target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4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3263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id, text, location, keyword</a:t>
                      </a:r>
                      <a:endParaRPr lang="zh-TW" sz="1400" b="1" kern="1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876"/>
              </p:ext>
            </p:extLst>
          </p:nvPr>
        </p:nvGraphicFramePr>
        <p:xfrm>
          <a:off x="1557338" y="3209026"/>
          <a:ext cx="7586661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columns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Id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每個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tweet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的編號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Text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Tweets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Location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Tweet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發送的地點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不一定每個都有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Keyword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災難分類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不一定每個都有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Target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只有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train.csv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有，為每則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tweet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 , 1</a:t>
                      </a:r>
                      <a:r>
                        <a:rPr lang="zh-TW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sz="14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447799" y="5677585"/>
            <a:ext cx="9455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最後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test.csv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的測試結果存至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sample_submission.csv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，再下載下來提交給</a:t>
            </a:r>
            <a:r>
              <a:rPr lang="en-US" altLang="zh-TW" sz="2000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kaggle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039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81439" cy="1660525"/>
          </a:xfrm>
        </p:spPr>
        <p:txBody>
          <a:bodyPr>
            <a:normAutofit fontScale="92500"/>
          </a:bodyPr>
          <a:lstStyle/>
          <a:p>
            <a:pPr lvl="0">
              <a:lnSpc>
                <a:spcPts val="336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set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shuffle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後再訓練，以避免資料間的相依性。</a:t>
            </a:r>
          </a:p>
          <a:p>
            <a:pPr lvl="0">
              <a:lnSpc>
                <a:spcPts val="336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CountVectorizer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建立字典，把所有的字收入字典，且根據每則推文出現的字產生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vector (length=dictionary size)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3360"/>
              </a:lnSpc>
            </a:pPr>
            <a:endParaRPr lang="zh-TW" altLang="zh-TW" dirty="0"/>
          </a:p>
          <a:p>
            <a:pPr>
              <a:lnSpc>
                <a:spcPts val="3360"/>
              </a:lnSpc>
            </a:pP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9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309" y="3044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dimensionality reduction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3309" y="1727834"/>
            <a:ext cx="10767200" cy="3956973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的維度，配合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LogisticRegression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(c=0.25)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n_components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0.99)  scoring=accuracy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304800">
              <a:lnSpc>
                <a:spcPts val="3400"/>
              </a:lnSpc>
              <a:spcAft>
                <a:spcPts val="0"/>
              </a:spcAft>
            </a:pP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Kpca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n_components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2, kernel =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rbf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gamma=0.05)  accuracy </a:t>
            </a:r>
            <a:r>
              <a:rPr lang="zh-TW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約為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63%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ts val="3400"/>
              </a:lnSpc>
              <a:spcAft>
                <a:spcPts val="0"/>
              </a:spcAft>
              <a:buNone/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757602"/>
            <a:ext cx="4806347" cy="503183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8" r="59172"/>
          <a:stretch/>
        </p:blipFill>
        <p:spPr bwMode="auto">
          <a:xfrm>
            <a:off x="1120000" y="5119081"/>
            <a:ext cx="5282713" cy="565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78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586571" y="776378"/>
            <a:ext cx="5018857" cy="4689862"/>
            <a:chOff x="3521294" y="1367522"/>
            <a:chExt cx="3994030" cy="5257843"/>
          </a:xfrm>
        </p:grpSpPr>
        <p:sp>
          <p:nvSpPr>
            <p:cNvPr id="5" name="圓角矩形 4"/>
            <p:cNvSpPr/>
            <p:nvPr/>
          </p:nvSpPr>
          <p:spPr>
            <a:xfrm>
              <a:off x="3521294" y="5935252"/>
              <a:ext cx="3994030" cy="690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/>
                <a:t>RidgeClassifier</a:t>
              </a:r>
              <a:endParaRPr lang="zh-TW" altLang="en-US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920229" y="2452544"/>
              <a:ext cx="11961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shuffle</a:t>
              </a:r>
              <a:endParaRPr lang="zh-TW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93010" y="1367522"/>
              <a:ext cx="2050598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text</a:t>
              </a:r>
              <a:endParaRPr lang="zh-TW" alt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5518309" y="1934033"/>
              <a:ext cx="2597" cy="455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518309" y="3179676"/>
              <a:ext cx="2597" cy="455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216318" y="3715961"/>
              <a:ext cx="2603982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CountVectorizer</a:t>
              </a:r>
              <a:endParaRPr lang="zh-TW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5510240" y="4443093"/>
              <a:ext cx="2597" cy="455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350629" y="4840879"/>
              <a:ext cx="233535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Train_vectors</a:t>
              </a:r>
              <a:endParaRPr lang="zh-TW" alt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>
              <a:off x="5507643" y="5421933"/>
              <a:ext cx="2597" cy="455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2489300" y="5854080"/>
            <a:ext cx="6116128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Cv</a:t>
            </a:r>
            <a:r>
              <a:rPr lang="en-US" altLang="zh-TW" sz="2400" dirty="0"/>
              <a:t>=3   </a:t>
            </a:r>
            <a:r>
              <a:rPr lang="en-US" altLang="zh-TW" sz="2400" dirty="0" smtClean="0"/>
              <a:t>accuracy:   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43" y="5905703"/>
            <a:ext cx="4181280" cy="4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9266" y="42063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Model(2/4) 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932474" y="545568"/>
            <a:ext cx="5909186" cy="5324168"/>
            <a:chOff x="3411795" y="702635"/>
            <a:chExt cx="5346034" cy="5902175"/>
          </a:xfrm>
        </p:grpSpPr>
        <p:sp>
          <p:nvSpPr>
            <p:cNvPr id="6" name="圓角矩形 5"/>
            <p:cNvSpPr/>
            <p:nvPr/>
          </p:nvSpPr>
          <p:spPr>
            <a:xfrm>
              <a:off x="3411795" y="5922720"/>
              <a:ext cx="5346034" cy="6820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err="1"/>
                <a:t>RidgeClassifier</a:t>
              </a:r>
              <a:endParaRPr lang="zh-TW" altLang="en-US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284278" y="1775043"/>
              <a:ext cx="1601068" cy="51713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shuffle</a:t>
              </a:r>
              <a:endParaRPr lang="zh-TW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12443" y="702635"/>
              <a:ext cx="2744738" cy="51713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text</a:t>
              </a:r>
              <a:endParaRPr lang="zh-TW" alt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6084812" y="1262560"/>
              <a:ext cx="3476" cy="4501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6096000" y="2376535"/>
              <a:ext cx="8392" cy="33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342089" y="3705127"/>
              <a:ext cx="3485446" cy="51713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CountVectorizer</a:t>
              </a:r>
              <a:endParaRPr lang="zh-TW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>
              <a:off x="6117784" y="4423806"/>
              <a:ext cx="3476" cy="4501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611001" y="4756318"/>
              <a:ext cx="3125893" cy="51713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2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Train_vectors</a:t>
              </a:r>
              <a:endParaRPr lang="zh-TW" alt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6112784" y="5372993"/>
              <a:ext cx="3476" cy="4501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4237465" y="2728721"/>
              <a:ext cx="3645543" cy="58002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Padding keyword to </a:t>
              </a:r>
              <a:r>
                <a:rPr lang="en-US" altLang="zh-TW" sz="280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texts </a:t>
              </a:r>
              <a:endParaRPr lang="zh-TW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6104392" y="3309763"/>
              <a:ext cx="8392" cy="33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2214457" y="6109407"/>
            <a:ext cx="253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Cv</a:t>
            </a:r>
            <a:r>
              <a:rPr lang="en-US" altLang="zh-TW" sz="2400" dirty="0"/>
              <a:t>=3   </a:t>
            </a:r>
            <a:r>
              <a:rPr lang="en-US" altLang="zh-TW" sz="2400" dirty="0" smtClean="0"/>
              <a:t>accuracy:   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99" y="6122736"/>
            <a:ext cx="5149802" cy="4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3689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1596</TotalTime>
  <Words>419</Words>
  <Application>Microsoft Office PowerPoint</Application>
  <PresentationFormat>寬螢幕</PresentationFormat>
  <Paragraphs>100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Corbel</vt:lpstr>
      <vt:lpstr>Times New Roman</vt:lpstr>
      <vt:lpstr>深度</vt:lpstr>
      <vt:lpstr>NLP with Disaster Tweets</vt:lpstr>
      <vt:lpstr>Topic – NLP with Disaster Tweets</vt:lpstr>
      <vt:lpstr>Goal</vt:lpstr>
      <vt:lpstr>Figure Eight</vt:lpstr>
      <vt:lpstr>Dataset</vt:lpstr>
      <vt:lpstr>Data Preprocess</vt:lpstr>
      <vt:lpstr>dimensionality reduction test</vt:lpstr>
      <vt:lpstr>Model (1/4)</vt:lpstr>
      <vt:lpstr>Model(2/4) </vt:lpstr>
      <vt:lpstr>Model(3/4) </vt:lpstr>
      <vt:lpstr>Model (4/4)</vt:lpstr>
      <vt:lpstr>Confusion matrix </vt:lpstr>
      <vt:lpstr>Ranking and Score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Disaster Tweets</dc:title>
  <dc:creator>雱茹 許</dc:creator>
  <cp:lastModifiedBy>雱茹 許</cp:lastModifiedBy>
  <cp:revision>165</cp:revision>
  <dcterms:created xsi:type="dcterms:W3CDTF">2021-11-15T14:51:27Z</dcterms:created>
  <dcterms:modified xsi:type="dcterms:W3CDTF">2022-01-04T05:54:33Z</dcterms:modified>
</cp:coreProperties>
</file>