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sldIdLst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House-Holds</a:t>
            </a:r>
          </a:p>
        </c:rich>
      </c:tx>
      <c:layout>
        <c:manualLayout>
          <c:xMode val="edge"/>
          <c:yMode val="edge"/>
          <c:x val="0.35083841863517068"/>
          <c:y val="1.2868565337354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dPt>
            <c:idx val="0"/>
            <c:bubble3D val="0"/>
            <c:explosion val="21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895-4F70-90FF-91D6305B873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Remaining House-Holds</c:v>
                </c:pt>
                <c:pt idx="1">
                  <c:v>Bnaer-Balewadi Ward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734460</c:v>
                </c:pt>
                <c:pt idx="1">
                  <c:v>8142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5-4F70-90FF-91D6305B8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Population</a:t>
            </a:r>
            <a:r>
              <a:rPr lang="en-IN" baseline="0" dirty="0"/>
              <a:t> &amp; Literacy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Total Population</c:v>
                </c:pt>
                <c:pt idx="1">
                  <c:v>Literarcy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8-437B-84C2-4ADC89D40B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Total Population</c:v>
                </c:pt>
                <c:pt idx="1">
                  <c:v>Literarcy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A8-437B-84C2-4ADC89D40B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illeterate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Total Population</c:v>
                </c:pt>
                <c:pt idx="1">
                  <c:v>Literarcy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7084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A8-437B-84C2-4ADC89D40B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literate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Total Population</c:v>
                </c:pt>
                <c:pt idx="1">
                  <c:v>Literarcy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24888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A8-437B-84C2-4ADC89D40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9964768"/>
        <c:axId val="1579965184"/>
      </c:barChart>
      <c:catAx>
        <c:axId val="15799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65184"/>
        <c:crosses val="autoZero"/>
        <c:auto val="1"/>
        <c:lblAlgn val="ctr"/>
        <c:lblOffset val="100"/>
        <c:noMultiLvlLbl val="0"/>
      </c:catAx>
      <c:valAx>
        <c:axId val="15799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X="-2954" custLinFactNeighborY="164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48820" y="703677"/>
          <a:ext cx="1049835" cy="104983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985" y="185018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Lorem Ipsum</a:t>
          </a:r>
        </a:p>
      </dsp:txBody>
      <dsp:txXfrm>
        <a:off x="4985" y="1850180"/>
        <a:ext cx="2999531" cy="449929"/>
      </dsp:txXfrm>
    </dsp:sp>
    <dsp:sp modelId="{DD091D0A-5A25-4241-91F3-18D32B0BDD4F}">
      <dsp:nvSpPr>
        <dsp:cNvPr id="0" name=""/>
        <dsp:cNvSpPr/>
      </dsp:nvSpPr>
      <dsp:spPr>
        <a:xfrm>
          <a:off x="4985" y="2353108"/>
          <a:ext cx="2999531" cy="98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985" y="2353108"/>
        <a:ext cx="2999531" cy="983219"/>
      </dsp:txXfrm>
    </dsp:sp>
    <dsp:sp modelId="{210823F6-AC1A-46E3-9D99-A319DF497539}">
      <dsp:nvSpPr>
        <dsp:cNvPr id="0" name=""/>
        <dsp:cNvSpPr/>
      </dsp:nvSpPr>
      <dsp:spPr>
        <a:xfrm>
          <a:off x="4504282" y="686397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529434" y="185018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Lorem Ipsum</a:t>
          </a:r>
        </a:p>
      </dsp:txBody>
      <dsp:txXfrm>
        <a:off x="3529434" y="1850180"/>
        <a:ext cx="2999531" cy="449929"/>
      </dsp:txXfrm>
    </dsp:sp>
    <dsp:sp modelId="{7CD40649-A74C-4AD8-B9D0-2573A1955C91}">
      <dsp:nvSpPr>
        <dsp:cNvPr id="0" name=""/>
        <dsp:cNvSpPr/>
      </dsp:nvSpPr>
      <dsp:spPr>
        <a:xfrm>
          <a:off x="3529434" y="2353108"/>
          <a:ext cx="2999531" cy="98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529434" y="2353108"/>
        <a:ext cx="2999531" cy="983219"/>
      </dsp:txXfrm>
    </dsp:sp>
    <dsp:sp modelId="{B0A3ABD2-C471-4A21-8AEF-3843C86919E1}">
      <dsp:nvSpPr>
        <dsp:cNvPr id="0" name=""/>
        <dsp:cNvSpPr/>
      </dsp:nvSpPr>
      <dsp:spPr>
        <a:xfrm>
          <a:off x="8028731" y="686397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053883" y="185018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Lorem Ipsum</a:t>
          </a:r>
        </a:p>
      </dsp:txBody>
      <dsp:txXfrm>
        <a:off x="7053883" y="1850180"/>
        <a:ext cx="2999531" cy="449929"/>
      </dsp:txXfrm>
    </dsp:sp>
    <dsp:sp modelId="{6418EBED-F111-425B-8EE2-06B8B2297A68}">
      <dsp:nvSpPr>
        <dsp:cNvPr id="0" name=""/>
        <dsp:cNvSpPr/>
      </dsp:nvSpPr>
      <dsp:spPr>
        <a:xfrm>
          <a:off x="7053883" y="2353108"/>
          <a:ext cx="2999531" cy="98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053883" y="2353108"/>
        <a:ext cx="2999531" cy="98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03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895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3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9101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62CD-0DE8-4DBF-BA4B-824DD6EB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5619"/>
          </a:xfrm>
        </p:spPr>
        <p:txBody>
          <a:bodyPr>
            <a:normAutofit fontScale="90000"/>
          </a:bodyPr>
          <a:lstStyle/>
          <a:p>
            <a:r>
              <a:rPr lang="en-IN" dirty="0"/>
              <a:t>Estimated </a:t>
            </a:r>
          </a:p>
        </p:txBody>
      </p:sp>
      <p:sp>
        <p:nvSpPr>
          <p:cNvPr id="4" name="Rectangle 3" descr="Bullseye">
            <a:extLst>
              <a:ext uri="{FF2B5EF4-FFF2-40B4-BE49-F238E27FC236}">
                <a16:creationId xmlns:a16="http://schemas.microsoft.com/office/drawing/2014/main" id="{AFFFD57D-196C-4855-BDD8-0C73B6D35AE0}"/>
              </a:ext>
            </a:extLst>
          </p:cNvPr>
          <p:cNvSpPr/>
          <p:nvPr/>
        </p:nvSpPr>
        <p:spPr>
          <a:xfrm>
            <a:off x="373373" y="1308353"/>
            <a:ext cx="1080843" cy="108084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03A-8232-4605-ADAE-B6DDEC3AC015}"/>
              </a:ext>
            </a:extLst>
          </p:cNvPr>
          <p:cNvSpPr txBox="1"/>
          <p:nvPr/>
        </p:nvSpPr>
        <p:spPr>
          <a:xfrm>
            <a:off x="1620253" y="16641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6A737D"/>
                </a:solidFill>
                <a:effectLst/>
                <a:latin typeface="-apple-system"/>
              </a:rPr>
              <a:t>31,32,143 CITY CENSUS POPULATION 2011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00C7F-2906-4348-8B9F-C9AF830CB39A}"/>
              </a:ext>
            </a:extLst>
          </p:cNvPr>
          <p:cNvSpPr txBox="1"/>
          <p:nvPr/>
        </p:nvSpPr>
        <p:spPr>
          <a:xfrm>
            <a:off x="1620253" y="20334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6A737D"/>
                </a:solidFill>
                <a:effectLst/>
                <a:latin typeface="-apple-system"/>
              </a:rPr>
              <a:t>current: </a:t>
            </a:r>
            <a:r>
              <a:rPr lang="en-IN" sz="2000" b="0" i="0" dirty="0">
                <a:solidFill>
                  <a:srgbClr val="6A737D"/>
                </a:solidFill>
                <a:effectLst/>
                <a:latin typeface="-apple-system"/>
              </a:rPr>
              <a:t>68,07,984</a:t>
            </a:r>
            <a:r>
              <a:rPr lang="en-IN" b="0" i="0" dirty="0">
                <a:solidFill>
                  <a:srgbClr val="6A737D"/>
                </a:solidFill>
                <a:effectLst/>
                <a:latin typeface="-apple-system"/>
              </a:rPr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6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CFFA-067C-4936-ACF1-B0751E90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182205" cy="8181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 descr="Bar chart">
            <a:extLst>
              <a:ext uri="{FF2B5EF4-FFF2-40B4-BE49-F238E27FC236}">
                <a16:creationId xmlns:a16="http://schemas.microsoft.com/office/drawing/2014/main" id="{1835C646-D406-430A-BA50-02A42601BE98}"/>
              </a:ext>
            </a:extLst>
          </p:cNvPr>
          <p:cNvSpPr/>
          <p:nvPr/>
        </p:nvSpPr>
        <p:spPr>
          <a:xfrm>
            <a:off x="373373" y="1669378"/>
            <a:ext cx="1080843" cy="108084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EFC3B6A-3850-4C94-B7CB-703227EE1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689863"/>
              </p:ext>
            </p:extLst>
          </p:nvPr>
        </p:nvGraphicFramePr>
        <p:xfrm>
          <a:off x="6096000" y="1313895"/>
          <a:ext cx="6096000" cy="4934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26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0BEC-AEA9-457F-B19C-17CD8290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21895"/>
          </a:xfrm>
        </p:spPr>
        <p:txBody>
          <a:bodyPr>
            <a:normAutofit/>
          </a:bodyPr>
          <a:lstStyle/>
          <a:p>
            <a:r>
              <a:rPr lang="en-IN" dirty="0"/>
              <a:t>Total Population &amp; Literacy 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E96A21-C8BA-4722-8A5E-43B7819A3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773412"/>
              </p:ext>
            </p:extLst>
          </p:nvPr>
        </p:nvGraphicFramePr>
        <p:xfrm>
          <a:off x="5069305" y="1331495"/>
          <a:ext cx="6625390" cy="4916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334EDE-00EB-46C6-AA42-D5D4371B661A}"/>
              </a:ext>
            </a:extLst>
          </p:cNvPr>
          <p:cNvSpPr txBox="1"/>
          <p:nvPr/>
        </p:nvSpPr>
        <p:spPr>
          <a:xfrm>
            <a:off x="192507" y="2002434"/>
            <a:ext cx="4299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Census Data from PMC:</a:t>
            </a:r>
          </a:p>
          <a:p>
            <a:pPr algn="ctr"/>
            <a:r>
              <a:rPr lang="en-IN" sz="2400" dirty="0">
                <a:latin typeface="Maiandra GD" panose="020E0502030308020204" pitchFamily="34" charset="0"/>
              </a:rPr>
              <a:t>	Ward no: 28 </a:t>
            </a:r>
          </a:p>
          <a:p>
            <a:pPr algn="ctr"/>
            <a:r>
              <a:rPr lang="en-IN" sz="2400" dirty="0">
                <a:latin typeface="Maiandra GD" panose="020E0502030308020204" pitchFamily="34" charset="0"/>
              </a:rPr>
              <a:t>AUNDH (</a:t>
            </a:r>
            <a:r>
              <a:rPr lang="en-IN" sz="2400" dirty="0" err="1">
                <a:latin typeface="Maiandra GD" panose="020E0502030308020204" pitchFamily="34" charset="0"/>
              </a:rPr>
              <a:t>Baner</a:t>
            </a:r>
            <a:r>
              <a:rPr lang="en-IN" sz="2400" dirty="0">
                <a:latin typeface="Maiandra GD" panose="020E0502030308020204" pitchFamily="34" charset="0"/>
              </a:rPr>
              <a:t> - </a:t>
            </a:r>
            <a:r>
              <a:rPr lang="en-IN" sz="2400" dirty="0" err="1">
                <a:latin typeface="Maiandra GD" panose="020E0502030308020204" pitchFamily="34" charset="0"/>
              </a:rPr>
              <a:t>Balewadi</a:t>
            </a:r>
            <a:r>
              <a:rPr lang="en-IN" sz="2400" dirty="0">
                <a:latin typeface="Maiandra GD" panose="020E0502030308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6910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125</TotalTime>
  <Words>73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Calibri</vt:lpstr>
      <vt:lpstr>Calibri Light</vt:lpstr>
      <vt:lpstr>Maiandra GD</vt:lpstr>
      <vt:lpstr>Retrospect</vt:lpstr>
      <vt:lpstr>Title Lorem Ipsum</vt:lpstr>
      <vt:lpstr>Title Lorem Ipsum </vt:lpstr>
      <vt:lpstr>Estimated </vt:lpstr>
      <vt:lpstr>PowerPoint Presentation</vt:lpstr>
      <vt:lpstr>Total Population &amp; Literacy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Ruthik Kale</dc:creator>
  <cp:lastModifiedBy>Ruthik Kale</cp:lastModifiedBy>
  <cp:revision>7</cp:revision>
  <dcterms:created xsi:type="dcterms:W3CDTF">2021-06-14T14:57:08Z</dcterms:created>
  <dcterms:modified xsi:type="dcterms:W3CDTF">2021-06-14T17:02:50Z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