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61" r:id="rId4"/>
    <p:sldId id="257" r:id="rId5"/>
    <p:sldId id="258" r:id="rId6"/>
    <p:sldId id="259" r:id="rId7"/>
    <p:sldId id="262" r:id="rId8"/>
    <p:sldId id="263"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8" d="100"/>
          <a:sy n="78" d="100"/>
        </p:scale>
        <p:origin x="82"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0A87-E5A1-4407-AB2A-9F43789647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B9C4EE-CFD5-4CB8-9751-BE71FE1A06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ED53B4-F1DD-4F85-8D4D-AFA3AC7D02DC}"/>
              </a:ext>
            </a:extLst>
          </p:cNvPr>
          <p:cNvSpPr>
            <a:spLocks noGrp="1"/>
          </p:cNvSpPr>
          <p:nvPr>
            <p:ph type="dt" sz="half" idx="10"/>
          </p:nvPr>
        </p:nvSpPr>
        <p:spPr/>
        <p:txBody>
          <a:bodyPr/>
          <a:lstStyle/>
          <a:p>
            <a:fld id="{52537C69-AD64-4307-B003-E2BBD8E8AC12}" type="datetimeFigureOut">
              <a:rPr lang="en-IN" smtClean="0"/>
              <a:t>14-06-2021</a:t>
            </a:fld>
            <a:endParaRPr lang="en-IN" dirty="0"/>
          </a:p>
        </p:txBody>
      </p:sp>
      <p:sp>
        <p:nvSpPr>
          <p:cNvPr id="5" name="Footer Placeholder 4">
            <a:extLst>
              <a:ext uri="{FF2B5EF4-FFF2-40B4-BE49-F238E27FC236}">
                <a16:creationId xmlns:a16="http://schemas.microsoft.com/office/drawing/2014/main" id="{9EE0D2C4-012B-4626-B0A2-0168F43DDB2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7EF0109-C93A-49A8-AC0E-D21F9B9CA911}"/>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297357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EA0B-AE91-45A8-99B7-592336CB3D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F55453-0163-4EF8-B269-70390AEBF2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A83667-5C61-4FD1-B1B2-C5649F557A8D}"/>
              </a:ext>
            </a:extLst>
          </p:cNvPr>
          <p:cNvSpPr>
            <a:spLocks noGrp="1"/>
          </p:cNvSpPr>
          <p:nvPr>
            <p:ph type="dt" sz="half" idx="10"/>
          </p:nvPr>
        </p:nvSpPr>
        <p:spPr/>
        <p:txBody>
          <a:bodyPr/>
          <a:lstStyle/>
          <a:p>
            <a:fld id="{52537C69-AD64-4307-B003-E2BBD8E8AC12}" type="datetimeFigureOut">
              <a:rPr lang="en-IN" smtClean="0"/>
              <a:t>14-06-2021</a:t>
            </a:fld>
            <a:endParaRPr lang="en-IN" dirty="0"/>
          </a:p>
        </p:txBody>
      </p:sp>
      <p:sp>
        <p:nvSpPr>
          <p:cNvPr id="5" name="Footer Placeholder 4">
            <a:extLst>
              <a:ext uri="{FF2B5EF4-FFF2-40B4-BE49-F238E27FC236}">
                <a16:creationId xmlns:a16="http://schemas.microsoft.com/office/drawing/2014/main" id="{53D9B311-A68E-452A-87E2-CD144769BCB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4338AC7-82FA-4011-AADB-51813B60C9EC}"/>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3210217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527AF1-F946-4706-A80D-78D0B3D486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120F27-5CD9-44F4-B1D5-B3BCDB6B2C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E7F78F-CEA4-41B5-8C8F-FCE99B8A609B}"/>
              </a:ext>
            </a:extLst>
          </p:cNvPr>
          <p:cNvSpPr>
            <a:spLocks noGrp="1"/>
          </p:cNvSpPr>
          <p:nvPr>
            <p:ph type="dt" sz="half" idx="10"/>
          </p:nvPr>
        </p:nvSpPr>
        <p:spPr/>
        <p:txBody>
          <a:bodyPr/>
          <a:lstStyle/>
          <a:p>
            <a:fld id="{52537C69-AD64-4307-B003-E2BBD8E8AC12}" type="datetimeFigureOut">
              <a:rPr lang="en-IN" smtClean="0"/>
              <a:t>14-06-2021</a:t>
            </a:fld>
            <a:endParaRPr lang="en-IN" dirty="0"/>
          </a:p>
        </p:txBody>
      </p:sp>
      <p:sp>
        <p:nvSpPr>
          <p:cNvPr id="5" name="Footer Placeholder 4">
            <a:extLst>
              <a:ext uri="{FF2B5EF4-FFF2-40B4-BE49-F238E27FC236}">
                <a16:creationId xmlns:a16="http://schemas.microsoft.com/office/drawing/2014/main" id="{47C37BF5-BFD1-490B-B57F-0C58386049D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C9503EA-8713-45C2-855B-9F70123B728D}"/>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1839359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16E3-3296-4722-B961-675D04BF3C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CA13C9-ED1E-46C5-AEB6-E53459C5D1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98D849-57FD-4586-B5BC-FD4E5A7752B1}"/>
              </a:ext>
            </a:extLst>
          </p:cNvPr>
          <p:cNvSpPr>
            <a:spLocks noGrp="1"/>
          </p:cNvSpPr>
          <p:nvPr>
            <p:ph type="dt" sz="half" idx="10"/>
          </p:nvPr>
        </p:nvSpPr>
        <p:spPr/>
        <p:txBody>
          <a:bodyPr/>
          <a:lstStyle/>
          <a:p>
            <a:fld id="{52537C69-AD64-4307-B003-E2BBD8E8AC12}" type="datetimeFigureOut">
              <a:rPr lang="en-IN" smtClean="0"/>
              <a:t>14-06-2021</a:t>
            </a:fld>
            <a:endParaRPr lang="en-IN" dirty="0"/>
          </a:p>
        </p:txBody>
      </p:sp>
      <p:sp>
        <p:nvSpPr>
          <p:cNvPr id="5" name="Footer Placeholder 4">
            <a:extLst>
              <a:ext uri="{FF2B5EF4-FFF2-40B4-BE49-F238E27FC236}">
                <a16:creationId xmlns:a16="http://schemas.microsoft.com/office/drawing/2014/main" id="{64F42078-3EC1-4E8E-BD5D-88A3139E64C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932780D-A3B2-4076-A1F8-3F93361C85F7}"/>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2751247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80D0-2587-40B0-810F-72E8DDB554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E85CD7-E4FD-4F05-A657-C0ABE8207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BE767-76E6-42E2-A762-66181BC68F64}"/>
              </a:ext>
            </a:extLst>
          </p:cNvPr>
          <p:cNvSpPr>
            <a:spLocks noGrp="1"/>
          </p:cNvSpPr>
          <p:nvPr>
            <p:ph type="dt" sz="half" idx="10"/>
          </p:nvPr>
        </p:nvSpPr>
        <p:spPr/>
        <p:txBody>
          <a:bodyPr/>
          <a:lstStyle/>
          <a:p>
            <a:fld id="{52537C69-AD64-4307-B003-E2BBD8E8AC12}" type="datetimeFigureOut">
              <a:rPr lang="en-IN" smtClean="0"/>
              <a:t>14-06-2021</a:t>
            </a:fld>
            <a:endParaRPr lang="en-IN" dirty="0"/>
          </a:p>
        </p:txBody>
      </p:sp>
      <p:sp>
        <p:nvSpPr>
          <p:cNvPr id="5" name="Footer Placeholder 4">
            <a:extLst>
              <a:ext uri="{FF2B5EF4-FFF2-40B4-BE49-F238E27FC236}">
                <a16:creationId xmlns:a16="http://schemas.microsoft.com/office/drawing/2014/main" id="{9AD2879C-383F-48C5-AC48-F42B089EC21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9400786-7866-4090-A15A-21FC10510BA6}"/>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266395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CFCBC-29D7-451D-B73E-CB97CBCC6A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8D87D6-9121-4F91-9E4A-AE53AE8C0D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DCCD62-3AA8-42D7-841F-CCD24C7017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9962A4-DFA1-4906-A7E0-2036F70C083D}"/>
              </a:ext>
            </a:extLst>
          </p:cNvPr>
          <p:cNvSpPr>
            <a:spLocks noGrp="1"/>
          </p:cNvSpPr>
          <p:nvPr>
            <p:ph type="dt" sz="half" idx="10"/>
          </p:nvPr>
        </p:nvSpPr>
        <p:spPr/>
        <p:txBody>
          <a:bodyPr/>
          <a:lstStyle/>
          <a:p>
            <a:fld id="{52537C69-AD64-4307-B003-E2BBD8E8AC12}" type="datetimeFigureOut">
              <a:rPr lang="en-IN" smtClean="0"/>
              <a:t>14-06-2021</a:t>
            </a:fld>
            <a:endParaRPr lang="en-IN" dirty="0"/>
          </a:p>
        </p:txBody>
      </p:sp>
      <p:sp>
        <p:nvSpPr>
          <p:cNvPr id="6" name="Footer Placeholder 5">
            <a:extLst>
              <a:ext uri="{FF2B5EF4-FFF2-40B4-BE49-F238E27FC236}">
                <a16:creationId xmlns:a16="http://schemas.microsoft.com/office/drawing/2014/main" id="{AFF528A0-5295-4FA3-B4B1-3B77B2A726C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43DC301-90E1-4236-A2F2-7763BB9D9782}"/>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401190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103E-8B2E-4388-B5E6-73CC761330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49051C-BF15-4F58-9E9D-0CF06814B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9E0789-C531-47EA-8B9C-149E499D9F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3CAD6B-D227-404D-AADE-4B1461B29A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9CE1D4-76E7-403A-A3BE-F654455D25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00221A-8A03-444C-89EA-5C2562E74509}"/>
              </a:ext>
            </a:extLst>
          </p:cNvPr>
          <p:cNvSpPr>
            <a:spLocks noGrp="1"/>
          </p:cNvSpPr>
          <p:nvPr>
            <p:ph type="dt" sz="half" idx="10"/>
          </p:nvPr>
        </p:nvSpPr>
        <p:spPr/>
        <p:txBody>
          <a:bodyPr/>
          <a:lstStyle/>
          <a:p>
            <a:fld id="{52537C69-AD64-4307-B003-E2BBD8E8AC12}" type="datetimeFigureOut">
              <a:rPr lang="en-IN" smtClean="0"/>
              <a:t>14-06-2021</a:t>
            </a:fld>
            <a:endParaRPr lang="en-IN" dirty="0"/>
          </a:p>
        </p:txBody>
      </p:sp>
      <p:sp>
        <p:nvSpPr>
          <p:cNvPr id="8" name="Footer Placeholder 7">
            <a:extLst>
              <a:ext uri="{FF2B5EF4-FFF2-40B4-BE49-F238E27FC236}">
                <a16:creationId xmlns:a16="http://schemas.microsoft.com/office/drawing/2014/main" id="{34DA26BB-E0CC-4B9B-8F03-EC6F7FD68FA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3B69EFB-C7DA-4CDE-B402-5EB65E602E6F}"/>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252948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D575-FB9D-4BA8-B3B3-1C49A92939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9E612B-7737-4C69-BC92-CF88AE4087AA}"/>
              </a:ext>
            </a:extLst>
          </p:cNvPr>
          <p:cNvSpPr>
            <a:spLocks noGrp="1"/>
          </p:cNvSpPr>
          <p:nvPr>
            <p:ph type="dt" sz="half" idx="10"/>
          </p:nvPr>
        </p:nvSpPr>
        <p:spPr/>
        <p:txBody>
          <a:bodyPr/>
          <a:lstStyle/>
          <a:p>
            <a:fld id="{52537C69-AD64-4307-B003-E2BBD8E8AC12}" type="datetimeFigureOut">
              <a:rPr lang="en-IN" smtClean="0"/>
              <a:t>14-06-2021</a:t>
            </a:fld>
            <a:endParaRPr lang="en-IN" dirty="0"/>
          </a:p>
        </p:txBody>
      </p:sp>
      <p:sp>
        <p:nvSpPr>
          <p:cNvPr id="4" name="Footer Placeholder 3">
            <a:extLst>
              <a:ext uri="{FF2B5EF4-FFF2-40B4-BE49-F238E27FC236}">
                <a16:creationId xmlns:a16="http://schemas.microsoft.com/office/drawing/2014/main" id="{117196E0-1161-4523-B05C-B12AE91BBDC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D3CF22B4-8FE3-4186-814A-9168009E61F9}"/>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247598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9FDDF9-25B9-4ACE-8BB6-81170E4B27EB}"/>
              </a:ext>
            </a:extLst>
          </p:cNvPr>
          <p:cNvSpPr>
            <a:spLocks noGrp="1"/>
          </p:cNvSpPr>
          <p:nvPr>
            <p:ph type="dt" sz="half" idx="10"/>
          </p:nvPr>
        </p:nvSpPr>
        <p:spPr/>
        <p:txBody>
          <a:bodyPr/>
          <a:lstStyle/>
          <a:p>
            <a:fld id="{52537C69-AD64-4307-B003-E2BBD8E8AC12}" type="datetimeFigureOut">
              <a:rPr lang="en-IN" smtClean="0"/>
              <a:t>14-06-2021</a:t>
            </a:fld>
            <a:endParaRPr lang="en-IN" dirty="0"/>
          </a:p>
        </p:txBody>
      </p:sp>
      <p:sp>
        <p:nvSpPr>
          <p:cNvPr id="3" name="Footer Placeholder 2">
            <a:extLst>
              <a:ext uri="{FF2B5EF4-FFF2-40B4-BE49-F238E27FC236}">
                <a16:creationId xmlns:a16="http://schemas.microsoft.com/office/drawing/2014/main" id="{B46B4B6C-0209-4B14-AB93-85FAC5B2F966}"/>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33E864C-89B0-4F17-BAB5-2984A56F39B8}"/>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217111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8B9F-8534-4506-BB6E-0EE5DC976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280634-999D-4E3A-8F11-AD1857A0CB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6EF436-2E43-4E76-9729-51B5A1F1C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DED3F3-C07F-4F8D-8AF8-1E26AFAD86A1}"/>
              </a:ext>
            </a:extLst>
          </p:cNvPr>
          <p:cNvSpPr>
            <a:spLocks noGrp="1"/>
          </p:cNvSpPr>
          <p:nvPr>
            <p:ph type="dt" sz="half" idx="10"/>
          </p:nvPr>
        </p:nvSpPr>
        <p:spPr/>
        <p:txBody>
          <a:bodyPr/>
          <a:lstStyle/>
          <a:p>
            <a:fld id="{52537C69-AD64-4307-B003-E2BBD8E8AC12}" type="datetimeFigureOut">
              <a:rPr lang="en-IN" smtClean="0"/>
              <a:t>14-06-2021</a:t>
            </a:fld>
            <a:endParaRPr lang="en-IN" dirty="0"/>
          </a:p>
        </p:txBody>
      </p:sp>
      <p:sp>
        <p:nvSpPr>
          <p:cNvPr id="6" name="Footer Placeholder 5">
            <a:extLst>
              <a:ext uri="{FF2B5EF4-FFF2-40B4-BE49-F238E27FC236}">
                <a16:creationId xmlns:a16="http://schemas.microsoft.com/office/drawing/2014/main" id="{CB50A323-2780-4CD1-9D64-40961EAC225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FA5B545-4147-4FAF-ABBD-E6321942EB73}"/>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193097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C6D4-2369-4DA9-BA0E-8155A871BA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193B6F-AADC-4597-954A-F82BD4FF6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E1C9C57-85A6-4CD9-84ED-DA596BA11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C3B59-ACA6-43DD-A9B4-89A2299DA015}"/>
              </a:ext>
            </a:extLst>
          </p:cNvPr>
          <p:cNvSpPr>
            <a:spLocks noGrp="1"/>
          </p:cNvSpPr>
          <p:nvPr>
            <p:ph type="dt" sz="half" idx="10"/>
          </p:nvPr>
        </p:nvSpPr>
        <p:spPr/>
        <p:txBody>
          <a:bodyPr/>
          <a:lstStyle/>
          <a:p>
            <a:fld id="{52537C69-AD64-4307-B003-E2BBD8E8AC12}" type="datetimeFigureOut">
              <a:rPr lang="en-IN" smtClean="0"/>
              <a:t>14-06-2021</a:t>
            </a:fld>
            <a:endParaRPr lang="en-IN" dirty="0"/>
          </a:p>
        </p:txBody>
      </p:sp>
      <p:sp>
        <p:nvSpPr>
          <p:cNvPr id="6" name="Footer Placeholder 5">
            <a:extLst>
              <a:ext uri="{FF2B5EF4-FFF2-40B4-BE49-F238E27FC236}">
                <a16:creationId xmlns:a16="http://schemas.microsoft.com/office/drawing/2014/main" id="{07372A81-51D4-434D-8CB4-8F8EFC82202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FC12533-E17D-43D3-8982-C289E19ECB00}"/>
              </a:ext>
            </a:extLst>
          </p:cNvPr>
          <p:cNvSpPr>
            <a:spLocks noGrp="1"/>
          </p:cNvSpPr>
          <p:nvPr>
            <p:ph type="sldNum" sz="quarter" idx="12"/>
          </p:nvPr>
        </p:nvSpPr>
        <p:spPr/>
        <p:txBody>
          <a:bodyPr/>
          <a:lstStyle/>
          <a:p>
            <a:fld id="{EC349736-1151-41EF-8A6E-125FBACCC61D}" type="slidenum">
              <a:rPr lang="en-IN" smtClean="0"/>
              <a:t>‹#›</a:t>
            </a:fld>
            <a:endParaRPr lang="en-IN" dirty="0"/>
          </a:p>
        </p:txBody>
      </p:sp>
    </p:spTree>
    <p:extLst>
      <p:ext uri="{BB962C8B-B14F-4D97-AF65-F5344CB8AC3E}">
        <p14:creationId xmlns:p14="http://schemas.microsoft.com/office/powerpoint/2010/main" val="417850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DF7E02-DBF0-4C39-92E3-92B1EA1CE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E350B9-7B86-40E2-8002-B6C3C2B772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2EE003-A45E-4A54-B242-CE2754177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37C69-AD64-4307-B003-E2BBD8E8AC12}" type="datetimeFigureOut">
              <a:rPr lang="en-IN" smtClean="0"/>
              <a:t>14-06-2021</a:t>
            </a:fld>
            <a:endParaRPr lang="en-IN" dirty="0"/>
          </a:p>
        </p:txBody>
      </p:sp>
      <p:sp>
        <p:nvSpPr>
          <p:cNvPr id="5" name="Footer Placeholder 4">
            <a:extLst>
              <a:ext uri="{FF2B5EF4-FFF2-40B4-BE49-F238E27FC236}">
                <a16:creationId xmlns:a16="http://schemas.microsoft.com/office/drawing/2014/main" id="{62A3DD61-C17C-47D3-83A8-DF8293F14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220C249-FE21-463C-B72D-D855DF716B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49736-1151-41EF-8A6E-125FBACCC61D}" type="slidenum">
              <a:rPr lang="en-IN" smtClean="0"/>
              <a:t>‹#›</a:t>
            </a:fld>
            <a:endParaRPr lang="en-IN" dirty="0"/>
          </a:p>
        </p:txBody>
      </p:sp>
    </p:spTree>
    <p:extLst>
      <p:ext uri="{BB962C8B-B14F-4D97-AF65-F5344CB8AC3E}">
        <p14:creationId xmlns:p14="http://schemas.microsoft.com/office/powerpoint/2010/main" val="2527621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5F8A63-18DB-4A85-A3CB-63BF30E4A269}"/>
              </a:ext>
            </a:extLst>
          </p:cNvPr>
          <p:cNvSpPr txBox="1"/>
          <p:nvPr/>
        </p:nvSpPr>
        <p:spPr>
          <a:xfrm>
            <a:off x="3048000" y="2832846"/>
            <a:ext cx="6096000" cy="1200329"/>
          </a:xfrm>
          <a:prstGeom prst="rect">
            <a:avLst/>
          </a:prstGeom>
          <a:noFill/>
        </p:spPr>
        <p:txBody>
          <a:bodyPr wrap="square">
            <a:spAutoFit/>
          </a:bodyPr>
          <a:lstStyle/>
          <a:p>
            <a:pPr algn="l"/>
            <a:r>
              <a:rPr lang="en-US" b="1" i="0" dirty="0">
                <a:solidFill>
                  <a:srgbClr val="000000"/>
                </a:solidFill>
                <a:effectLst/>
                <a:latin typeface="Montserrat"/>
              </a:rPr>
              <a:t> the company had to shut its services due to the company’s failure in managing money.</a:t>
            </a:r>
          </a:p>
          <a:p>
            <a:br>
              <a:rPr lang="en-US" dirty="0"/>
            </a:br>
            <a:endParaRPr lang="en-IN" dirty="0"/>
          </a:p>
        </p:txBody>
      </p:sp>
      <p:sp>
        <p:nvSpPr>
          <p:cNvPr id="5" name="TextBox 4">
            <a:extLst>
              <a:ext uri="{FF2B5EF4-FFF2-40B4-BE49-F238E27FC236}">
                <a16:creationId xmlns:a16="http://schemas.microsoft.com/office/drawing/2014/main" id="{25113DBE-4E89-479B-9974-A6F91C88C7EE}"/>
              </a:ext>
            </a:extLst>
          </p:cNvPr>
          <p:cNvSpPr txBox="1"/>
          <p:nvPr/>
        </p:nvSpPr>
        <p:spPr>
          <a:xfrm>
            <a:off x="1846217" y="635603"/>
            <a:ext cx="6096000" cy="1200329"/>
          </a:xfrm>
          <a:prstGeom prst="rect">
            <a:avLst/>
          </a:prstGeom>
          <a:noFill/>
        </p:spPr>
        <p:txBody>
          <a:bodyPr wrap="square">
            <a:spAutoFit/>
          </a:bodyPr>
          <a:lstStyle/>
          <a:p>
            <a:r>
              <a:rPr lang="en-US" b="1" i="0" dirty="0">
                <a:solidFill>
                  <a:srgbClr val="000000"/>
                </a:solidFill>
                <a:effectLst/>
                <a:latin typeface="Montserrat"/>
              </a:rPr>
              <a:t>With vast amounts of funding at disposal, they went all out with the hiring, scaling, and expansion process irrespective of the capacity. This lazy approach resulted in operations in 11 cities with about 600 employees.</a:t>
            </a:r>
            <a:endParaRPr lang="en-IN" dirty="0"/>
          </a:p>
        </p:txBody>
      </p:sp>
      <p:sp>
        <p:nvSpPr>
          <p:cNvPr id="7" name="TextBox 6">
            <a:extLst>
              <a:ext uri="{FF2B5EF4-FFF2-40B4-BE49-F238E27FC236}">
                <a16:creationId xmlns:a16="http://schemas.microsoft.com/office/drawing/2014/main" id="{6EE69135-052E-4550-A4D1-99C4B07EECD8}"/>
              </a:ext>
            </a:extLst>
          </p:cNvPr>
          <p:cNvSpPr txBox="1"/>
          <p:nvPr/>
        </p:nvSpPr>
        <p:spPr>
          <a:xfrm>
            <a:off x="3622765" y="4191072"/>
            <a:ext cx="6096000" cy="2031325"/>
          </a:xfrm>
          <a:prstGeom prst="rect">
            <a:avLst/>
          </a:prstGeom>
          <a:noFill/>
        </p:spPr>
        <p:txBody>
          <a:bodyPr wrap="square">
            <a:spAutoFit/>
          </a:bodyPr>
          <a:lstStyle/>
          <a:p>
            <a:r>
              <a:rPr lang="en-US" b="0" i="0" dirty="0">
                <a:solidFill>
                  <a:srgbClr val="484848"/>
                </a:solidFill>
                <a:effectLst/>
                <a:latin typeface="Open Sans" panose="020B0604020202020204" pitchFamily="34" charset="0"/>
              </a:rPr>
              <a:t>There may be many who are not aware, but Tiny Owl’s sad demise was a lesson to be learned from one of the biggest startups in the Indian economy. The company shut down in 2016 when it was acquired by </a:t>
            </a:r>
            <a:r>
              <a:rPr lang="en-US" b="0" i="0" dirty="0" err="1">
                <a:solidFill>
                  <a:srgbClr val="484848"/>
                </a:solidFill>
                <a:effectLst/>
                <a:latin typeface="Open Sans" panose="020B0604020202020204" pitchFamily="34" charset="0"/>
              </a:rPr>
              <a:t>Roadrunnr</a:t>
            </a:r>
            <a:r>
              <a:rPr lang="en-US" b="0" i="0" dirty="0">
                <a:solidFill>
                  <a:srgbClr val="484848"/>
                </a:solidFill>
                <a:effectLst/>
                <a:latin typeface="Open Sans" panose="020B0604020202020204" pitchFamily="34" charset="0"/>
              </a:rPr>
              <a:t>. However, unlike many other companies, it’s failures cannot be credited to external factors. TinyOwl was eaten from the inside.</a:t>
            </a:r>
            <a:endParaRPr lang="en-IN" dirty="0"/>
          </a:p>
        </p:txBody>
      </p:sp>
    </p:spTree>
    <p:extLst>
      <p:ext uri="{BB962C8B-B14F-4D97-AF65-F5344CB8AC3E}">
        <p14:creationId xmlns:p14="http://schemas.microsoft.com/office/powerpoint/2010/main" val="99231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3BD631-7D5A-4D8B-99D6-F621087D2728}"/>
              </a:ext>
            </a:extLst>
          </p:cNvPr>
          <p:cNvSpPr/>
          <p:nvPr/>
        </p:nvSpPr>
        <p:spPr>
          <a:xfrm>
            <a:off x="0" y="0"/>
            <a:ext cx="6096000" cy="685800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453187E-12E9-4CC0-AEF6-EE0CCB6F17EE}"/>
              </a:ext>
            </a:extLst>
          </p:cNvPr>
          <p:cNvSpPr txBox="1"/>
          <p:nvPr/>
        </p:nvSpPr>
        <p:spPr>
          <a:xfrm>
            <a:off x="3253927" y="3429000"/>
            <a:ext cx="6096000" cy="1754326"/>
          </a:xfrm>
          <a:prstGeom prst="rect">
            <a:avLst/>
          </a:prstGeom>
          <a:noFill/>
        </p:spPr>
        <p:txBody>
          <a:bodyPr wrap="square">
            <a:spAutoFit/>
          </a:bodyPr>
          <a:lstStyle/>
          <a:p>
            <a:r>
              <a:rPr lang="en-US" b="0" i="0" dirty="0">
                <a:solidFill>
                  <a:srgbClr val="292929"/>
                </a:solidFill>
                <a:effectLst/>
                <a:latin typeface="charter"/>
              </a:rPr>
              <a:t>The main idea behind incubating a platform like TinyOwl was to create value for all stakeholders in the restaurant and food ecosystem that includes the restaurant owners, staffs, suppliers and of course, the consumers. The restaurant owners’ benefit, making the app a potent marketing tool for them as they can target users based on location and preferences.</a:t>
            </a:r>
            <a:endParaRPr lang="en-IN" dirty="0"/>
          </a:p>
        </p:txBody>
      </p:sp>
      <p:sp>
        <p:nvSpPr>
          <p:cNvPr id="6" name="TextBox 5">
            <a:extLst>
              <a:ext uri="{FF2B5EF4-FFF2-40B4-BE49-F238E27FC236}">
                <a16:creationId xmlns:a16="http://schemas.microsoft.com/office/drawing/2014/main" id="{C160DF71-976C-49BC-8773-8D29474E38F3}"/>
              </a:ext>
            </a:extLst>
          </p:cNvPr>
          <p:cNvSpPr txBox="1"/>
          <p:nvPr/>
        </p:nvSpPr>
        <p:spPr>
          <a:xfrm>
            <a:off x="962526" y="1042737"/>
            <a:ext cx="4411579" cy="369332"/>
          </a:xfrm>
          <a:prstGeom prst="rect">
            <a:avLst/>
          </a:prstGeom>
          <a:noFill/>
        </p:spPr>
        <p:txBody>
          <a:bodyPr wrap="square" rtlCol="0">
            <a:spAutoFit/>
          </a:bodyPr>
          <a:lstStyle/>
          <a:p>
            <a:r>
              <a:rPr lang="en-IN" dirty="0"/>
              <a:t>Background &amp; Main IDEA</a:t>
            </a:r>
          </a:p>
        </p:txBody>
      </p:sp>
      <p:sp>
        <p:nvSpPr>
          <p:cNvPr id="3" name="TextBox 2">
            <a:extLst>
              <a:ext uri="{FF2B5EF4-FFF2-40B4-BE49-F238E27FC236}">
                <a16:creationId xmlns:a16="http://schemas.microsoft.com/office/drawing/2014/main" id="{8DAAAE0C-500C-4111-B8DA-74D852A46EE4}"/>
              </a:ext>
            </a:extLst>
          </p:cNvPr>
          <p:cNvSpPr txBox="1"/>
          <p:nvPr/>
        </p:nvSpPr>
        <p:spPr>
          <a:xfrm>
            <a:off x="4195665" y="1887615"/>
            <a:ext cx="6096000" cy="369332"/>
          </a:xfrm>
          <a:prstGeom prst="rect">
            <a:avLst/>
          </a:prstGeom>
          <a:noFill/>
        </p:spPr>
        <p:txBody>
          <a:bodyPr wrap="square">
            <a:spAutoFit/>
          </a:bodyPr>
          <a:lstStyle/>
          <a:p>
            <a:r>
              <a:rPr lang="en-US" b="0" i="0" dirty="0">
                <a:solidFill>
                  <a:srgbClr val="292929"/>
                </a:solidFill>
                <a:effectLst/>
                <a:latin typeface="charter"/>
              </a:rPr>
              <a:t>TinyOwl was founded by five IIT alumni </a:t>
            </a:r>
            <a:r>
              <a:rPr lang="en-IN" b="0" i="0" dirty="0">
                <a:solidFill>
                  <a:srgbClr val="292929"/>
                </a:solidFill>
                <a:effectLst/>
                <a:latin typeface="charter"/>
              </a:rPr>
              <a:t> in the year 2014.</a:t>
            </a:r>
            <a:endParaRPr lang="en-IN" dirty="0"/>
          </a:p>
        </p:txBody>
      </p:sp>
    </p:spTree>
    <p:extLst>
      <p:ext uri="{BB962C8B-B14F-4D97-AF65-F5344CB8AC3E}">
        <p14:creationId xmlns:p14="http://schemas.microsoft.com/office/powerpoint/2010/main" val="2709483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9FC1DB-1DDE-4206-806B-1125BA31665F}"/>
              </a:ext>
            </a:extLst>
          </p:cNvPr>
          <p:cNvSpPr txBox="1"/>
          <p:nvPr/>
        </p:nvSpPr>
        <p:spPr>
          <a:xfrm>
            <a:off x="4652898" y="2459634"/>
            <a:ext cx="6096000" cy="1754326"/>
          </a:xfrm>
          <a:prstGeom prst="rect">
            <a:avLst/>
          </a:prstGeom>
          <a:noFill/>
        </p:spPr>
        <p:txBody>
          <a:bodyPr wrap="square">
            <a:spAutoFit/>
          </a:bodyPr>
          <a:lstStyle/>
          <a:p>
            <a:pPr algn="l"/>
            <a:r>
              <a:rPr lang="en-US" b="0" i="0" dirty="0">
                <a:solidFill>
                  <a:srgbClr val="292929"/>
                </a:solidFill>
                <a:effectLst/>
                <a:latin typeface="charter"/>
              </a:rPr>
              <a:t>Coming to service, the app did almost everything it could. It’s a simple and friendly user interface, the constantly updated menus and prices, everything made the app easy, convenient and reliable to use.</a:t>
            </a:r>
          </a:p>
          <a:p>
            <a:br>
              <a:rPr lang="en-US" dirty="0"/>
            </a:br>
            <a:endParaRPr lang="en-IN" dirty="0"/>
          </a:p>
        </p:txBody>
      </p:sp>
      <p:sp>
        <p:nvSpPr>
          <p:cNvPr id="5" name="TextBox 4">
            <a:extLst>
              <a:ext uri="{FF2B5EF4-FFF2-40B4-BE49-F238E27FC236}">
                <a16:creationId xmlns:a16="http://schemas.microsoft.com/office/drawing/2014/main" id="{4AA04489-E420-4C13-BB2D-1BD56F25CECB}"/>
              </a:ext>
            </a:extLst>
          </p:cNvPr>
          <p:cNvSpPr txBox="1"/>
          <p:nvPr/>
        </p:nvSpPr>
        <p:spPr>
          <a:xfrm>
            <a:off x="1876925" y="4213960"/>
            <a:ext cx="6096000" cy="2308324"/>
          </a:xfrm>
          <a:prstGeom prst="rect">
            <a:avLst/>
          </a:prstGeom>
          <a:noFill/>
        </p:spPr>
        <p:txBody>
          <a:bodyPr wrap="square">
            <a:spAutoFit/>
          </a:bodyPr>
          <a:lstStyle/>
          <a:p>
            <a:pPr algn="l"/>
            <a:r>
              <a:rPr lang="en-US" b="0" i="0" dirty="0">
                <a:solidFill>
                  <a:srgbClr val="292929"/>
                </a:solidFill>
                <a:effectLst/>
                <a:latin typeface="charter"/>
              </a:rPr>
              <a:t>When you open the app, it detects your location and gives you a list of nearby restaurants. You can then choose your dishes/cuisine from the menu and place the order by providing details on where to find you. You have options to pay via card/cash. It also gives you the convenience of tracking the delivery.</a:t>
            </a:r>
          </a:p>
          <a:p>
            <a:br>
              <a:rPr lang="en-US" dirty="0"/>
            </a:br>
            <a:endParaRPr lang="en-IN" dirty="0"/>
          </a:p>
        </p:txBody>
      </p:sp>
      <p:sp>
        <p:nvSpPr>
          <p:cNvPr id="7" name="TextBox 6">
            <a:extLst>
              <a:ext uri="{FF2B5EF4-FFF2-40B4-BE49-F238E27FC236}">
                <a16:creationId xmlns:a16="http://schemas.microsoft.com/office/drawing/2014/main" id="{F4E95066-7B3E-4A39-B37D-F5A3E69222D0}"/>
              </a:ext>
            </a:extLst>
          </p:cNvPr>
          <p:cNvSpPr txBox="1"/>
          <p:nvPr/>
        </p:nvSpPr>
        <p:spPr>
          <a:xfrm>
            <a:off x="930442" y="1259304"/>
            <a:ext cx="6096000" cy="1477328"/>
          </a:xfrm>
          <a:prstGeom prst="rect">
            <a:avLst/>
          </a:prstGeom>
          <a:noFill/>
        </p:spPr>
        <p:txBody>
          <a:bodyPr wrap="square">
            <a:spAutoFit/>
          </a:bodyPr>
          <a:lstStyle/>
          <a:p>
            <a:pPr algn="l"/>
            <a:r>
              <a:rPr lang="en-US" b="0" i="0" dirty="0">
                <a:solidFill>
                  <a:srgbClr val="292929"/>
                </a:solidFill>
                <a:effectLst/>
                <a:latin typeface="charter"/>
              </a:rPr>
              <a:t>The app provided not just the food menus, it describes each dishes and provides you with the chef’s profile. Suggestions based on your past choices were also provided.</a:t>
            </a:r>
          </a:p>
          <a:p>
            <a:br>
              <a:rPr lang="en-US" dirty="0"/>
            </a:br>
            <a:endParaRPr lang="en-IN" dirty="0"/>
          </a:p>
        </p:txBody>
      </p:sp>
      <p:sp>
        <p:nvSpPr>
          <p:cNvPr id="8" name="TextBox 7">
            <a:extLst>
              <a:ext uri="{FF2B5EF4-FFF2-40B4-BE49-F238E27FC236}">
                <a16:creationId xmlns:a16="http://schemas.microsoft.com/office/drawing/2014/main" id="{C7DD4FD4-096D-4CD4-837C-44EDA797A232}"/>
              </a:ext>
            </a:extLst>
          </p:cNvPr>
          <p:cNvSpPr txBox="1"/>
          <p:nvPr/>
        </p:nvSpPr>
        <p:spPr>
          <a:xfrm flipH="1">
            <a:off x="313067" y="335716"/>
            <a:ext cx="2510343" cy="369332"/>
          </a:xfrm>
          <a:prstGeom prst="rect">
            <a:avLst/>
          </a:prstGeom>
          <a:noFill/>
        </p:spPr>
        <p:txBody>
          <a:bodyPr wrap="square" rtlCol="0">
            <a:spAutoFit/>
          </a:bodyPr>
          <a:lstStyle/>
          <a:p>
            <a:r>
              <a:rPr lang="en-IN" dirty="0"/>
              <a:t>FUNCTIONALITIES</a:t>
            </a:r>
          </a:p>
        </p:txBody>
      </p:sp>
    </p:spTree>
    <p:extLst>
      <p:ext uri="{BB962C8B-B14F-4D97-AF65-F5344CB8AC3E}">
        <p14:creationId xmlns:p14="http://schemas.microsoft.com/office/powerpoint/2010/main" val="90381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2FC690-A2BF-4D67-BDF3-B59A080A5892}"/>
              </a:ext>
            </a:extLst>
          </p:cNvPr>
          <p:cNvSpPr txBox="1"/>
          <p:nvPr/>
        </p:nvSpPr>
        <p:spPr>
          <a:xfrm>
            <a:off x="721852" y="677007"/>
            <a:ext cx="6096000" cy="923330"/>
          </a:xfrm>
          <a:prstGeom prst="rect">
            <a:avLst/>
          </a:prstGeom>
          <a:noFill/>
        </p:spPr>
        <p:txBody>
          <a:bodyPr wrap="square">
            <a:spAutoFit/>
          </a:bodyPr>
          <a:lstStyle/>
          <a:p>
            <a:r>
              <a:rPr lang="en-US" b="0" i="0" dirty="0">
                <a:solidFill>
                  <a:srgbClr val="292929"/>
                </a:solidFill>
                <a:effectLst/>
                <a:latin typeface="charter"/>
              </a:rPr>
              <a:t>Their primary focus was only on growth. Though there was an increase in orders for the restaurants, the TinyOwl app was free for its users as well as the restaurants.</a:t>
            </a:r>
            <a:endParaRPr lang="en-IN" dirty="0"/>
          </a:p>
        </p:txBody>
      </p:sp>
      <p:sp>
        <p:nvSpPr>
          <p:cNvPr id="6" name="TextBox 5">
            <a:extLst>
              <a:ext uri="{FF2B5EF4-FFF2-40B4-BE49-F238E27FC236}">
                <a16:creationId xmlns:a16="http://schemas.microsoft.com/office/drawing/2014/main" id="{82549069-5ACB-4779-BD36-AA8020B155F0}"/>
              </a:ext>
            </a:extLst>
          </p:cNvPr>
          <p:cNvSpPr txBox="1"/>
          <p:nvPr/>
        </p:nvSpPr>
        <p:spPr>
          <a:xfrm>
            <a:off x="529390" y="3429000"/>
            <a:ext cx="6096000" cy="1200329"/>
          </a:xfrm>
          <a:prstGeom prst="rect">
            <a:avLst/>
          </a:prstGeom>
          <a:noFill/>
        </p:spPr>
        <p:txBody>
          <a:bodyPr wrap="square">
            <a:spAutoFit/>
          </a:bodyPr>
          <a:lstStyle/>
          <a:p>
            <a:r>
              <a:rPr lang="en-US" b="0" i="0" dirty="0">
                <a:solidFill>
                  <a:srgbClr val="292929"/>
                </a:solidFill>
                <a:effectLst/>
                <a:latin typeface="charter"/>
              </a:rPr>
              <a:t>TinyOwl reached more than 4,000 restaurants listed on its platform, with about 2,000 daily orders. It now gets a 10–20 percent commission from restaurants when an order is placed through its app.</a:t>
            </a:r>
            <a:endParaRPr lang="en-IN" dirty="0"/>
          </a:p>
        </p:txBody>
      </p:sp>
      <p:sp>
        <p:nvSpPr>
          <p:cNvPr id="8" name="TextBox 7">
            <a:extLst>
              <a:ext uri="{FF2B5EF4-FFF2-40B4-BE49-F238E27FC236}">
                <a16:creationId xmlns:a16="http://schemas.microsoft.com/office/drawing/2014/main" id="{6BD4C51E-49BF-40E9-9DDE-8A0437293812}"/>
              </a:ext>
            </a:extLst>
          </p:cNvPr>
          <p:cNvSpPr txBox="1"/>
          <p:nvPr/>
        </p:nvSpPr>
        <p:spPr>
          <a:xfrm>
            <a:off x="5069305" y="2010915"/>
            <a:ext cx="6096000" cy="1200329"/>
          </a:xfrm>
          <a:prstGeom prst="rect">
            <a:avLst/>
          </a:prstGeom>
          <a:noFill/>
        </p:spPr>
        <p:txBody>
          <a:bodyPr wrap="square">
            <a:spAutoFit/>
          </a:bodyPr>
          <a:lstStyle/>
          <a:p>
            <a:r>
              <a:rPr lang="en-US" b="0" i="0" dirty="0">
                <a:solidFill>
                  <a:srgbClr val="292929"/>
                </a:solidFill>
                <a:effectLst/>
                <a:latin typeface="charter"/>
              </a:rPr>
              <a:t>In the same year of its formation, TinyOwl raised 100 crores in the second round of funding for expanding its food ordering business across 50 cities by year-end and to hit the top 10 cities by the middle of next year.</a:t>
            </a:r>
            <a:endParaRPr lang="en-IN" dirty="0"/>
          </a:p>
        </p:txBody>
      </p:sp>
      <p:sp>
        <p:nvSpPr>
          <p:cNvPr id="9" name="TextBox 8">
            <a:extLst>
              <a:ext uri="{FF2B5EF4-FFF2-40B4-BE49-F238E27FC236}">
                <a16:creationId xmlns:a16="http://schemas.microsoft.com/office/drawing/2014/main" id="{204B582F-5AEA-433E-87ED-32C117A79472}"/>
              </a:ext>
            </a:extLst>
          </p:cNvPr>
          <p:cNvSpPr txBox="1"/>
          <p:nvPr/>
        </p:nvSpPr>
        <p:spPr>
          <a:xfrm>
            <a:off x="160421" y="294773"/>
            <a:ext cx="3416969" cy="369332"/>
          </a:xfrm>
          <a:prstGeom prst="rect">
            <a:avLst/>
          </a:prstGeom>
          <a:noFill/>
        </p:spPr>
        <p:txBody>
          <a:bodyPr wrap="square" rtlCol="0">
            <a:spAutoFit/>
          </a:bodyPr>
          <a:lstStyle/>
          <a:p>
            <a:r>
              <a:rPr lang="en-IN" dirty="0"/>
              <a:t>GOOD OLD DAYS</a:t>
            </a:r>
          </a:p>
        </p:txBody>
      </p:sp>
      <p:grpSp>
        <p:nvGrpSpPr>
          <p:cNvPr id="7" name="Google Shape;12232;p91">
            <a:extLst>
              <a:ext uri="{FF2B5EF4-FFF2-40B4-BE49-F238E27FC236}">
                <a16:creationId xmlns:a16="http://schemas.microsoft.com/office/drawing/2014/main" id="{D4E42E40-1FD5-463F-8834-5835A3E689EB}"/>
              </a:ext>
            </a:extLst>
          </p:cNvPr>
          <p:cNvGrpSpPr/>
          <p:nvPr/>
        </p:nvGrpSpPr>
        <p:grpSpPr>
          <a:xfrm>
            <a:off x="4397908" y="2275564"/>
            <a:ext cx="360045" cy="471471"/>
            <a:chOff x="-19006700" y="2434925"/>
            <a:chExt cx="231600" cy="303275"/>
          </a:xfrm>
          <a:solidFill>
            <a:schemeClr val="tx1"/>
          </a:solidFill>
        </p:grpSpPr>
        <p:sp>
          <p:nvSpPr>
            <p:cNvPr id="10" name="Google Shape;12233;p91">
              <a:extLst>
                <a:ext uri="{FF2B5EF4-FFF2-40B4-BE49-F238E27FC236}">
                  <a16:creationId xmlns:a16="http://schemas.microsoft.com/office/drawing/2014/main" id="{71C6191A-9ED3-4084-83FA-A7E960335F3B}"/>
                </a:ext>
              </a:extLst>
            </p:cNvPr>
            <p:cNvSpPr/>
            <p:nvPr/>
          </p:nvSpPr>
          <p:spPr>
            <a:xfrm>
              <a:off x="-18906675" y="2552275"/>
              <a:ext cx="36275" cy="44150"/>
            </a:xfrm>
            <a:custGeom>
              <a:avLst/>
              <a:gdLst/>
              <a:ahLst/>
              <a:cxnLst/>
              <a:rect l="l" t="t" r="r" b="b"/>
              <a:pathLst>
                <a:path w="1451" h="1766" extrusionOk="0">
                  <a:moveTo>
                    <a:pt x="1000" y="0"/>
                  </a:moveTo>
                  <a:cubicBezTo>
                    <a:pt x="853" y="0"/>
                    <a:pt x="718" y="108"/>
                    <a:pt x="694" y="253"/>
                  </a:cubicBezTo>
                  <a:cubicBezTo>
                    <a:pt x="641" y="95"/>
                    <a:pt x="478" y="25"/>
                    <a:pt x="334" y="25"/>
                  </a:cubicBezTo>
                  <a:cubicBezTo>
                    <a:pt x="306" y="25"/>
                    <a:pt x="279" y="27"/>
                    <a:pt x="253" y="32"/>
                  </a:cubicBezTo>
                  <a:cubicBezTo>
                    <a:pt x="64" y="95"/>
                    <a:pt x="1" y="316"/>
                    <a:pt x="32" y="473"/>
                  </a:cubicBezTo>
                  <a:lnTo>
                    <a:pt x="284" y="1513"/>
                  </a:lnTo>
                  <a:cubicBezTo>
                    <a:pt x="347" y="1671"/>
                    <a:pt x="505" y="1765"/>
                    <a:pt x="663" y="1765"/>
                  </a:cubicBezTo>
                  <a:cubicBezTo>
                    <a:pt x="820" y="1765"/>
                    <a:pt x="946" y="1671"/>
                    <a:pt x="1009" y="1513"/>
                  </a:cubicBezTo>
                  <a:lnTo>
                    <a:pt x="1356" y="473"/>
                  </a:lnTo>
                  <a:cubicBezTo>
                    <a:pt x="1450" y="253"/>
                    <a:pt x="1324" y="64"/>
                    <a:pt x="1135" y="32"/>
                  </a:cubicBezTo>
                  <a:cubicBezTo>
                    <a:pt x="1091" y="10"/>
                    <a:pt x="1045" y="0"/>
                    <a:pt x="10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234;p91">
              <a:extLst>
                <a:ext uri="{FF2B5EF4-FFF2-40B4-BE49-F238E27FC236}">
                  <a16:creationId xmlns:a16="http://schemas.microsoft.com/office/drawing/2014/main" id="{E2C3C6B6-6FBC-4376-8C4D-B88313EB0826}"/>
                </a:ext>
              </a:extLst>
            </p:cNvPr>
            <p:cNvSpPr/>
            <p:nvPr/>
          </p:nvSpPr>
          <p:spPr>
            <a:xfrm>
              <a:off x="-18935800" y="2525500"/>
              <a:ext cx="18125" cy="17350"/>
            </a:xfrm>
            <a:custGeom>
              <a:avLst/>
              <a:gdLst/>
              <a:ahLst/>
              <a:cxnLst/>
              <a:rect l="l" t="t" r="r" b="b"/>
              <a:pathLst>
                <a:path w="725" h="694" extrusionOk="0">
                  <a:moveTo>
                    <a:pt x="347" y="1"/>
                  </a:moveTo>
                  <a:cubicBezTo>
                    <a:pt x="158" y="1"/>
                    <a:pt x="0" y="158"/>
                    <a:pt x="0" y="347"/>
                  </a:cubicBezTo>
                  <a:cubicBezTo>
                    <a:pt x="0" y="536"/>
                    <a:pt x="158" y="694"/>
                    <a:pt x="347" y="694"/>
                  </a:cubicBezTo>
                  <a:cubicBezTo>
                    <a:pt x="567" y="694"/>
                    <a:pt x="725" y="536"/>
                    <a:pt x="725" y="347"/>
                  </a:cubicBezTo>
                  <a:cubicBezTo>
                    <a:pt x="725" y="158"/>
                    <a:pt x="567"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35;p91">
              <a:extLst>
                <a:ext uri="{FF2B5EF4-FFF2-40B4-BE49-F238E27FC236}">
                  <a16:creationId xmlns:a16="http://schemas.microsoft.com/office/drawing/2014/main" id="{1C6293CD-72ED-4950-8A92-061EBA2A1812}"/>
                </a:ext>
              </a:extLst>
            </p:cNvPr>
            <p:cNvSpPr/>
            <p:nvPr/>
          </p:nvSpPr>
          <p:spPr>
            <a:xfrm>
              <a:off x="-18864125" y="2525500"/>
              <a:ext cx="18125" cy="17350"/>
            </a:xfrm>
            <a:custGeom>
              <a:avLst/>
              <a:gdLst/>
              <a:ahLst/>
              <a:cxnLst/>
              <a:rect l="l" t="t" r="r" b="b"/>
              <a:pathLst>
                <a:path w="725" h="694" extrusionOk="0">
                  <a:moveTo>
                    <a:pt x="378" y="1"/>
                  </a:moveTo>
                  <a:cubicBezTo>
                    <a:pt x="158" y="1"/>
                    <a:pt x="0" y="158"/>
                    <a:pt x="0" y="347"/>
                  </a:cubicBezTo>
                  <a:cubicBezTo>
                    <a:pt x="0" y="536"/>
                    <a:pt x="158" y="694"/>
                    <a:pt x="378" y="694"/>
                  </a:cubicBezTo>
                  <a:cubicBezTo>
                    <a:pt x="567" y="694"/>
                    <a:pt x="725" y="536"/>
                    <a:pt x="725" y="347"/>
                  </a:cubicBezTo>
                  <a:cubicBezTo>
                    <a:pt x="725" y="158"/>
                    <a:pt x="567"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36;p91">
              <a:extLst>
                <a:ext uri="{FF2B5EF4-FFF2-40B4-BE49-F238E27FC236}">
                  <a16:creationId xmlns:a16="http://schemas.microsoft.com/office/drawing/2014/main" id="{CB7326BD-8555-479B-9120-0097D438C066}"/>
                </a:ext>
              </a:extLst>
            </p:cNvPr>
            <p:cNvSpPr/>
            <p:nvPr/>
          </p:nvSpPr>
          <p:spPr>
            <a:xfrm>
              <a:off x="-19006700" y="2434925"/>
              <a:ext cx="231600" cy="303275"/>
            </a:xfrm>
            <a:custGeom>
              <a:avLst/>
              <a:gdLst/>
              <a:ahLst/>
              <a:cxnLst/>
              <a:rect l="l" t="t" r="r" b="b"/>
              <a:pathLst>
                <a:path w="9264" h="12131" extrusionOk="0">
                  <a:moveTo>
                    <a:pt x="6302" y="757"/>
                  </a:moveTo>
                  <a:cubicBezTo>
                    <a:pt x="6774" y="851"/>
                    <a:pt x="7089" y="1292"/>
                    <a:pt x="7089" y="1765"/>
                  </a:cubicBezTo>
                  <a:lnTo>
                    <a:pt x="7089" y="2521"/>
                  </a:lnTo>
                  <a:cubicBezTo>
                    <a:pt x="6774" y="2269"/>
                    <a:pt x="6428" y="2175"/>
                    <a:pt x="6018" y="2175"/>
                  </a:cubicBezTo>
                  <a:cubicBezTo>
                    <a:pt x="5451" y="2175"/>
                    <a:pt x="4916" y="2427"/>
                    <a:pt x="4601" y="2868"/>
                  </a:cubicBezTo>
                  <a:cubicBezTo>
                    <a:pt x="4285" y="2427"/>
                    <a:pt x="3781" y="2175"/>
                    <a:pt x="3183" y="2175"/>
                  </a:cubicBezTo>
                  <a:cubicBezTo>
                    <a:pt x="2805" y="2175"/>
                    <a:pt x="2395" y="2269"/>
                    <a:pt x="2143" y="2521"/>
                  </a:cubicBezTo>
                  <a:lnTo>
                    <a:pt x="2143" y="1765"/>
                  </a:lnTo>
                  <a:cubicBezTo>
                    <a:pt x="2143" y="1261"/>
                    <a:pt x="2458" y="851"/>
                    <a:pt x="2931" y="757"/>
                  </a:cubicBezTo>
                  <a:cubicBezTo>
                    <a:pt x="3088" y="1135"/>
                    <a:pt x="3466" y="1418"/>
                    <a:pt x="3907" y="1418"/>
                  </a:cubicBezTo>
                  <a:lnTo>
                    <a:pt x="5325" y="1418"/>
                  </a:lnTo>
                  <a:cubicBezTo>
                    <a:pt x="5766" y="1418"/>
                    <a:pt x="6144" y="1135"/>
                    <a:pt x="6302" y="757"/>
                  </a:cubicBezTo>
                  <a:close/>
                  <a:moveTo>
                    <a:pt x="6050" y="2899"/>
                  </a:moveTo>
                  <a:cubicBezTo>
                    <a:pt x="6617" y="2899"/>
                    <a:pt x="7089" y="3372"/>
                    <a:pt x="7089" y="3970"/>
                  </a:cubicBezTo>
                  <a:lnTo>
                    <a:pt x="7089" y="4695"/>
                  </a:lnTo>
                  <a:cubicBezTo>
                    <a:pt x="7089" y="6050"/>
                    <a:pt x="5987" y="7152"/>
                    <a:pt x="4632" y="7152"/>
                  </a:cubicBezTo>
                  <a:cubicBezTo>
                    <a:pt x="3246" y="7152"/>
                    <a:pt x="2143" y="6050"/>
                    <a:pt x="2143" y="4695"/>
                  </a:cubicBezTo>
                  <a:lnTo>
                    <a:pt x="2143" y="3970"/>
                  </a:lnTo>
                  <a:cubicBezTo>
                    <a:pt x="2143" y="3372"/>
                    <a:pt x="2616" y="2899"/>
                    <a:pt x="3183" y="2899"/>
                  </a:cubicBezTo>
                  <a:cubicBezTo>
                    <a:pt x="3781" y="2899"/>
                    <a:pt x="4254" y="3372"/>
                    <a:pt x="4254" y="3970"/>
                  </a:cubicBezTo>
                  <a:cubicBezTo>
                    <a:pt x="4254" y="4159"/>
                    <a:pt x="4411" y="4317"/>
                    <a:pt x="4632" y="4317"/>
                  </a:cubicBezTo>
                  <a:cubicBezTo>
                    <a:pt x="4821" y="4317"/>
                    <a:pt x="4979" y="4159"/>
                    <a:pt x="4979" y="3970"/>
                  </a:cubicBezTo>
                  <a:cubicBezTo>
                    <a:pt x="4979" y="3372"/>
                    <a:pt x="5451" y="2899"/>
                    <a:pt x="6050" y="2899"/>
                  </a:cubicBezTo>
                  <a:close/>
                  <a:moveTo>
                    <a:pt x="7121" y="7152"/>
                  </a:moveTo>
                  <a:cubicBezTo>
                    <a:pt x="7909" y="7152"/>
                    <a:pt x="8539" y="7782"/>
                    <a:pt x="8539" y="8570"/>
                  </a:cubicBezTo>
                  <a:lnTo>
                    <a:pt x="8539" y="9956"/>
                  </a:lnTo>
                  <a:cubicBezTo>
                    <a:pt x="8129" y="9799"/>
                    <a:pt x="7846" y="9421"/>
                    <a:pt x="7846" y="8948"/>
                  </a:cubicBezTo>
                  <a:cubicBezTo>
                    <a:pt x="7846" y="8728"/>
                    <a:pt x="7688" y="8570"/>
                    <a:pt x="7499" y="8570"/>
                  </a:cubicBezTo>
                  <a:cubicBezTo>
                    <a:pt x="7278" y="8570"/>
                    <a:pt x="7121" y="8728"/>
                    <a:pt x="7121" y="8948"/>
                  </a:cubicBezTo>
                  <a:cubicBezTo>
                    <a:pt x="7121" y="9799"/>
                    <a:pt x="7751" y="10523"/>
                    <a:pt x="8539" y="10681"/>
                  </a:cubicBezTo>
                  <a:lnTo>
                    <a:pt x="8539" y="11405"/>
                  </a:lnTo>
                  <a:cubicBezTo>
                    <a:pt x="6963" y="11405"/>
                    <a:pt x="5703" y="10114"/>
                    <a:pt x="5703" y="8570"/>
                  </a:cubicBezTo>
                  <a:cubicBezTo>
                    <a:pt x="5703" y="7782"/>
                    <a:pt x="6333" y="7152"/>
                    <a:pt x="7121" y="7152"/>
                  </a:cubicBezTo>
                  <a:close/>
                  <a:moveTo>
                    <a:pt x="2868" y="7373"/>
                  </a:moveTo>
                  <a:cubicBezTo>
                    <a:pt x="3435" y="7719"/>
                    <a:pt x="4033" y="7908"/>
                    <a:pt x="4664" y="7908"/>
                  </a:cubicBezTo>
                  <a:cubicBezTo>
                    <a:pt x="4821" y="7908"/>
                    <a:pt x="4979" y="7908"/>
                    <a:pt x="5168" y="7877"/>
                  </a:cubicBezTo>
                  <a:lnTo>
                    <a:pt x="5168" y="7877"/>
                  </a:lnTo>
                  <a:cubicBezTo>
                    <a:pt x="5073" y="8097"/>
                    <a:pt x="5042" y="8349"/>
                    <a:pt x="5042" y="8633"/>
                  </a:cubicBezTo>
                  <a:cubicBezTo>
                    <a:pt x="5042" y="9799"/>
                    <a:pt x="5609" y="10838"/>
                    <a:pt x="6459" y="11468"/>
                  </a:cubicBezTo>
                  <a:lnTo>
                    <a:pt x="5357" y="11468"/>
                  </a:lnTo>
                  <a:cubicBezTo>
                    <a:pt x="3970" y="11468"/>
                    <a:pt x="2868" y="10334"/>
                    <a:pt x="2868" y="8980"/>
                  </a:cubicBezTo>
                  <a:lnTo>
                    <a:pt x="2868" y="7373"/>
                  </a:lnTo>
                  <a:close/>
                  <a:moveTo>
                    <a:pt x="3246" y="1"/>
                  </a:moveTo>
                  <a:cubicBezTo>
                    <a:pt x="2238" y="1"/>
                    <a:pt x="1450" y="788"/>
                    <a:pt x="1450" y="1765"/>
                  </a:cubicBezTo>
                  <a:lnTo>
                    <a:pt x="1450" y="4695"/>
                  </a:lnTo>
                  <a:cubicBezTo>
                    <a:pt x="1450" y="5420"/>
                    <a:pt x="1734" y="6144"/>
                    <a:pt x="2175" y="6680"/>
                  </a:cubicBezTo>
                  <a:lnTo>
                    <a:pt x="2175" y="8948"/>
                  </a:lnTo>
                  <a:cubicBezTo>
                    <a:pt x="2175" y="9956"/>
                    <a:pt x="2647" y="10838"/>
                    <a:pt x="3340" y="11405"/>
                  </a:cubicBezTo>
                  <a:lnTo>
                    <a:pt x="2017" y="11405"/>
                  </a:lnTo>
                  <a:lnTo>
                    <a:pt x="1387" y="10208"/>
                  </a:lnTo>
                  <a:cubicBezTo>
                    <a:pt x="1319" y="10094"/>
                    <a:pt x="1184" y="10013"/>
                    <a:pt x="1055" y="10013"/>
                  </a:cubicBezTo>
                  <a:cubicBezTo>
                    <a:pt x="1006" y="10013"/>
                    <a:pt x="958" y="10025"/>
                    <a:pt x="914" y="10051"/>
                  </a:cubicBezTo>
                  <a:cubicBezTo>
                    <a:pt x="757" y="10114"/>
                    <a:pt x="662" y="10366"/>
                    <a:pt x="757" y="10523"/>
                  </a:cubicBezTo>
                  <a:lnTo>
                    <a:pt x="1229" y="11405"/>
                  </a:lnTo>
                  <a:lnTo>
                    <a:pt x="347" y="11405"/>
                  </a:lnTo>
                  <a:cubicBezTo>
                    <a:pt x="158" y="11405"/>
                    <a:pt x="1" y="11563"/>
                    <a:pt x="1" y="11783"/>
                  </a:cubicBezTo>
                  <a:cubicBezTo>
                    <a:pt x="1" y="11973"/>
                    <a:pt x="158" y="12130"/>
                    <a:pt x="347" y="12130"/>
                  </a:cubicBezTo>
                  <a:lnTo>
                    <a:pt x="8917" y="12130"/>
                  </a:lnTo>
                  <a:cubicBezTo>
                    <a:pt x="9106" y="12130"/>
                    <a:pt x="9263" y="11973"/>
                    <a:pt x="9263" y="11783"/>
                  </a:cubicBezTo>
                  <a:lnTo>
                    <a:pt x="9263" y="8633"/>
                  </a:lnTo>
                  <a:cubicBezTo>
                    <a:pt x="9263" y="7467"/>
                    <a:pt x="8381" y="6585"/>
                    <a:pt x="7278" y="6459"/>
                  </a:cubicBezTo>
                  <a:cubicBezTo>
                    <a:pt x="7657" y="5955"/>
                    <a:pt x="7846" y="5325"/>
                    <a:pt x="7846" y="4695"/>
                  </a:cubicBezTo>
                  <a:lnTo>
                    <a:pt x="7846" y="1765"/>
                  </a:lnTo>
                  <a:cubicBezTo>
                    <a:pt x="7846" y="788"/>
                    <a:pt x="7058" y="1"/>
                    <a:pt x="6081" y="1"/>
                  </a:cubicBezTo>
                  <a:cubicBezTo>
                    <a:pt x="5861" y="1"/>
                    <a:pt x="5703" y="158"/>
                    <a:pt x="5703" y="347"/>
                  </a:cubicBezTo>
                  <a:cubicBezTo>
                    <a:pt x="5703" y="536"/>
                    <a:pt x="5546" y="694"/>
                    <a:pt x="5357" y="694"/>
                  </a:cubicBezTo>
                  <a:lnTo>
                    <a:pt x="3939" y="694"/>
                  </a:lnTo>
                  <a:cubicBezTo>
                    <a:pt x="3750" y="694"/>
                    <a:pt x="3592" y="536"/>
                    <a:pt x="3592" y="347"/>
                  </a:cubicBezTo>
                  <a:cubicBezTo>
                    <a:pt x="3592" y="158"/>
                    <a:pt x="3435" y="1"/>
                    <a:pt x="32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1122;p88">
            <a:extLst>
              <a:ext uri="{FF2B5EF4-FFF2-40B4-BE49-F238E27FC236}">
                <a16:creationId xmlns:a16="http://schemas.microsoft.com/office/drawing/2014/main" id="{B6FA2839-A53C-4769-B3DF-BE6FE8DC70AB}"/>
              </a:ext>
            </a:extLst>
          </p:cNvPr>
          <p:cNvGrpSpPr/>
          <p:nvPr/>
        </p:nvGrpSpPr>
        <p:grpSpPr>
          <a:xfrm>
            <a:off x="2808514" y="2063032"/>
            <a:ext cx="546338" cy="353340"/>
            <a:chOff x="-62882850" y="1999375"/>
            <a:chExt cx="315850" cy="250500"/>
          </a:xfrm>
          <a:solidFill>
            <a:schemeClr val="tx1"/>
          </a:solidFill>
        </p:grpSpPr>
        <p:sp>
          <p:nvSpPr>
            <p:cNvPr id="15" name="Google Shape;11123;p88">
              <a:extLst>
                <a:ext uri="{FF2B5EF4-FFF2-40B4-BE49-F238E27FC236}">
                  <a16:creationId xmlns:a16="http://schemas.microsoft.com/office/drawing/2014/main" id="{9BF9AC76-6662-4AC5-A439-F8FA2BB2F9CF}"/>
                </a:ext>
              </a:extLst>
            </p:cNvPr>
            <p:cNvSpPr/>
            <p:nvPr/>
          </p:nvSpPr>
          <p:spPr>
            <a:xfrm>
              <a:off x="-62882850" y="1999375"/>
              <a:ext cx="315850" cy="250500"/>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1124;p88">
              <a:extLst>
                <a:ext uri="{FF2B5EF4-FFF2-40B4-BE49-F238E27FC236}">
                  <a16:creationId xmlns:a16="http://schemas.microsoft.com/office/drawing/2014/main" id="{139033EF-6572-4CA6-8D1B-5033555B91CB}"/>
                </a:ext>
              </a:extLst>
            </p:cNvPr>
            <p:cNvSpPr/>
            <p:nvPr/>
          </p:nvSpPr>
          <p:spPr>
            <a:xfrm>
              <a:off x="-62806475" y="2062375"/>
              <a:ext cx="146525" cy="103800"/>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4325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EB60A1-2289-45B5-8DC4-7CE4F88F75A6}"/>
              </a:ext>
            </a:extLst>
          </p:cNvPr>
          <p:cNvSpPr txBox="1"/>
          <p:nvPr/>
        </p:nvSpPr>
        <p:spPr>
          <a:xfrm>
            <a:off x="3048000" y="2555847"/>
            <a:ext cx="6096000" cy="1754326"/>
          </a:xfrm>
          <a:prstGeom prst="rect">
            <a:avLst/>
          </a:prstGeom>
          <a:noFill/>
        </p:spPr>
        <p:txBody>
          <a:bodyPr wrap="square">
            <a:spAutoFit/>
          </a:bodyPr>
          <a:lstStyle/>
          <a:p>
            <a:r>
              <a:rPr lang="en-US" b="0" i="0" dirty="0">
                <a:solidFill>
                  <a:srgbClr val="292929"/>
                </a:solidFill>
                <a:effectLst/>
                <a:latin typeface="charter"/>
              </a:rPr>
              <a:t>It then launched a ‘TinyOwl Homemade’ app which gives you access to food from home chefs. The homemade app gives you the choice of having home-cooked food lets you reach the nearest home chef in your locality. The homemade app functioned in some parts of Mumbai with a plan to stretch its service eventually to other cities.</a:t>
            </a:r>
            <a:endParaRPr lang="en-IN" dirty="0"/>
          </a:p>
        </p:txBody>
      </p:sp>
      <p:sp>
        <p:nvSpPr>
          <p:cNvPr id="4" name="TextBox 3">
            <a:extLst>
              <a:ext uri="{FF2B5EF4-FFF2-40B4-BE49-F238E27FC236}">
                <a16:creationId xmlns:a16="http://schemas.microsoft.com/office/drawing/2014/main" id="{17744A82-9479-452A-9E21-C9DE91F9005B}"/>
              </a:ext>
            </a:extLst>
          </p:cNvPr>
          <p:cNvSpPr txBox="1"/>
          <p:nvPr/>
        </p:nvSpPr>
        <p:spPr>
          <a:xfrm>
            <a:off x="561474" y="898358"/>
            <a:ext cx="2951747" cy="369332"/>
          </a:xfrm>
          <a:prstGeom prst="rect">
            <a:avLst/>
          </a:prstGeom>
          <a:noFill/>
        </p:spPr>
        <p:txBody>
          <a:bodyPr wrap="square" rtlCol="0">
            <a:spAutoFit/>
          </a:bodyPr>
          <a:lstStyle/>
          <a:p>
            <a:r>
              <a:rPr lang="en-IN" dirty="0"/>
              <a:t>ARM OF TINY OWL </a:t>
            </a:r>
          </a:p>
        </p:txBody>
      </p:sp>
    </p:spTree>
    <p:extLst>
      <p:ext uri="{BB962C8B-B14F-4D97-AF65-F5344CB8AC3E}">
        <p14:creationId xmlns:p14="http://schemas.microsoft.com/office/powerpoint/2010/main" val="165966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6E6E09-D560-4027-B14D-CBB354B17C97}"/>
              </a:ext>
            </a:extLst>
          </p:cNvPr>
          <p:cNvSpPr txBox="1"/>
          <p:nvPr/>
        </p:nvSpPr>
        <p:spPr>
          <a:xfrm>
            <a:off x="577514" y="198689"/>
            <a:ext cx="11036968" cy="923330"/>
          </a:xfrm>
          <a:prstGeom prst="rect">
            <a:avLst/>
          </a:prstGeom>
          <a:noFill/>
        </p:spPr>
        <p:txBody>
          <a:bodyPr wrap="square">
            <a:spAutoFit/>
          </a:bodyPr>
          <a:lstStyle/>
          <a:p>
            <a:pPr algn="l"/>
            <a:r>
              <a:rPr lang="en-US" b="0" i="0" dirty="0">
                <a:solidFill>
                  <a:srgbClr val="292929"/>
                </a:solidFill>
                <a:effectLst/>
                <a:latin typeface="charter"/>
              </a:rPr>
              <a:t> Ever since it committed the sin of over-hiring, it was preparing for its destruction. Over-hiring is a common mistake with startups.</a:t>
            </a:r>
          </a:p>
          <a:p>
            <a:pPr algn="l"/>
            <a:r>
              <a:rPr lang="en-US" b="0" i="0" dirty="0">
                <a:solidFill>
                  <a:srgbClr val="292929"/>
                </a:solidFill>
                <a:effectLst/>
                <a:latin typeface="charter"/>
              </a:rPr>
              <a:t>Though it fired 300 employees in September 2015, the already hidden misfortune continued to haunt.</a:t>
            </a:r>
          </a:p>
        </p:txBody>
      </p:sp>
      <p:sp>
        <p:nvSpPr>
          <p:cNvPr id="5" name="TextBox 4">
            <a:extLst>
              <a:ext uri="{FF2B5EF4-FFF2-40B4-BE49-F238E27FC236}">
                <a16:creationId xmlns:a16="http://schemas.microsoft.com/office/drawing/2014/main" id="{560DBBFE-FCC1-4DD1-982B-6D98D7D6626E}"/>
              </a:ext>
            </a:extLst>
          </p:cNvPr>
          <p:cNvSpPr txBox="1"/>
          <p:nvPr/>
        </p:nvSpPr>
        <p:spPr>
          <a:xfrm>
            <a:off x="577514" y="1097273"/>
            <a:ext cx="11036967" cy="646331"/>
          </a:xfrm>
          <a:prstGeom prst="rect">
            <a:avLst/>
          </a:prstGeom>
          <a:noFill/>
        </p:spPr>
        <p:txBody>
          <a:bodyPr wrap="square">
            <a:spAutoFit/>
          </a:bodyPr>
          <a:lstStyle/>
          <a:p>
            <a:r>
              <a:rPr lang="en-US" b="0" i="0" dirty="0">
                <a:solidFill>
                  <a:srgbClr val="292929"/>
                </a:solidFill>
                <a:effectLst/>
                <a:latin typeface="charter"/>
              </a:rPr>
              <a:t> In November 2015, it initiated the second round of cuts. </a:t>
            </a:r>
            <a:r>
              <a:rPr lang="en-US" b="0" i="0" dirty="0" err="1">
                <a:solidFill>
                  <a:srgbClr val="292929"/>
                </a:solidFill>
                <a:effectLst/>
                <a:latin typeface="charter"/>
              </a:rPr>
              <a:t>Mandad</a:t>
            </a:r>
            <a:r>
              <a:rPr lang="en-US" b="0" i="0" dirty="0">
                <a:solidFill>
                  <a:srgbClr val="292929"/>
                </a:solidFill>
                <a:effectLst/>
                <a:latin typeface="charter"/>
              </a:rPr>
              <a:t> was advised not to retrench so close to Diwali. But the cuts were announced. And that was the second sin by TinyOwl.</a:t>
            </a:r>
            <a:endParaRPr lang="en-IN" dirty="0"/>
          </a:p>
        </p:txBody>
      </p:sp>
      <p:sp>
        <p:nvSpPr>
          <p:cNvPr id="7" name="TextBox 6">
            <a:extLst>
              <a:ext uri="{FF2B5EF4-FFF2-40B4-BE49-F238E27FC236}">
                <a16:creationId xmlns:a16="http://schemas.microsoft.com/office/drawing/2014/main" id="{B5A47C4A-CA03-4C06-98FA-41A89CAC1B4D}"/>
              </a:ext>
            </a:extLst>
          </p:cNvPr>
          <p:cNvSpPr txBox="1"/>
          <p:nvPr/>
        </p:nvSpPr>
        <p:spPr>
          <a:xfrm>
            <a:off x="577514" y="1743604"/>
            <a:ext cx="11036967" cy="1200329"/>
          </a:xfrm>
          <a:prstGeom prst="rect">
            <a:avLst/>
          </a:prstGeom>
          <a:noFill/>
        </p:spPr>
        <p:txBody>
          <a:bodyPr wrap="square">
            <a:spAutoFit/>
          </a:bodyPr>
          <a:lstStyle/>
          <a:p>
            <a:pPr algn="l"/>
            <a:r>
              <a:rPr lang="en-US" b="0" i="0" dirty="0">
                <a:solidFill>
                  <a:srgbClr val="292929"/>
                </a:solidFill>
                <a:effectLst/>
                <a:latin typeface="charter"/>
              </a:rPr>
              <a:t>It went to do a dish-based aggregation system. That was like if you open the app — it will tell you what’s today’s dish, and would give you options on where you could order it from.</a:t>
            </a:r>
          </a:p>
          <a:p>
            <a:pPr algn="l"/>
            <a:r>
              <a:rPr lang="en-US" b="0" i="0" dirty="0">
                <a:solidFill>
                  <a:srgbClr val="292929"/>
                </a:solidFill>
                <a:effectLst/>
                <a:latin typeface="charter"/>
              </a:rPr>
              <a:t>The idea turned wrong due to lack of technical aspects. There was hardly any artificial intelligence used, no data analytics were there and the pivot tanked with just less than five orders a day.</a:t>
            </a:r>
          </a:p>
        </p:txBody>
      </p:sp>
      <p:sp>
        <p:nvSpPr>
          <p:cNvPr id="9" name="TextBox 8">
            <a:extLst>
              <a:ext uri="{FF2B5EF4-FFF2-40B4-BE49-F238E27FC236}">
                <a16:creationId xmlns:a16="http://schemas.microsoft.com/office/drawing/2014/main" id="{702CC031-3D64-4E9B-BD4E-D11DE7A627C0}"/>
              </a:ext>
            </a:extLst>
          </p:cNvPr>
          <p:cNvSpPr txBox="1"/>
          <p:nvPr/>
        </p:nvSpPr>
        <p:spPr>
          <a:xfrm>
            <a:off x="577513" y="2990738"/>
            <a:ext cx="11036967" cy="646331"/>
          </a:xfrm>
          <a:prstGeom prst="rect">
            <a:avLst/>
          </a:prstGeom>
          <a:noFill/>
        </p:spPr>
        <p:txBody>
          <a:bodyPr wrap="square">
            <a:spAutoFit/>
          </a:bodyPr>
          <a:lstStyle/>
          <a:p>
            <a:r>
              <a:rPr lang="en-US" b="0" i="0" dirty="0">
                <a:solidFill>
                  <a:srgbClr val="292929"/>
                </a:solidFill>
                <a:effectLst/>
                <a:latin typeface="charter"/>
              </a:rPr>
              <a:t>At the end of 2015, TinyOwl made its sin number four. It hired a chief technology officer. Akash Saxena joined Tiny Owl as its CTO for Rs 1.5 crores a year and a joining bonus of Rs 50 lakhs.</a:t>
            </a:r>
            <a:endParaRPr lang="en-IN" dirty="0"/>
          </a:p>
        </p:txBody>
      </p:sp>
      <p:sp>
        <p:nvSpPr>
          <p:cNvPr id="11" name="TextBox 10">
            <a:extLst>
              <a:ext uri="{FF2B5EF4-FFF2-40B4-BE49-F238E27FC236}">
                <a16:creationId xmlns:a16="http://schemas.microsoft.com/office/drawing/2014/main" id="{63CCFF6F-E3A4-4B2C-8CBD-8BA331353B64}"/>
              </a:ext>
            </a:extLst>
          </p:cNvPr>
          <p:cNvSpPr txBox="1"/>
          <p:nvPr/>
        </p:nvSpPr>
        <p:spPr>
          <a:xfrm>
            <a:off x="577513" y="3612323"/>
            <a:ext cx="11036966" cy="1200329"/>
          </a:xfrm>
          <a:prstGeom prst="rect">
            <a:avLst/>
          </a:prstGeom>
          <a:noFill/>
        </p:spPr>
        <p:txBody>
          <a:bodyPr wrap="square">
            <a:spAutoFit/>
          </a:bodyPr>
          <a:lstStyle/>
          <a:p>
            <a:pPr algn="l"/>
            <a:r>
              <a:rPr lang="en-US" b="0" i="0" dirty="0">
                <a:solidFill>
                  <a:srgbClr val="292929"/>
                </a:solidFill>
                <a:effectLst/>
                <a:latin typeface="charter"/>
              </a:rPr>
              <a:t> Right at the beginning of 2016, it began preparation for sin number five — An area-based food aggregation, similar to what </a:t>
            </a:r>
            <a:r>
              <a:rPr lang="en-US" b="0" i="0" dirty="0" err="1">
                <a:solidFill>
                  <a:srgbClr val="292929"/>
                </a:solidFill>
                <a:effectLst/>
                <a:latin typeface="charter"/>
              </a:rPr>
              <a:t>Grofers</a:t>
            </a:r>
            <a:r>
              <a:rPr lang="en-US" b="0" i="0" dirty="0">
                <a:solidFill>
                  <a:srgbClr val="292929"/>
                </a:solidFill>
                <a:effectLst/>
                <a:latin typeface="charter"/>
              </a:rPr>
              <a:t> runs in the grocery.</a:t>
            </a:r>
          </a:p>
          <a:p>
            <a:pPr algn="l"/>
            <a:r>
              <a:rPr lang="en-US" b="0" i="0" dirty="0">
                <a:solidFill>
                  <a:srgbClr val="292929"/>
                </a:solidFill>
                <a:effectLst/>
                <a:latin typeface="charter"/>
              </a:rPr>
              <a:t>In this model, TinyOwl had to pay for the logistics of gathering the food from various restaurants. That cost too much for the poor kid.</a:t>
            </a:r>
          </a:p>
        </p:txBody>
      </p:sp>
      <p:sp>
        <p:nvSpPr>
          <p:cNvPr id="13" name="TextBox 12">
            <a:extLst>
              <a:ext uri="{FF2B5EF4-FFF2-40B4-BE49-F238E27FC236}">
                <a16:creationId xmlns:a16="http://schemas.microsoft.com/office/drawing/2014/main" id="{A04440AC-18F8-4606-BF91-0114C24E3789}"/>
              </a:ext>
            </a:extLst>
          </p:cNvPr>
          <p:cNvSpPr txBox="1"/>
          <p:nvPr/>
        </p:nvSpPr>
        <p:spPr>
          <a:xfrm>
            <a:off x="577513" y="4891562"/>
            <a:ext cx="11036966" cy="646331"/>
          </a:xfrm>
          <a:prstGeom prst="rect">
            <a:avLst/>
          </a:prstGeom>
          <a:noFill/>
        </p:spPr>
        <p:txBody>
          <a:bodyPr wrap="square">
            <a:spAutoFit/>
          </a:bodyPr>
          <a:lstStyle/>
          <a:p>
            <a:r>
              <a:rPr lang="en-US" b="0" i="0" dirty="0">
                <a:solidFill>
                  <a:srgbClr val="292929"/>
                </a:solidFill>
                <a:effectLst/>
                <a:latin typeface="charter"/>
              </a:rPr>
              <a:t>For the area-based food aggregation plan, more cash was required and all head of the departments were told to find new jobs. Thus Homemade, the only arm of TinyOwl broke and dissolved.</a:t>
            </a:r>
            <a:endParaRPr lang="en-IN" dirty="0"/>
          </a:p>
        </p:txBody>
      </p:sp>
    </p:spTree>
    <p:extLst>
      <p:ext uri="{BB962C8B-B14F-4D97-AF65-F5344CB8AC3E}">
        <p14:creationId xmlns:p14="http://schemas.microsoft.com/office/powerpoint/2010/main" val="385755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4E476-D0B8-4A3B-8B42-AB010831E968}"/>
              </a:ext>
            </a:extLst>
          </p:cNvPr>
          <p:cNvSpPr txBox="1"/>
          <p:nvPr/>
        </p:nvSpPr>
        <p:spPr>
          <a:xfrm>
            <a:off x="200526" y="244109"/>
            <a:ext cx="11790947" cy="5355312"/>
          </a:xfrm>
          <a:prstGeom prst="rect">
            <a:avLst/>
          </a:prstGeom>
          <a:noFill/>
        </p:spPr>
        <p:txBody>
          <a:bodyPr wrap="square">
            <a:spAutoFit/>
          </a:bodyPr>
          <a:lstStyle/>
          <a:p>
            <a:pPr algn="l"/>
            <a:r>
              <a:rPr lang="en-US" b="1" i="0" dirty="0">
                <a:solidFill>
                  <a:srgbClr val="292929"/>
                </a:solidFill>
                <a:effectLst/>
                <a:latin typeface="charter"/>
              </a:rPr>
              <a:t>Only the Mumbai division was kept alive</a:t>
            </a:r>
            <a:endParaRPr lang="en-US" b="0" i="0" dirty="0">
              <a:solidFill>
                <a:srgbClr val="292929"/>
              </a:solidFill>
              <a:effectLst/>
              <a:latin typeface="charter"/>
            </a:endParaRPr>
          </a:p>
          <a:p>
            <a:pPr algn="l"/>
            <a:r>
              <a:rPr lang="en-US" b="0" i="0" dirty="0">
                <a:solidFill>
                  <a:srgbClr val="292929"/>
                </a:solidFill>
                <a:effectLst/>
                <a:latin typeface="charter"/>
              </a:rPr>
              <a:t>With a negative profit margin, high costs of delivery and customer acquisition, the overstaffed and lavish offices began mass layoffs. It soon had to shut down operations in every city except Mumbai.</a:t>
            </a:r>
          </a:p>
          <a:p>
            <a:pPr algn="l"/>
            <a:r>
              <a:rPr lang="en-US" b="0" i="0" dirty="0">
                <a:solidFill>
                  <a:srgbClr val="292929"/>
                </a:solidFill>
                <a:effectLst/>
                <a:latin typeface="charter"/>
              </a:rPr>
              <a:t>Later, the company reports said it would only be active temporarily in Mumbai. The app didn’t let users access restaurants listed either in Delhi or Bangalore, its two other big markets.</a:t>
            </a:r>
          </a:p>
          <a:p>
            <a:pPr algn="l"/>
            <a:r>
              <a:rPr lang="en-US" b="0" i="0" dirty="0">
                <a:solidFill>
                  <a:srgbClr val="292929"/>
                </a:solidFill>
                <a:effectLst/>
                <a:latin typeface="charter"/>
              </a:rPr>
              <a:t>There was a split between the founders and they left to different places. The breakdown in the relationship between employees and founders was well visible.</a:t>
            </a:r>
          </a:p>
          <a:p>
            <a:pPr algn="l"/>
            <a:r>
              <a:rPr lang="en-US" b="0" i="0" dirty="0">
                <a:solidFill>
                  <a:srgbClr val="292929"/>
                </a:solidFill>
                <a:effectLst/>
                <a:latin typeface="charter"/>
              </a:rPr>
              <a:t>Fundraising then became a nightmare for TinyOwl. </a:t>
            </a:r>
            <a:r>
              <a:rPr lang="en-US" b="0" i="0" dirty="0" err="1">
                <a:solidFill>
                  <a:srgbClr val="292929"/>
                </a:solidFill>
                <a:effectLst/>
                <a:latin typeface="charter"/>
              </a:rPr>
              <a:t>Mandad</a:t>
            </a:r>
            <a:r>
              <a:rPr lang="en-US" b="0" i="0" dirty="0">
                <a:solidFill>
                  <a:srgbClr val="292929"/>
                </a:solidFill>
                <a:effectLst/>
                <a:latin typeface="charter"/>
              </a:rPr>
              <a:t> approached investors from across the world. Nobody was keen on funding the company. He then started approaching its rivals to buy out a portion of the company.</a:t>
            </a:r>
          </a:p>
          <a:p>
            <a:pPr algn="l"/>
            <a:r>
              <a:rPr lang="en-US" b="0" i="0" dirty="0">
                <a:solidFill>
                  <a:srgbClr val="292929"/>
                </a:solidFill>
                <a:effectLst/>
                <a:latin typeface="charter"/>
              </a:rPr>
              <a:t>After an all-stock deal with the logistics startup Roadrunner, In May 2016, TinyOwl announced its merger. The two companies had mutual investors Sequoia Capital and Nexus Venture Partners.</a:t>
            </a:r>
          </a:p>
          <a:p>
            <a:pPr algn="l"/>
            <a:r>
              <a:rPr lang="en-US" b="0" i="0" dirty="0">
                <a:solidFill>
                  <a:srgbClr val="292929"/>
                </a:solidFill>
                <a:effectLst/>
                <a:latin typeface="charter"/>
              </a:rPr>
              <a:t>The merged company now called </a:t>
            </a:r>
            <a:r>
              <a:rPr lang="en-US" b="0" i="0" dirty="0" err="1">
                <a:solidFill>
                  <a:srgbClr val="292929"/>
                </a:solidFill>
                <a:effectLst/>
                <a:latin typeface="charter"/>
              </a:rPr>
              <a:t>Runnr</a:t>
            </a:r>
            <a:r>
              <a:rPr lang="en-US" b="0" i="0" dirty="0">
                <a:solidFill>
                  <a:srgbClr val="292929"/>
                </a:solidFill>
                <a:effectLst/>
                <a:latin typeface="charter"/>
              </a:rPr>
              <a:t> itself was facing operational problems. It currently operates in Bangalore and Mumbai. Due to the high costs of running an operations-heavy business, </a:t>
            </a:r>
            <a:r>
              <a:rPr lang="en-US" b="0" i="0" dirty="0" err="1">
                <a:solidFill>
                  <a:srgbClr val="292929"/>
                </a:solidFill>
                <a:effectLst/>
                <a:latin typeface="charter"/>
              </a:rPr>
              <a:t>Runnr</a:t>
            </a:r>
            <a:r>
              <a:rPr lang="en-US" b="0" i="0" dirty="0">
                <a:solidFill>
                  <a:srgbClr val="292929"/>
                </a:solidFill>
                <a:effectLst/>
                <a:latin typeface="charter"/>
              </a:rPr>
              <a:t> continues struggling for its existence in a market dominated by food tech giants like </a:t>
            </a:r>
            <a:r>
              <a:rPr lang="en-US" b="0" i="0" dirty="0" err="1">
                <a:solidFill>
                  <a:srgbClr val="292929"/>
                </a:solidFill>
                <a:effectLst/>
                <a:latin typeface="charter"/>
              </a:rPr>
              <a:t>Swiggy</a:t>
            </a:r>
            <a:r>
              <a:rPr lang="en-US" b="0" i="0" dirty="0">
                <a:solidFill>
                  <a:srgbClr val="292929"/>
                </a:solidFill>
                <a:effectLst/>
                <a:latin typeface="charter"/>
              </a:rPr>
              <a:t> and Zomato.</a:t>
            </a:r>
          </a:p>
          <a:p>
            <a:pPr algn="l"/>
            <a:r>
              <a:rPr lang="en-US" b="0" i="0" dirty="0">
                <a:solidFill>
                  <a:srgbClr val="292929"/>
                </a:solidFill>
                <a:effectLst/>
                <a:latin typeface="charter"/>
              </a:rPr>
              <a:t>Thus the Mumbai-based food tech business flew high and fell deep on the back of a few bad decisions. It failed to sustain amidst of chaos.</a:t>
            </a:r>
          </a:p>
          <a:p>
            <a:pPr algn="l"/>
            <a:r>
              <a:rPr lang="en-US" b="0" i="0" dirty="0">
                <a:solidFill>
                  <a:srgbClr val="292929"/>
                </a:solidFill>
                <a:effectLst/>
                <a:latin typeface="charter"/>
              </a:rPr>
              <a:t>There are many startups out there that had to withdraw on their midway. The rise and fall of TinyOwl set a lesson to be learnt for the Indian startup community. The challenges and inefficiencies in running an operations-intensive business were quite evident in its miserable fate.</a:t>
            </a:r>
          </a:p>
        </p:txBody>
      </p:sp>
    </p:spTree>
    <p:extLst>
      <p:ext uri="{BB962C8B-B14F-4D97-AF65-F5344CB8AC3E}">
        <p14:creationId xmlns:p14="http://schemas.microsoft.com/office/powerpoint/2010/main" val="2119521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4E7E74-3BF0-4D54-90C9-E414BC3CF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936" y="610698"/>
            <a:ext cx="9272337" cy="5636604"/>
          </a:xfrm>
          <a:prstGeom prst="rect">
            <a:avLst/>
          </a:prstGeom>
        </p:spPr>
      </p:pic>
    </p:spTree>
    <p:extLst>
      <p:ext uri="{BB962C8B-B14F-4D97-AF65-F5344CB8AC3E}">
        <p14:creationId xmlns:p14="http://schemas.microsoft.com/office/powerpoint/2010/main" val="610287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8522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TotalTime>
  <Words>1120</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charter</vt:lpstr>
      <vt:lpstr>Montserrat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Ruthik Kale</dc:creator>
  <cp:lastModifiedBy>Ruthik Kale</cp:lastModifiedBy>
  <cp:revision>11</cp:revision>
  <dcterms:created xsi:type="dcterms:W3CDTF">2021-06-10T02:58:25Z</dcterms:created>
  <dcterms:modified xsi:type="dcterms:W3CDTF">2021-06-14T17:07:39Z</dcterms:modified>
</cp:coreProperties>
</file>