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jpeg" ContentType="image/jpeg"/>
  <Override PartName="/ppt/media/image25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56160" y="236628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981080" y="236628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856160" y="255852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981080" y="255852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730880" y="43560"/>
            <a:ext cx="369720" cy="501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648800" y="339480"/>
            <a:ext cx="1011276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730880" y="43560"/>
            <a:ext cx="369720" cy="501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856160" y="236628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981080" y="236628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856160" y="255852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981080" y="255852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730880" y="43560"/>
            <a:ext cx="369720" cy="501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1648800" y="339480"/>
            <a:ext cx="1011276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1856160" y="236628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981080" y="236628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1856160" y="255852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1981080" y="2558520"/>
            <a:ext cx="11880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648800" y="339480"/>
            <a:ext cx="10112760" cy="464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3682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920600" y="255852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3088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920600" y="2366280"/>
            <a:ext cx="18036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730880" y="2558520"/>
            <a:ext cx="369720" cy="1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230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1134360" y="0"/>
            <a:ext cx="11057400" cy="685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Straight Connector 2"/>
          <p:cNvSpPr/>
          <p:nvPr/>
        </p:nvSpPr>
        <p:spPr>
          <a:xfrm>
            <a:off x="1124280" y="0"/>
            <a:ext cx="0" cy="685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23880" y="5286240"/>
            <a:ext cx="4178880" cy="356040"/>
          </a:xfrm>
          <a:prstGeom prst="rect">
            <a:avLst/>
          </a:prstGeom>
        </p:spPr>
        <p:txBody>
          <a:bodyPr lIns="0" r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299" strike="noStrike" cap="all">
                <a:solidFill>
                  <a:srgbClr val="ffffff"/>
                </a:solidFill>
                <a:latin typeface="Speak Pro"/>
              </a:rPr>
              <a:t>Subtitle goes here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23880" y="2715840"/>
            <a:ext cx="4178880" cy="2387160"/>
          </a:xfrm>
          <a:prstGeom prst="rect">
            <a:avLst/>
          </a:prstGeom>
        </p:spPr>
        <p:txBody>
          <a:bodyPr lIns="0" rIns="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Sagona Extra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674089-91CD-4BE1-96E5-17E70F7F48D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6/18/21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7CC23A-C3C3-4FA9-9700-7AA5CABFEB5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1627200" y="339480"/>
            <a:ext cx="10134000" cy="1002240"/>
          </a:xfrm>
          <a:prstGeom prst="rect">
            <a:avLst/>
          </a:prstGeom>
        </p:spPr>
        <p:txBody>
          <a:bodyPr lIns="0" rIns="0" anchor="b">
            <a:noAutofit/>
          </a:bodyPr>
          <a:p>
            <a:pPr>
              <a:lnSpc>
                <a:spcPct val="90000"/>
              </a:lnSpc>
            </a:pPr>
            <a:r>
              <a:rPr b="0" lang="en-US" sz="4500" spc="-1" strike="noStrike" cap="all">
                <a:solidFill>
                  <a:srgbClr val="034793"/>
                </a:solidFill>
                <a:latin typeface="Sagona ExtraLight"/>
              </a:rPr>
              <a:t>TITLE GOE HERE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627200" y="1506960"/>
            <a:ext cx="10134000" cy="4848840"/>
          </a:xfrm>
          <a:prstGeom prst="rect">
            <a:avLst/>
          </a:prstGeom>
        </p:spPr>
        <p:txBody>
          <a:bodyPr lIns="0" rIns="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 Light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 Ligh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 Light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8288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 Light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Straight Connector 12"/>
          <p:cNvSpPr/>
          <p:nvPr/>
        </p:nvSpPr>
        <p:spPr>
          <a:xfrm>
            <a:off x="392400" y="134208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sp>
      <p:sp>
        <p:nvSpPr>
          <p:cNvPr id="46" name="Straight Connector 8"/>
          <p:cNvSpPr/>
          <p:nvPr/>
        </p:nvSpPr>
        <p:spPr>
          <a:xfrm>
            <a:off x="1134000" y="0"/>
            <a:ext cx="0" cy="6858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329A2E7-12AE-445D-94F4-E10E174FF25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6/18/21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821F59-A117-4C44-8996-6FF60C6FDF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1648800" y="339480"/>
            <a:ext cx="10112760" cy="1002240"/>
          </a:xfrm>
          <a:prstGeom prst="rect">
            <a:avLst/>
          </a:prstGeom>
        </p:spPr>
        <p:txBody>
          <a:bodyPr lIns="0" rIns="0" anchor="b">
            <a:noAutofit/>
          </a:bodyPr>
          <a:p>
            <a:pPr>
              <a:lnSpc>
                <a:spcPct val="90000"/>
              </a:lnSpc>
            </a:pPr>
            <a:r>
              <a:rPr b="0" lang="en-US" sz="4500" spc="-1" strike="noStrike" cap="all">
                <a:solidFill>
                  <a:srgbClr val="034793"/>
                </a:solidFill>
                <a:latin typeface="Sagona ExtraLight"/>
              </a:rPr>
              <a:t>TITLE GOE HERE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Straight Connector 12"/>
          <p:cNvSpPr/>
          <p:nvPr/>
        </p:nvSpPr>
        <p:spPr>
          <a:xfrm>
            <a:off x="392400" y="134208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>
                <a:lumMod val="85000"/>
                <a:lumOff val="15000"/>
              </a:srgbClr>
            </a:solidFill>
          </a:ln>
        </p:spPr>
      </p:sp>
      <p:sp>
        <p:nvSpPr>
          <p:cNvPr id="88" name="Rectangle: Rounded Corners 16"/>
          <p:cNvSpPr/>
          <p:nvPr/>
        </p:nvSpPr>
        <p:spPr>
          <a:xfrm>
            <a:off x="1658880" y="2293920"/>
            <a:ext cx="506520" cy="50652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730880" y="2366280"/>
            <a:ext cx="369720" cy="368280"/>
          </a:xfrm>
          <a:prstGeom prst="rect">
            <a:avLst/>
          </a:prstGeom>
        </p:spPr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Rectangle: Rounded Corners 16"/>
          <p:cNvSpPr/>
          <p:nvPr/>
        </p:nvSpPr>
        <p:spPr>
          <a:xfrm>
            <a:off x="1658880" y="3519720"/>
            <a:ext cx="506520" cy="50652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1730880" y="3592080"/>
            <a:ext cx="369720" cy="368280"/>
          </a:xfrm>
          <a:prstGeom prst="rect">
            <a:avLst/>
          </a:prstGeom>
        </p:spPr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Rectangle: Rounded Corners 16"/>
          <p:cNvSpPr/>
          <p:nvPr/>
        </p:nvSpPr>
        <p:spPr>
          <a:xfrm>
            <a:off x="1658880" y="4784400"/>
            <a:ext cx="506520" cy="50652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1730880" y="4856760"/>
            <a:ext cx="369720" cy="368280"/>
          </a:xfrm>
          <a:prstGeom prst="rect">
            <a:avLst/>
          </a:prstGeom>
        </p:spPr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Rectangle: Rounded Corners 16"/>
          <p:cNvSpPr/>
          <p:nvPr/>
        </p:nvSpPr>
        <p:spPr>
          <a:xfrm>
            <a:off x="6871680" y="2293920"/>
            <a:ext cx="506520" cy="50652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6949440" y="2366280"/>
            <a:ext cx="369720" cy="368280"/>
          </a:xfrm>
          <a:prstGeom prst="rect">
            <a:avLst/>
          </a:prstGeom>
        </p:spPr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Rectangle: Rounded Corners 16"/>
          <p:cNvSpPr/>
          <p:nvPr/>
        </p:nvSpPr>
        <p:spPr>
          <a:xfrm>
            <a:off x="6877080" y="3519720"/>
            <a:ext cx="506520" cy="50652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6949440" y="3592080"/>
            <a:ext cx="369720" cy="368280"/>
          </a:xfrm>
          <a:prstGeom prst="rect">
            <a:avLst/>
          </a:prstGeom>
        </p:spPr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Rectangle: Rounded Corners 16"/>
          <p:cNvSpPr/>
          <p:nvPr/>
        </p:nvSpPr>
        <p:spPr>
          <a:xfrm>
            <a:off x="6877080" y="4784400"/>
            <a:ext cx="506520" cy="50652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0"/>
          <p:cNvSpPr>
            <a:spLocks noGrp="1"/>
          </p:cNvSpPr>
          <p:nvPr>
            <p:ph type="body"/>
          </p:nvPr>
        </p:nvSpPr>
        <p:spPr>
          <a:xfrm>
            <a:off x="6949440" y="4856760"/>
            <a:ext cx="369720" cy="368280"/>
          </a:xfrm>
          <a:prstGeom prst="rect">
            <a:avLst/>
          </a:prstGeom>
        </p:spPr>
        <p:txBody>
          <a:bodyPr lIns="90000" rIns="90000" tIns="45000" bIns="45000" anchor="ctr">
            <a:normAutofit fontScale="3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Click icon to add picture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11"/>
          <p:cNvSpPr>
            <a:spLocks noGrp="1"/>
          </p:cNvSpPr>
          <p:nvPr>
            <p:ph type="body"/>
          </p:nvPr>
        </p:nvSpPr>
        <p:spPr>
          <a:xfrm>
            <a:off x="2488680" y="2512440"/>
            <a:ext cx="3994560" cy="426240"/>
          </a:xfrm>
          <a:prstGeom prst="rect">
            <a:avLst/>
          </a:prstGeom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 Light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12"/>
          <p:cNvSpPr>
            <a:spLocks noGrp="1"/>
          </p:cNvSpPr>
          <p:nvPr>
            <p:ph type="body"/>
          </p:nvPr>
        </p:nvSpPr>
        <p:spPr>
          <a:xfrm>
            <a:off x="2488680" y="2265480"/>
            <a:ext cx="3994560" cy="364680"/>
          </a:xfrm>
          <a:prstGeom prst="rect">
            <a:avLst/>
          </a:prstGeom>
        </p:spPr>
        <p:txBody>
          <a:bodyPr lIns="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 cap="all">
                <a:solidFill>
                  <a:srgbClr val="000000"/>
                </a:solidFill>
                <a:latin typeface="Speak Pro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13"/>
          <p:cNvSpPr>
            <a:spLocks noGrp="1"/>
          </p:cNvSpPr>
          <p:nvPr>
            <p:ph type="body"/>
          </p:nvPr>
        </p:nvSpPr>
        <p:spPr>
          <a:xfrm>
            <a:off x="2488680" y="3745440"/>
            <a:ext cx="3994560" cy="426240"/>
          </a:xfrm>
          <a:prstGeom prst="rect">
            <a:avLst/>
          </a:prstGeom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 Light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14"/>
          <p:cNvSpPr>
            <a:spLocks noGrp="1"/>
          </p:cNvSpPr>
          <p:nvPr>
            <p:ph type="body"/>
          </p:nvPr>
        </p:nvSpPr>
        <p:spPr>
          <a:xfrm>
            <a:off x="2488680" y="3498480"/>
            <a:ext cx="3994560" cy="364680"/>
          </a:xfrm>
          <a:prstGeom prst="rect">
            <a:avLst/>
          </a:prstGeom>
        </p:spPr>
        <p:txBody>
          <a:bodyPr lIns="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 cap="all">
                <a:solidFill>
                  <a:srgbClr val="000000"/>
                </a:solidFill>
                <a:latin typeface="Speak Pro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15"/>
          <p:cNvSpPr>
            <a:spLocks noGrp="1"/>
          </p:cNvSpPr>
          <p:nvPr>
            <p:ph type="body"/>
          </p:nvPr>
        </p:nvSpPr>
        <p:spPr>
          <a:xfrm>
            <a:off x="2488680" y="5006160"/>
            <a:ext cx="3994560" cy="426240"/>
          </a:xfrm>
          <a:prstGeom prst="rect">
            <a:avLst/>
          </a:prstGeom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 Light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16"/>
          <p:cNvSpPr>
            <a:spLocks noGrp="1"/>
          </p:cNvSpPr>
          <p:nvPr>
            <p:ph type="body"/>
          </p:nvPr>
        </p:nvSpPr>
        <p:spPr>
          <a:xfrm>
            <a:off x="2488680" y="4759560"/>
            <a:ext cx="3994560" cy="364680"/>
          </a:xfrm>
          <a:prstGeom prst="rect">
            <a:avLst/>
          </a:prstGeom>
        </p:spPr>
        <p:txBody>
          <a:bodyPr lIns="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 cap="all">
                <a:solidFill>
                  <a:srgbClr val="000000"/>
                </a:solidFill>
                <a:latin typeface="Speak Pro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17"/>
          <p:cNvSpPr>
            <a:spLocks noGrp="1"/>
          </p:cNvSpPr>
          <p:nvPr>
            <p:ph type="body"/>
          </p:nvPr>
        </p:nvSpPr>
        <p:spPr>
          <a:xfrm>
            <a:off x="7766640" y="2512440"/>
            <a:ext cx="3994560" cy="426240"/>
          </a:xfrm>
          <a:prstGeom prst="rect">
            <a:avLst/>
          </a:prstGeom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 Light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18"/>
          <p:cNvSpPr>
            <a:spLocks noGrp="1"/>
          </p:cNvSpPr>
          <p:nvPr>
            <p:ph type="body"/>
          </p:nvPr>
        </p:nvSpPr>
        <p:spPr>
          <a:xfrm>
            <a:off x="7766640" y="2265480"/>
            <a:ext cx="3994560" cy="364680"/>
          </a:xfrm>
          <a:prstGeom prst="rect">
            <a:avLst/>
          </a:prstGeom>
        </p:spPr>
        <p:txBody>
          <a:bodyPr lIns="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 cap="all">
                <a:solidFill>
                  <a:srgbClr val="000000"/>
                </a:solidFill>
                <a:latin typeface="Speak Pro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19"/>
          <p:cNvSpPr>
            <a:spLocks noGrp="1"/>
          </p:cNvSpPr>
          <p:nvPr>
            <p:ph type="body"/>
          </p:nvPr>
        </p:nvSpPr>
        <p:spPr>
          <a:xfrm>
            <a:off x="7766640" y="3745440"/>
            <a:ext cx="3994560" cy="426240"/>
          </a:xfrm>
          <a:prstGeom prst="rect">
            <a:avLst/>
          </a:prstGeom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 Light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0"/>
          <p:cNvSpPr>
            <a:spLocks noGrp="1"/>
          </p:cNvSpPr>
          <p:nvPr>
            <p:ph type="body"/>
          </p:nvPr>
        </p:nvSpPr>
        <p:spPr>
          <a:xfrm>
            <a:off x="7766640" y="3498480"/>
            <a:ext cx="3994560" cy="364680"/>
          </a:xfrm>
          <a:prstGeom prst="rect">
            <a:avLst/>
          </a:prstGeom>
        </p:spPr>
        <p:txBody>
          <a:bodyPr lIns="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 cap="all">
                <a:solidFill>
                  <a:srgbClr val="000000"/>
                </a:solidFill>
                <a:latin typeface="Speak Pro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1"/>
          <p:cNvSpPr>
            <a:spLocks noGrp="1"/>
          </p:cNvSpPr>
          <p:nvPr>
            <p:ph type="body"/>
          </p:nvPr>
        </p:nvSpPr>
        <p:spPr>
          <a:xfrm>
            <a:off x="7766640" y="5006160"/>
            <a:ext cx="3994560" cy="426240"/>
          </a:xfrm>
          <a:prstGeom prst="rect">
            <a:avLst/>
          </a:prstGeom>
        </p:spPr>
        <p:txBody>
          <a:bodyPr lIns="0" r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 Light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2"/>
          <p:cNvSpPr>
            <a:spLocks noGrp="1"/>
          </p:cNvSpPr>
          <p:nvPr>
            <p:ph type="body"/>
          </p:nvPr>
        </p:nvSpPr>
        <p:spPr>
          <a:xfrm>
            <a:off x="7766640" y="4759560"/>
            <a:ext cx="3994560" cy="364680"/>
          </a:xfrm>
          <a:prstGeom prst="rect">
            <a:avLst/>
          </a:prstGeom>
        </p:spPr>
        <p:txBody>
          <a:bodyPr lIns="0"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 cap="all">
                <a:solidFill>
                  <a:srgbClr val="000000"/>
                </a:solidFill>
                <a:latin typeface="Speak Pro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Straight Connector 40"/>
          <p:cNvSpPr/>
          <p:nvPr/>
        </p:nvSpPr>
        <p:spPr>
          <a:xfrm>
            <a:off x="1134000" y="0"/>
            <a:ext cx="0" cy="6858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Placeholder 21" descr="Woman on tablet "/>
          <p:cNvPicPr/>
          <p:nvPr/>
        </p:nvPicPr>
        <p:blipFill>
          <a:blip r:embed="rId1">
            <a:alphaModFix amt="35000"/>
          </a:blip>
          <a:srcRect l="4632" t="0" r="4632" b="0"/>
          <a:stretch/>
        </p:blipFill>
        <p:spPr>
          <a:xfrm>
            <a:off x="1067760" y="0"/>
            <a:ext cx="11057400" cy="6857640"/>
          </a:xfrm>
          <a:prstGeom prst="rect">
            <a:avLst/>
          </a:prstGeom>
          <a:ln w="0">
            <a:noFill/>
          </a:ln>
        </p:spPr>
      </p:pic>
      <p:sp>
        <p:nvSpPr>
          <p:cNvPr id="150" name="Title 4"/>
          <p:cNvSpPr txBox="1"/>
          <p:nvPr/>
        </p:nvSpPr>
        <p:spPr>
          <a:xfrm>
            <a:off x="6715080" y="3909600"/>
            <a:ext cx="491256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Eras Medium ITC"/>
              </a:rPr>
              <a:t>Swiggy Mumbai (EDA)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5" descr=""/>
          <p:cNvPicPr/>
          <p:nvPr/>
        </p:nvPicPr>
        <p:blipFill>
          <a:blip r:embed="rId1"/>
          <a:srcRect l="0" t="0" r="0" b="5068"/>
          <a:stretch/>
        </p:blipFill>
        <p:spPr>
          <a:xfrm>
            <a:off x="7062120" y="441360"/>
            <a:ext cx="4699440" cy="5768640"/>
          </a:xfrm>
          <a:prstGeom prst="rect">
            <a:avLst/>
          </a:prstGeom>
          <a:ln w="0">
            <a:noFill/>
          </a:ln>
        </p:spPr>
      </p:pic>
      <p:sp>
        <p:nvSpPr>
          <p:cNvPr id="152" name="Title 2"/>
          <p:cNvSpPr txBox="1"/>
          <p:nvPr/>
        </p:nvSpPr>
        <p:spPr>
          <a:xfrm>
            <a:off x="1627200" y="339480"/>
            <a:ext cx="10134000" cy="1002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p>
            <a:pPr>
              <a:lnSpc>
                <a:spcPct val="90000"/>
              </a:lnSpc>
            </a:pPr>
            <a:r>
              <a:rPr b="0" lang="en-US" sz="4500" spc="-1" strike="noStrike" cap="all">
                <a:solidFill>
                  <a:srgbClr val="034793"/>
                </a:solidFill>
                <a:latin typeface="Sagona ExtraLight"/>
              </a:rPr>
              <a:t>Content slide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 Placeholder 6"/>
          <p:cNvSpPr txBox="1"/>
          <p:nvPr/>
        </p:nvSpPr>
        <p:spPr>
          <a:xfrm>
            <a:off x="1627200" y="1506960"/>
            <a:ext cx="4973040" cy="484884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Total Data available for 42 Locations in Mumbai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11987 Restaurants listed.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We have mention top 10 locations having great protentional to carry out our expansion.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We have also mention bottom 10 locations.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6" descr=""/>
          <p:cNvPicPr/>
          <p:nvPr/>
        </p:nvPicPr>
        <p:blipFill>
          <a:blip r:embed="rId1"/>
          <a:srcRect l="8239" t="12812" r="0" b="10939"/>
          <a:stretch/>
        </p:blipFill>
        <p:spPr>
          <a:xfrm>
            <a:off x="4984920" y="177480"/>
            <a:ext cx="7206480" cy="6340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55" name="Table 11"/>
          <p:cNvGraphicFramePr/>
          <p:nvPr/>
        </p:nvGraphicFramePr>
        <p:xfrm>
          <a:off x="567000" y="720000"/>
          <a:ext cx="4293000" cy="5778720"/>
        </p:xfrm>
        <a:graphic>
          <a:graphicData uri="http://schemas.openxmlformats.org/drawingml/2006/table">
            <a:tbl>
              <a:tblPr/>
              <a:tblGrid>
                <a:gridCol w="2145240"/>
                <a:gridCol w="2147760"/>
              </a:tblGrid>
              <a:tr h="300600">
                <a:tc gridSpan="2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LOCATIONS “42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d1bb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Cbd Belapur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Kamothe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Kharghar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Kurla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Marol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Lower Parel Worli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Thane Panchpakhadi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Mahalaxmi Malabar Hill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Vashi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Mahim Dadar West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Airoli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Malad Kan East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Andheri East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Malad Kan West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Andheri West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Matunga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Bandra West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Mira Road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Bhandup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Nerul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Bhayandar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Panvel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Borivali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Parel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Byculla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Powai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Chembur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Santacruz East 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Chowpatty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Bandra East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Dahisar East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Sion Bhakti Park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Dombivli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Thane Hiranandani State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Coloba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Thane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Ghatkopar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Vasai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Jog Gor West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Vile Parle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Jog Gor East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Virar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de6"/>
                    </a:solidFill>
                  </a:tcPr>
                </a:tc>
              </a:tr>
              <a:tr h="26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Juhu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6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6"/>
          <p:cNvGrpSpPr/>
          <p:nvPr/>
        </p:nvGrpSpPr>
        <p:grpSpPr>
          <a:xfrm>
            <a:off x="6943680" y="380880"/>
            <a:ext cx="5076360" cy="6019560"/>
            <a:chOff x="6943680" y="380880"/>
            <a:chExt cx="5076360" cy="6019560"/>
          </a:xfrm>
        </p:grpSpPr>
        <p:pic>
          <p:nvPicPr>
            <p:cNvPr id="157" name="Picture 14" descr=""/>
            <p:cNvPicPr/>
            <p:nvPr/>
          </p:nvPicPr>
          <p:blipFill>
            <a:blip r:embed="rId1"/>
            <a:stretch/>
          </p:blipFill>
          <p:spPr>
            <a:xfrm>
              <a:off x="6943680" y="380880"/>
              <a:ext cx="5076360" cy="6019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roup 25"/>
            <p:cNvGrpSpPr/>
            <p:nvPr/>
          </p:nvGrpSpPr>
          <p:grpSpPr>
            <a:xfrm>
              <a:off x="7519680" y="1954440"/>
              <a:ext cx="1757880" cy="2073600"/>
              <a:chOff x="7519680" y="1954440"/>
              <a:chExt cx="1757880" cy="2073600"/>
            </a:xfrm>
          </p:grpSpPr>
          <p:pic>
            <p:nvPicPr>
              <p:cNvPr id="159" name="Graphic 12" descr="Marker"/>
              <p:cNvPicPr/>
              <p:nvPr/>
            </p:nvPicPr>
            <p:blipFill>
              <a:blip r:embed="rId2"/>
              <a:stretch/>
            </p:blipFill>
            <p:spPr>
              <a:xfrm>
                <a:off x="8636760" y="297468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0" name="Graphic 15" descr="Marker"/>
              <p:cNvPicPr/>
              <p:nvPr/>
            </p:nvPicPr>
            <p:blipFill>
              <a:blip r:embed="rId3"/>
              <a:stretch/>
            </p:blipFill>
            <p:spPr>
              <a:xfrm>
                <a:off x="8325000" y="195444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1" name="Graphic 16" descr="Marker"/>
              <p:cNvPicPr/>
              <p:nvPr/>
            </p:nvPicPr>
            <p:blipFill>
              <a:blip r:embed="rId4"/>
              <a:stretch/>
            </p:blipFill>
            <p:spPr>
              <a:xfrm>
                <a:off x="8134200" y="215820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2" name="Graphic 17" descr="Marker"/>
              <p:cNvPicPr/>
              <p:nvPr/>
            </p:nvPicPr>
            <p:blipFill>
              <a:blip r:embed="rId5"/>
              <a:stretch/>
            </p:blipFill>
            <p:spPr>
              <a:xfrm>
                <a:off x="8004600" y="336096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3" name="Graphic 18" descr="Marker"/>
              <p:cNvPicPr/>
              <p:nvPr/>
            </p:nvPicPr>
            <p:blipFill>
              <a:blip r:embed="rId6"/>
              <a:stretch/>
            </p:blipFill>
            <p:spPr>
              <a:xfrm>
                <a:off x="7519680" y="212832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4" name="Graphic 19" descr="Marker"/>
              <p:cNvPicPr/>
              <p:nvPr/>
            </p:nvPicPr>
            <p:blipFill>
              <a:blip r:embed="rId7"/>
              <a:stretch/>
            </p:blipFill>
            <p:spPr>
              <a:xfrm>
                <a:off x="7890120" y="227880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5" name="Graphic 20" descr="Marker"/>
              <p:cNvPicPr/>
              <p:nvPr/>
            </p:nvPicPr>
            <p:blipFill>
              <a:blip r:embed="rId8"/>
              <a:stretch/>
            </p:blipFill>
            <p:spPr>
              <a:xfrm>
                <a:off x="7519680" y="262764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6" name="Graphic 21" descr="Marker"/>
              <p:cNvPicPr/>
              <p:nvPr/>
            </p:nvPicPr>
            <p:blipFill>
              <a:blip r:embed="rId9"/>
              <a:stretch/>
            </p:blipFill>
            <p:spPr>
              <a:xfrm>
                <a:off x="7664760" y="215820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7" name="Graphic 22" descr="Marker"/>
              <p:cNvPicPr/>
              <p:nvPr/>
            </p:nvPicPr>
            <p:blipFill>
              <a:blip r:embed="rId10"/>
              <a:stretch/>
            </p:blipFill>
            <p:spPr>
              <a:xfrm>
                <a:off x="7558200" y="310788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8" name="Graphic 23" descr="Marker"/>
              <p:cNvPicPr/>
              <p:nvPr/>
            </p:nvPicPr>
            <p:blipFill>
              <a:blip r:embed="rId11"/>
              <a:stretch/>
            </p:blipFill>
            <p:spPr>
              <a:xfrm>
                <a:off x="7648560" y="3415680"/>
                <a:ext cx="640800" cy="6123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aphicFrame>
        <p:nvGraphicFramePr>
          <p:cNvPr id="169" name="Table 5"/>
          <p:cNvGraphicFramePr/>
          <p:nvPr/>
        </p:nvGraphicFramePr>
        <p:xfrm>
          <a:off x="1318320" y="1340640"/>
          <a:ext cx="5149800" cy="5226120"/>
        </p:xfrm>
        <a:graphic>
          <a:graphicData uri="http://schemas.openxmlformats.org/drawingml/2006/table">
            <a:tbl>
              <a:tblPr/>
              <a:tblGrid>
                <a:gridCol w="2574720"/>
                <a:gridCol w="2575080"/>
              </a:tblGrid>
              <a:tr h="724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Locality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Number of Restaurants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41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Vashi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41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Powai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41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Chembur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724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Malad Kandivali West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41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Andheri West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41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Borivali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41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Bandra West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41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Thane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480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419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Andheri East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454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  <a:tr h="421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Lower Parel Waroli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394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91dd9f"/>
                        </a:gs>
                        <a:gs pos="100000">
                          <a:srgbClr val="bde8c5"/>
                        </a:gs>
                      </a:gsLst>
                      <a:lin ang="2700000"/>
                    </a:gradFill>
                  </a:tcPr>
                </a:tc>
              </a:tr>
            </a:tbl>
          </a:graphicData>
        </a:graphic>
      </p:graphicFrame>
      <p:sp>
        <p:nvSpPr>
          <p:cNvPr id="170" name="TextBox 8"/>
          <p:cNvSpPr/>
          <p:nvPr/>
        </p:nvSpPr>
        <p:spPr>
          <a:xfrm>
            <a:off x="2311920" y="791280"/>
            <a:ext cx="3009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Eras Medium ITC"/>
              </a:rPr>
              <a:t>TOP “10 LOCATIONS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 6"/>
          <p:cNvGraphicFramePr/>
          <p:nvPr/>
        </p:nvGraphicFramePr>
        <p:xfrm>
          <a:off x="6858000" y="1349280"/>
          <a:ext cx="4984560" cy="5208120"/>
        </p:xfrm>
        <a:graphic>
          <a:graphicData uri="http://schemas.openxmlformats.org/drawingml/2006/table">
            <a:tbl>
              <a:tblPr/>
              <a:tblGrid>
                <a:gridCol w="2409480"/>
                <a:gridCol w="2575080"/>
              </a:tblGrid>
              <a:tr h="67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Locality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Number of Restaurants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42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Sion Bhakti Park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72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42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CBD Belapur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93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42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Bhayandar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130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67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Mahalaxmi Malabar Hill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137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42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Kamothe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138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42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Dahisar East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141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42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Bhandup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148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42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Parel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154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428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Virar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159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  <a:tr h="43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Juhu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Eras Medium ITC"/>
                        </a:rPr>
                        <a:t>187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gradFill rotWithShape="0">
                      <a:gsLst>
                        <a:gs pos="0">
                          <a:srgbClr val="ffa29f"/>
                        </a:gs>
                        <a:gs pos="100000">
                          <a:srgbClr val="ffc7c5"/>
                        </a:gs>
                      </a:gsLst>
                      <a:lin ang="2700000"/>
                    </a:gradFill>
                  </a:tcPr>
                </a:tc>
              </a:tr>
            </a:tbl>
          </a:graphicData>
        </a:graphic>
      </p:graphicFrame>
      <p:sp>
        <p:nvSpPr>
          <p:cNvPr id="172" name="TextBox 8"/>
          <p:cNvSpPr/>
          <p:nvPr/>
        </p:nvSpPr>
        <p:spPr>
          <a:xfrm>
            <a:off x="7762680" y="862560"/>
            <a:ext cx="3009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Eras Medium ITC"/>
              </a:rPr>
              <a:t>BOTTOM “10 LOCATIONS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73" name="Picture 10" descr=""/>
          <p:cNvPicPr/>
          <p:nvPr/>
        </p:nvPicPr>
        <p:blipFill>
          <a:blip r:embed="rId1"/>
          <a:stretch/>
        </p:blipFill>
        <p:spPr>
          <a:xfrm>
            <a:off x="1400040" y="373680"/>
            <a:ext cx="4984560" cy="6184080"/>
          </a:xfrm>
          <a:prstGeom prst="rect">
            <a:avLst/>
          </a:prstGeom>
          <a:ln w="0">
            <a:noFill/>
          </a:ln>
        </p:spPr>
      </p:pic>
      <p:grpSp>
        <p:nvGrpSpPr>
          <p:cNvPr id="174" name="Group 24"/>
          <p:cNvGrpSpPr/>
          <p:nvPr/>
        </p:nvGrpSpPr>
        <p:grpSpPr>
          <a:xfrm>
            <a:off x="1841760" y="513000"/>
            <a:ext cx="2461320" cy="3908160"/>
            <a:chOff x="1841760" y="513000"/>
            <a:chExt cx="2461320" cy="3908160"/>
          </a:xfrm>
        </p:grpSpPr>
        <p:pic>
          <p:nvPicPr>
            <p:cNvPr id="175" name="Graphic 11" descr="Marker"/>
            <p:cNvPicPr/>
            <p:nvPr/>
          </p:nvPicPr>
          <p:blipFill>
            <a:blip r:embed="rId2"/>
            <a:stretch/>
          </p:blipFill>
          <p:spPr>
            <a:xfrm>
              <a:off x="2102400" y="35546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Graphic 12" descr="Marker"/>
            <p:cNvPicPr/>
            <p:nvPr/>
          </p:nvPicPr>
          <p:blipFill>
            <a:blip r:embed="rId3"/>
            <a:stretch/>
          </p:blipFill>
          <p:spPr>
            <a:xfrm>
              <a:off x="3219480" y="339912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7" name="Graphic 13" descr="Marker"/>
            <p:cNvPicPr/>
            <p:nvPr/>
          </p:nvPicPr>
          <p:blipFill>
            <a:blip r:embed="rId4"/>
            <a:stretch/>
          </p:blipFill>
          <p:spPr>
            <a:xfrm>
              <a:off x="2102400" y="157716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raphic 14" descr="Marker"/>
            <p:cNvPicPr/>
            <p:nvPr/>
          </p:nvPicPr>
          <p:blipFill>
            <a:blip r:embed="rId5"/>
            <a:stretch/>
          </p:blipFill>
          <p:spPr>
            <a:xfrm>
              <a:off x="1841760" y="370548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Graphic 15" descr="Marker"/>
            <p:cNvPicPr/>
            <p:nvPr/>
          </p:nvPicPr>
          <p:blipFill>
            <a:blip r:embed="rId6"/>
            <a:stretch/>
          </p:blipFill>
          <p:spPr>
            <a:xfrm>
              <a:off x="3662280" y="35546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0" name="Graphic 16" descr="Marker"/>
            <p:cNvPicPr/>
            <p:nvPr/>
          </p:nvPicPr>
          <p:blipFill>
            <a:blip r:embed="rId7"/>
            <a:stretch/>
          </p:blipFill>
          <p:spPr>
            <a:xfrm>
              <a:off x="2281680" y="19202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Graphic 17" descr="Marker"/>
            <p:cNvPicPr/>
            <p:nvPr/>
          </p:nvPicPr>
          <p:blipFill>
            <a:blip r:embed="rId8"/>
            <a:stretch/>
          </p:blipFill>
          <p:spPr>
            <a:xfrm>
              <a:off x="2683080" y="266364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Graphic 18" descr="Marker"/>
            <p:cNvPicPr/>
            <p:nvPr/>
          </p:nvPicPr>
          <p:blipFill>
            <a:blip r:embed="rId9"/>
            <a:stretch/>
          </p:blipFill>
          <p:spPr>
            <a:xfrm>
              <a:off x="1981440" y="380880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3" name="Graphic 19" descr="Marker"/>
            <p:cNvPicPr/>
            <p:nvPr/>
          </p:nvPicPr>
          <p:blipFill>
            <a:blip r:embed="rId10"/>
            <a:stretch/>
          </p:blipFill>
          <p:spPr>
            <a:xfrm>
              <a:off x="1960920" y="513000"/>
              <a:ext cx="640800" cy="61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Graphic 20" descr="Marker"/>
            <p:cNvPicPr/>
            <p:nvPr/>
          </p:nvPicPr>
          <p:blipFill>
            <a:blip r:embed="rId11"/>
            <a:stretch/>
          </p:blipFill>
          <p:spPr>
            <a:xfrm>
              <a:off x="1960920" y="2762280"/>
              <a:ext cx="640800" cy="612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2"/>
          <p:cNvSpPr txBox="1"/>
          <p:nvPr/>
        </p:nvSpPr>
        <p:spPr>
          <a:xfrm>
            <a:off x="1648800" y="339480"/>
            <a:ext cx="10112760" cy="1002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p>
            <a:pPr>
              <a:lnSpc>
                <a:spcPct val="90000"/>
              </a:lnSpc>
            </a:pPr>
            <a:r>
              <a:rPr b="0" lang="en-US" sz="4500" spc="-1" strike="noStrike" cap="all">
                <a:solidFill>
                  <a:srgbClr val="034793"/>
                </a:solidFill>
                <a:latin typeface="Sagona ExtraLight"/>
              </a:rPr>
              <a:t>overview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119</TotalTime>
  <Application>LibreOffice/7.1.1.2$Linux_X86_64 LibreOffice_project/fe0b08f4af1bacafe4c7ecc87ce55bb426164676</Application>
  <AppVersion>15.0000</AppVersion>
  <Words>186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2021-06-17T10:40:57Z</dcterms:created>
  <dc:creator>Gaurav</dc:creator>
  <dc:description/>
  <dc:language>en-IN</dc:language>
  <cp:lastModifiedBy/>
  <dcterms:modified xsi:type="dcterms:W3CDTF">2021-06-18T14:29:06Z</dcterms:modified>
  <cp:revision>15</cp:revision>
  <dc:subject/>
  <dc:title>Your Title goes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