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8" r:id="rId8"/>
    <p:sldId id="263" r:id="rId9"/>
    <p:sldId id="264" r:id="rId10"/>
    <p:sldId id="265" r:id="rId11"/>
    <p:sldId id="266" r:id="rId12"/>
    <p:sldId id="262" r:id="rId13"/>
    <p:sldId id="269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9DA"/>
    <a:srgbClr val="CA5ACA"/>
    <a:srgbClr val="F16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8FE45-0E09-475A-9612-65496237622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21F31E4-C6E4-430B-A921-D0534BB4DF9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1400" dirty="0"/>
            <a:t>200/-</a:t>
          </a:r>
        </a:p>
        <a:p>
          <a:r>
            <a:rPr lang="en-IN" sz="1400" dirty="0"/>
            <a:t>778</a:t>
          </a:r>
        </a:p>
      </dgm:t>
    </dgm:pt>
    <dgm:pt modelId="{C07B77E1-DF19-42A9-A889-37C465F1BF68}" type="parTrans" cxnId="{EC360907-92FB-42F1-83A6-6FBA41D18789}">
      <dgm:prSet/>
      <dgm:spPr/>
      <dgm:t>
        <a:bodyPr/>
        <a:lstStyle/>
        <a:p>
          <a:endParaRPr lang="en-IN"/>
        </a:p>
      </dgm:t>
    </dgm:pt>
    <dgm:pt modelId="{E26422E9-CAF5-47C6-8B4B-03E75E8CF5A6}" type="sibTrans" cxnId="{EC360907-92FB-42F1-83A6-6FBA41D18789}">
      <dgm:prSet custT="1"/>
      <dgm:spPr/>
      <dgm:t>
        <a:bodyPr/>
        <a:lstStyle/>
        <a:p>
          <a:r>
            <a:rPr lang="en-IN" sz="1400" dirty="0"/>
            <a:t>300/-</a:t>
          </a:r>
        </a:p>
        <a:p>
          <a:r>
            <a:rPr lang="en-IN" sz="1400" dirty="0"/>
            <a:t>977</a:t>
          </a:r>
        </a:p>
      </dgm:t>
    </dgm:pt>
    <dgm:pt modelId="{C0D0C466-C402-4037-B2B1-CAF2CFD67BE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400" dirty="0"/>
            <a:t>400/-</a:t>
          </a:r>
        </a:p>
        <a:p>
          <a:r>
            <a:rPr lang="en-IN" sz="1400" dirty="0"/>
            <a:t>653</a:t>
          </a:r>
        </a:p>
      </dgm:t>
    </dgm:pt>
    <dgm:pt modelId="{C34A3A56-3FF7-4ABE-BBBE-36C5AA285222}" type="parTrans" cxnId="{1C70EB70-6C91-4E07-A5EB-DC7DB4413D62}">
      <dgm:prSet/>
      <dgm:spPr/>
      <dgm:t>
        <a:bodyPr/>
        <a:lstStyle/>
        <a:p>
          <a:endParaRPr lang="en-IN"/>
        </a:p>
      </dgm:t>
    </dgm:pt>
    <dgm:pt modelId="{430076AE-DB54-4922-A37E-3EE47978ECF8}" type="sibTrans" cxnId="{1C70EB70-6C91-4E07-A5EB-DC7DB4413D62}">
      <dgm:prSet custT="1"/>
      <dgm:spPr>
        <a:solidFill>
          <a:schemeClr val="accent5"/>
        </a:solidFill>
      </dgm:spPr>
      <dgm:t>
        <a:bodyPr/>
        <a:lstStyle/>
        <a:p>
          <a:r>
            <a:rPr lang="en-IN" sz="1400" dirty="0"/>
            <a:t>250/-</a:t>
          </a:r>
        </a:p>
        <a:p>
          <a:r>
            <a:rPr lang="en-IN" sz="1400" dirty="0"/>
            <a:t>481</a:t>
          </a:r>
        </a:p>
      </dgm:t>
    </dgm:pt>
    <dgm:pt modelId="{B92926A3-7D41-4010-808B-DA50D08A5AD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400" dirty="0"/>
            <a:t>350/-</a:t>
          </a:r>
        </a:p>
        <a:p>
          <a:r>
            <a:rPr lang="en-IN" sz="1400" dirty="0"/>
            <a:t>267</a:t>
          </a:r>
        </a:p>
      </dgm:t>
    </dgm:pt>
    <dgm:pt modelId="{7EB47677-54BE-4DEF-AE40-5F09A0116AC1}" type="parTrans" cxnId="{C4BEF507-F479-436E-A831-6BD7676E302B}">
      <dgm:prSet/>
      <dgm:spPr/>
      <dgm:t>
        <a:bodyPr/>
        <a:lstStyle/>
        <a:p>
          <a:endParaRPr lang="en-IN"/>
        </a:p>
      </dgm:t>
    </dgm:pt>
    <dgm:pt modelId="{BA485F0D-48A9-4F91-A40E-0C43300864D5}" type="sibTrans" cxnId="{C4BEF507-F479-436E-A831-6BD7676E302B}">
      <dgm:prSet custT="1"/>
      <dgm:spPr>
        <a:solidFill>
          <a:srgbClr val="FFC000"/>
        </a:solidFill>
      </dgm:spPr>
      <dgm:t>
        <a:bodyPr/>
        <a:lstStyle/>
        <a:p>
          <a:r>
            <a:rPr lang="en-IN" sz="1400" dirty="0"/>
            <a:t>500/-</a:t>
          </a:r>
        </a:p>
        <a:p>
          <a:r>
            <a:rPr lang="en-IN" sz="1400" dirty="0"/>
            <a:t>443</a:t>
          </a:r>
        </a:p>
      </dgm:t>
    </dgm:pt>
    <dgm:pt modelId="{9B20393B-FC0C-473B-A6B5-5844059BF4C8}">
      <dgm:prSet phldrT="[Text]" custT="1"/>
      <dgm:spPr>
        <a:solidFill>
          <a:srgbClr val="F16774"/>
        </a:solidFill>
      </dgm:spPr>
      <dgm:t>
        <a:bodyPr/>
        <a:lstStyle/>
        <a:p>
          <a:r>
            <a:rPr lang="en-IN" sz="1400" dirty="0"/>
            <a:t>600/-</a:t>
          </a:r>
        </a:p>
        <a:p>
          <a:r>
            <a:rPr lang="en-IN" sz="1400" dirty="0"/>
            <a:t>205</a:t>
          </a:r>
        </a:p>
      </dgm:t>
    </dgm:pt>
    <dgm:pt modelId="{82757B29-CBF6-4F3F-8E89-A60B02FF4E9C}" type="parTrans" cxnId="{FD87A811-6009-4CF6-8A09-E2B8A52C7BBB}">
      <dgm:prSet/>
      <dgm:spPr/>
      <dgm:t>
        <a:bodyPr/>
        <a:lstStyle/>
        <a:p>
          <a:endParaRPr lang="en-IN"/>
        </a:p>
      </dgm:t>
    </dgm:pt>
    <dgm:pt modelId="{1B60D272-C104-4A9C-AF33-262B1215EDD1}" type="sibTrans" cxnId="{FD87A811-6009-4CF6-8A09-E2B8A52C7BBB}">
      <dgm:prSet custT="1"/>
      <dgm:spPr>
        <a:solidFill>
          <a:srgbClr val="92D050"/>
        </a:solidFill>
      </dgm:spPr>
      <dgm:t>
        <a:bodyPr/>
        <a:lstStyle/>
        <a:p>
          <a:r>
            <a:rPr lang="en-IN" sz="1400" dirty="0"/>
            <a:t>150/-</a:t>
          </a:r>
        </a:p>
        <a:p>
          <a:r>
            <a:rPr lang="en-IN" sz="1400" dirty="0"/>
            <a:t>172</a:t>
          </a:r>
        </a:p>
      </dgm:t>
    </dgm:pt>
    <dgm:pt modelId="{CDB409C4-3FCF-456E-8A51-3B0CC6D81D9E}" type="pres">
      <dgm:prSet presAssocID="{9328FE45-0E09-475A-9612-65496237622E}" presName="Name0" presStyleCnt="0">
        <dgm:presLayoutVars>
          <dgm:chMax/>
          <dgm:chPref/>
          <dgm:dir/>
          <dgm:animLvl val="lvl"/>
        </dgm:presLayoutVars>
      </dgm:prSet>
      <dgm:spPr/>
    </dgm:pt>
    <dgm:pt modelId="{CD16433A-A576-4970-BCA1-7837F6770C4E}" type="pres">
      <dgm:prSet presAssocID="{221F31E4-C6E4-430B-A921-D0534BB4DF9F}" presName="composite" presStyleCnt="0"/>
      <dgm:spPr/>
    </dgm:pt>
    <dgm:pt modelId="{ED0E4779-2976-422D-BE45-CF112B46879E}" type="pres">
      <dgm:prSet presAssocID="{221F31E4-C6E4-430B-A921-D0534BB4DF9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553EA34-D228-47FB-9193-84512E1A5AA2}" type="pres">
      <dgm:prSet presAssocID="{221F31E4-C6E4-430B-A921-D0534BB4DF9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69C9BA7-1424-41E2-919D-6BE6AC104FA7}" type="pres">
      <dgm:prSet presAssocID="{221F31E4-C6E4-430B-A921-D0534BB4DF9F}" presName="BalanceSpacing" presStyleCnt="0"/>
      <dgm:spPr/>
    </dgm:pt>
    <dgm:pt modelId="{AAE698AF-4602-4715-8973-E36A75028FE7}" type="pres">
      <dgm:prSet presAssocID="{221F31E4-C6E4-430B-A921-D0534BB4DF9F}" presName="BalanceSpacing1" presStyleCnt="0"/>
      <dgm:spPr/>
    </dgm:pt>
    <dgm:pt modelId="{819C577D-B36C-4A03-ADC8-7C6890118079}" type="pres">
      <dgm:prSet presAssocID="{E26422E9-CAF5-47C6-8B4B-03E75E8CF5A6}" presName="Accent1Text" presStyleLbl="node1" presStyleIdx="1" presStyleCnt="8"/>
      <dgm:spPr/>
    </dgm:pt>
    <dgm:pt modelId="{191AF82E-E6C0-4DF7-B0B6-BF567AEEEEB7}" type="pres">
      <dgm:prSet presAssocID="{E26422E9-CAF5-47C6-8B4B-03E75E8CF5A6}" presName="spaceBetweenRectangles" presStyleCnt="0"/>
      <dgm:spPr/>
    </dgm:pt>
    <dgm:pt modelId="{C3D5A296-CDC1-4883-B174-05FB8709686D}" type="pres">
      <dgm:prSet presAssocID="{C0D0C466-C402-4037-B2B1-CAF2CFD67BE4}" presName="composite" presStyleCnt="0"/>
      <dgm:spPr/>
    </dgm:pt>
    <dgm:pt modelId="{422126E3-95F7-4471-8259-5D57DB269942}" type="pres">
      <dgm:prSet presAssocID="{C0D0C466-C402-4037-B2B1-CAF2CFD67BE4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075BA1F-4F16-440E-BE5D-2B9EB055E37B}" type="pres">
      <dgm:prSet presAssocID="{C0D0C466-C402-4037-B2B1-CAF2CFD67BE4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CFA1841-730E-42D3-8177-AC457366BEAC}" type="pres">
      <dgm:prSet presAssocID="{C0D0C466-C402-4037-B2B1-CAF2CFD67BE4}" presName="BalanceSpacing" presStyleCnt="0"/>
      <dgm:spPr/>
    </dgm:pt>
    <dgm:pt modelId="{F1861979-1C48-46B8-AA58-E42341769C7A}" type="pres">
      <dgm:prSet presAssocID="{C0D0C466-C402-4037-B2B1-CAF2CFD67BE4}" presName="BalanceSpacing1" presStyleCnt="0"/>
      <dgm:spPr/>
    </dgm:pt>
    <dgm:pt modelId="{1AE4D6F4-CF36-4497-BE57-8AA1F99B5E3D}" type="pres">
      <dgm:prSet presAssocID="{430076AE-DB54-4922-A37E-3EE47978ECF8}" presName="Accent1Text" presStyleLbl="node1" presStyleIdx="3" presStyleCnt="8"/>
      <dgm:spPr/>
    </dgm:pt>
    <dgm:pt modelId="{361322AA-760C-4940-9C05-6E4C0B44DF18}" type="pres">
      <dgm:prSet presAssocID="{430076AE-DB54-4922-A37E-3EE47978ECF8}" presName="spaceBetweenRectangles" presStyleCnt="0"/>
      <dgm:spPr/>
    </dgm:pt>
    <dgm:pt modelId="{567764F3-8F48-4844-B78C-DC5CB80846BC}" type="pres">
      <dgm:prSet presAssocID="{B92926A3-7D41-4010-808B-DA50D08A5AD1}" presName="composite" presStyleCnt="0"/>
      <dgm:spPr/>
    </dgm:pt>
    <dgm:pt modelId="{A1DDCA99-CBF0-4E8C-B8CB-A4C34D2132F8}" type="pres">
      <dgm:prSet presAssocID="{B92926A3-7D41-4010-808B-DA50D08A5AD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EA2F3E3-C486-4E85-B000-DF7F50220E3A}" type="pres">
      <dgm:prSet presAssocID="{B92926A3-7D41-4010-808B-DA50D08A5AD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FCD21AA-2BD8-47A8-A2E7-2C391A660265}" type="pres">
      <dgm:prSet presAssocID="{B92926A3-7D41-4010-808B-DA50D08A5AD1}" presName="BalanceSpacing" presStyleCnt="0"/>
      <dgm:spPr/>
    </dgm:pt>
    <dgm:pt modelId="{CE848308-1382-43D2-A81D-7493D7C67220}" type="pres">
      <dgm:prSet presAssocID="{B92926A3-7D41-4010-808B-DA50D08A5AD1}" presName="BalanceSpacing1" presStyleCnt="0"/>
      <dgm:spPr/>
    </dgm:pt>
    <dgm:pt modelId="{A4A70595-8225-4CA7-8D48-AD9D5F144D56}" type="pres">
      <dgm:prSet presAssocID="{BA485F0D-48A9-4F91-A40E-0C43300864D5}" presName="Accent1Text" presStyleLbl="node1" presStyleIdx="5" presStyleCnt="8"/>
      <dgm:spPr/>
    </dgm:pt>
    <dgm:pt modelId="{1B6A8AC9-597E-4FE4-AD60-3E63ACF1A233}" type="pres">
      <dgm:prSet presAssocID="{BA485F0D-48A9-4F91-A40E-0C43300864D5}" presName="spaceBetweenRectangles" presStyleCnt="0"/>
      <dgm:spPr/>
    </dgm:pt>
    <dgm:pt modelId="{01BEDFA5-EE00-4DD0-B157-AF388D993B5F}" type="pres">
      <dgm:prSet presAssocID="{9B20393B-FC0C-473B-A6B5-5844059BF4C8}" presName="composite" presStyleCnt="0"/>
      <dgm:spPr/>
    </dgm:pt>
    <dgm:pt modelId="{7FDC99F7-0738-430B-AE90-7CF68B6CCB19}" type="pres">
      <dgm:prSet presAssocID="{9B20393B-FC0C-473B-A6B5-5844059BF4C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4572F94-6C63-4977-9CAB-8540E53E00BC}" type="pres">
      <dgm:prSet presAssocID="{9B20393B-FC0C-473B-A6B5-5844059BF4C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65E4B45-608E-499C-99C2-2A99F81A01DE}" type="pres">
      <dgm:prSet presAssocID="{9B20393B-FC0C-473B-A6B5-5844059BF4C8}" presName="BalanceSpacing" presStyleCnt="0"/>
      <dgm:spPr/>
    </dgm:pt>
    <dgm:pt modelId="{61106140-31B0-4134-BF6C-558C56213368}" type="pres">
      <dgm:prSet presAssocID="{9B20393B-FC0C-473B-A6B5-5844059BF4C8}" presName="BalanceSpacing1" presStyleCnt="0"/>
      <dgm:spPr/>
    </dgm:pt>
    <dgm:pt modelId="{263D11E3-0529-4F9F-B2EF-6ABA6D6C2CE8}" type="pres">
      <dgm:prSet presAssocID="{1B60D272-C104-4A9C-AF33-262B1215EDD1}" presName="Accent1Text" presStyleLbl="node1" presStyleIdx="7" presStyleCnt="8"/>
      <dgm:spPr/>
    </dgm:pt>
  </dgm:ptLst>
  <dgm:cxnLst>
    <dgm:cxn modelId="{EC360907-92FB-42F1-83A6-6FBA41D18789}" srcId="{9328FE45-0E09-475A-9612-65496237622E}" destId="{221F31E4-C6E4-430B-A921-D0534BB4DF9F}" srcOrd="0" destOrd="0" parTransId="{C07B77E1-DF19-42A9-A889-37C465F1BF68}" sibTransId="{E26422E9-CAF5-47C6-8B4B-03E75E8CF5A6}"/>
    <dgm:cxn modelId="{C4BEF507-F479-436E-A831-6BD7676E302B}" srcId="{9328FE45-0E09-475A-9612-65496237622E}" destId="{B92926A3-7D41-4010-808B-DA50D08A5AD1}" srcOrd="2" destOrd="0" parTransId="{7EB47677-54BE-4DEF-AE40-5F09A0116AC1}" sibTransId="{BA485F0D-48A9-4F91-A40E-0C43300864D5}"/>
    <dgm:cxn modelId="{FD87A811-6009-4CF6-8A09-E2B8A52C7BBB}" srcId="{9328FE45-0E09-475A-9612-65496237622E}" destId="{9B20393B-FC0C-473B-A6B5-5844059BF4C8}" srcOrd="3" destOrd="0" parTransId="{82757B29-CBF6-4F3F-8E89-A60B02FF4E9C}" sibTransId="{1B60D272-C104-4A9C-AF33-262B1215EDD1}"/>
    <dgm:cxn modelId="{C46C2D1C-258F-4082-8335-ABF7736D81EA}" type="presOf" srcId="{E26422E9-CAF5-47C6-8B4B-03E75E8CF5A6}" destId="{819C577D-B36C-4A03-ADC8-7C6890118079}" srcOrd="0" destOrd="0" presId="urn:microsoft.com/office/officeart/2008/layout/AlternatingHexagons"/>
    <dgm:cxn modelId="{67E9ED2E-5EFA-4C84-82DD-75DC42F0A7DC}" type="presOf" srcId="{9B20393B-FC0C-473B-A6B5-5844059BF4C8}" destId="{7FDC99F7-0738-430B-AE90-7CF68B6CCB19}" srcOrd="0" destOrd="0" presId="urn:microsoft.com/office/officeart/2008/layout/AlternatingHexagons"/>
    <dgm:cxn modelId="{BE38464D-D749-4FDF-8D13-0C1C9DF6FE94}" type="presOf" srcId="{9328FE45-0E09-475A-9612-65496237622E}" destId="{CDB409C4-3FCF-456E-8A51-3B0CC6D81D9E}" srcOrd="0" destOrd="0" presId="urn:microsoft.com/office/officeart/2008/layout/AlternatingHexagons"/>
    <dgm:cxn modelId="{1C70EB70-6C91-4E07-A5EB-DC7DB4413D62}" srcId="{9328FE45-0E09-475A-9612-65496237622E}" destId="{C0D0C466-C402-4037-B2B1-CAF2CFD67BE4}" srcOrd="1" destOrd="0" parTransId="{C34A3A56-3FF7-4ABE-BBBE-36C5AA285222}" sibTransId="{430076AE-DB54-4922-A37E-3EE47978ECF8}"/>
    <dgm:cxn modelId="{E73D2478-8853-4511-86B0-2FC0D02A5D8D}" type="presOf" srcId="{1B60D272-C104-4A9C-AF33-262B1215EDD1}" destId="{263D11E3-0529-4F9F-B2EF-6ABA6D6C2CE8}" srcOrd="0" destOrd="0" presId="urn:microsoft.com/office/officeart/2008/layout/AlternatingHexagons"/>
    <dgm:cxn modelId="{14AAE383-CEA8-4639-BD52-A1F3173574C2}" type="presOf" srcId="{221F31E4-C6E4-430B-A921-D0534BB4DF9F}" destId="{ED0E4779-2976-422D-BE45-CF112B46879E}" srcOrd="0" destOrd="0" presId="urn:microsoft.com/office/officeart/2008/layout/AlternatingHexagons"/>
    <dgm:cxn modelId="{A5DC5396-9FAF-40C2-B7D9-B0DE692125F0}" type="presOf" srcId="{B92926A3-7D41-4010-808B-DA50D08A5AD1}" destId="{A1DDCA99-CBF0-4E8C-B8CB-A4C34D2132F8}" srcOrd="0" destOrd="0" presId="urn:microsoft.com/office/officeart/2008/layout/AlternatingHexagons"/>
    <dgm:cxn modelId="{EEE954BD-E051-444B-85C2-B01B66E23501}" type="presOf" srcId="{430076AE-DB54-4922-A37E-3EE47978ECF8}" destId="{1AE4D6F4-CF36-4497-BE57-8AA1F99B5E3D}" srcOrd="0" destOrd="0" presId="urn:microsoft.com/office/officeart/2008/layout/AlternatingHexagons"/>
    <dgm:cxn modelId="{D05AEBC5-1895-49D3-852C-27BE11D80BC7}" type="presOf" srcId="{C0D0C466-C402-4037-B2B1-CAF2CFD67BE4}" destId="{422126E3-95F7-4471-8259-5D57DB269942}" srcOrd="0" destOrd="0" presId="urn:microsoft.com/office/officeart/2008/layout/AlternatingHexagons"/>
    <dgm:cxn modelId="{5081F4E2-A13A-47CD-ACAA-C8FD2551F4B8}" type="presOf" srcId="{BA485F0D-48A9-4F91-A40E-0C43300864D5}" destId="{A4A70595-8225-4CA7-8D48-AD9D5F144D56}" srcOrd="0" destOrd="0" presId="urn:microsoft.com/office/officeart/2008/layout/AlternatingHexagons"/>
    <dgm:cxn modelId="{74D60F0C-5722-4402-9EC5-5FD89668A5F4}" type="presParOf" srcId="{CDB409C4-3FCF-456E-8A51-3B0CC6D81D9E}" destId="{CD16433A-A576-4970-BCA1-7837F6770C4E}" srcOrd="0" destOrd="0" presId="urn:microsoft.com/office/officeart/2008/layout/AlternatingHexagons"/>
    <dgm:cxn modelId="{13203718-C80B-4BD4-BDD9-BBDBFC923155}" type="presParOf" srcId="{CD16433A-A576-4970-BCA1-7837F6770C4E}" destId="{ED0E4779-2976-422D-BE45-CF112B46879E}" srcOrd="0" destOrd="0" presId="urn:microsoft.com/office/officeart/2008/layout/AlternatingHexagons"/>
    <dgm:cxn modelId="{120E7B66-523F-4C12-B2F7-70F8BF51CE8E}" type="presParOf" srcId="{CD16433A-A576-4970-BCA1-7837F6770C4E}" destId="{8553EA34-D228-47FB-9193-84512E1A5AA2}" srcOrd="1" destOrd="0" presId="urn:microsoft.com/office/officeart/2008/layout/AlternatingHexagons"/>
    <dgm:cxn modelId="{317177DA-B01D-47C2-93E6-90CCD2CFFF30}" type="presParOf" srcId="{CD16433A-A576-4970-BCA1-7837F6770C4E}" destId="{469C9BA7-1424-41E2-919D-6BE6AC104FA7}" srcOrd="2" destOrd="0" presId="urn:microsoft.com/office/officeart/2008/layout/AlternatingHexagons"/>
    <dgm:cxn modelId="{CC72B8C2-4E6D-4B39-BB61-DDA5282323A8}" type="presParOf" srcId="{CD16433A-A576-4970-BCA1-7837F6770C4E}" destId="{AAE698AF-4602-4715-8973-E36A75028FE7}" srcOrd="3" destOrd="0" presId="urn:microsoft.com/office/officeart/2008/layout/AlternatingHexagons"/>
    <dgm:cxn modelId="{156446FA-2702-4E74-AA0C-4CEA2DA3F496}" type="presParOf" srcId="{CD16433A-A576-4970-BCA1-7837F6770C4E}" destId="{819C577D-B36C-4A03-ADC8-7C6890118079}" srcOrd="4" destOrd="0" presId="urn:microsoft.com/office/officeart/2008/layout/AlternatingHexagons"/>
    <dgm:cxn modelId="{CF35838C-26DE-422E-8A87-B596C8A9B288}" type="presParOf" srcId="{CDB409C4-3FCF-456E-8A51-3B0CC6D81D9E}" destId="{191AF82E-E6C0-4DF7-B0B6-BF567AEEEEB7}" srcOrd="1" destOrd="0" presId="urn:microsoft.com/office/officeart/2008/layout/AlternatingHexagons"/>
    <dgm:cxn modelId="{55FCA455-DD92-4F5C-914A-701F88A6CB5D}" type="presParOf" srcId="{CDB409C4-3FCF-456E-8A51-3B0CC6D81D9E}" destId="{C3D5A296-CDC1-4883-B174-05FB8709686D}" srcOrd="2" destOrd="0" presId="urn:microsoft.com/office/officeart/2008/layout/AlternatingHexagons"/>
    <dgm:cxn modelId="{01851468-A529-4367-A26F-46CCC7FE846F}" type="presParOf" srcId="{C3D5A296-CDC1-4883-B174-05FB8709686D}" destId="{422126E3-95F7-4471-8259-5D57DB269942}" srcOrd="0" destOrd="0" presId="urn:microsoft.com/office/officeart/2008/layout/AlternatingHexagons"/>
    <dgm:cxn modelId="{648DF423-7A1C-4EFB-A7CB-236E24F259D9}" type="presParOf" srcId="{C3D5A296-CDC1-4883-B174-05FB8709686D}" destId="{9075BA1F-4F16-440E-BE5D-2B9EB055E37B}" srcOrd="1" destOrd="0" presId="urn:microsoft.com/office/officeart/2008/layout/AlternatingHexagons"/>
    <dgm:cxn modelId="{0ACD1F77-9C08-408F-AC19-E1098C1DBC0D}" type="presParOf" srcId="{C3D5A296-CDC1-4883-B174-05FB8709686D}" destId="{4CFA1841-730E-42D3-8177-AC457366BEAC}" srcOrd="2" destOrd="0" presId="urn:microsoft.com/office/officeart/2008/layout/AlternatingHexagons"/>
    <dgm:cxn modelId="{139EC56D-C4A7-4EEC-A78D-31C02BB00B77}" type="presParOf" srcId="{C3D5A296-CDC1-4883-B174-05FB8709686D}" destId="{F1861979-1C48-46B8-AA58-E42341769C7A}" srcOrd="3" destOrd="0" presId="urn:microsoft.com/office/officeart/2008/layout/AlternatingHexagons"/>
    <dgm:cxn modelId="{290423E4-B1D3-46E1-84BE-EF6EB3552E8A}" type="presParOf" srcId="{C3D5A296-CDC1-4883-B174-05FB8709686D}" destId="{1AE4D6F4-CF36-4497-BE57-8AA1F99B5E3D}" srcOrd="4" destOrd="0" presId="urn:microsoft.com/office/officeart/2008/layout/AlternatingHexagons"/>
    <dgm:cxn modelId="{FD6533FF-1856-4766-A355-E5088DE2B61E}" type="presParOf" srcId="{CDB409C4-3FCF-456E-8A51-3B0CC6D81D9E}" destId="{361322AA-760C-4940-9C05-6E4C0B44DF18}" srcOrd="3" destOrd="0" presId="urn:microsoft.com/office/officeart/2008/layout/AlternatingHexagons"/>
    <dgm:cxn modelId="{5552AE0F-0AD2-4F1E-890B-BF1E50B3EC59}" type="presParOf" srcId="{CDB409C4-3FCF-456E-8A51-3B0CC6D81D9E}" destId="{567764F3-8F48-4844-B78C-DC5CB80846BC}" srcOrd="4" destOrd="0" presId="urn:microsoft.com/office/officeart/2008/layout/AlternatingHexagons"/>
    <dgm:cxn modelId="{5E2A84F3-BAC0-4A25-9A22-591A0637C3AA}" type="presParOf" srcId="{567764F3-8F48-4844-B78C-DC5CB80846BC}" destId="{A1DDCA99-CBF0-4E8C-B8CB-A4C34D2132F8}" srcOrd="0" destOrd="0" presId="urn:microsoft.com/office/officeart/2008/layout/AlternatingHexagons"/>
    <dgm:cxn modelId="{3ABF24BA-7268-4074-89D2-33634D6222EC}" type="presParOf" srcId="{567764F3-8F48-4844-B78C-DC5CB80846BC}" destId="{9EA2F3E3-C486-4E85-B000-DF7F50220E3A}" srcOrd="1" destOrd="0" presId="urn:microsoft.com/office/officeart/2008/layout/AlternatingHexagons"/>
    <dgm:cxn modelId="{72F4DF01-9A91-466B-9CA0-859F99AB7022}" type="presParOf" srcId="{567764F3-8F48-4844-B78C-DC5CB80846BC}" destId="{FFCD21AA-2BD8-47A8-A2E7-2C391A660265}" srcOrd="2" destOrd="0" presId="urn:microsoft.com/office/officeart/2008/layout/AlternatingHexagons"/>
    <dgm:cxn modelId="{3C3FE5B8-87C3-4D91-B753-F47479928949}" type="presParOf" srcId="{567764F3-8F48-4844-B78C-DC5CB80846BC}" destId="{CE848308-1382-43D2-A81D-7493D7C67220}" srcOrd="3" destOrd="0" presId="urn:microsoft.com/office/officeart/2008/layout/AlternatingHexagons"/>
    <dgm:cxn modelId="{70E0DB75-DFE8-4C5A-886A-E2BCA52B3F27}" type="presParOf" srcId="{567764F3-8F48-4844-B78C-DC5CB80846BC}" destId="{A4A70595-8225-4CA7-8D48-AD9D5F144D56}" srcOrd="4" destOrd="0" presId="urn:microsoft.com/office/officeart/2008/layout/AlternatingHexagons"/>
    <dgm:cxn modelId="{2F493CD8-5765-4958-9448-2C3F1715116D}" type="presParOf" srcId="{CDB409C4-3FCF-456E-8A51-3B0CC6D81D9E}" destId="{1B6A8AC9-597E-4FE4-AD60-3E63ACF1A233}" srcOrd="5" destOrd="0" presId="urn:microsoft.com/office/officeart/2008/layout/AlternatingHexagons"/>
    <dgm:cxn modelId="{61CC5B3B-3B06-400E-B855-A6866F010ECB}" type="presParOf" srcId="{CDB409C4-3FCF-456E-8A51-3B0CC6D81D9E}" destId="{01BEDFA5-EE00-4DD0-B157-AF388D993B5F}" srcOrd="6" destOrd="0" presId="urn:microsoft.com/office/officeart/2008/layout/AlternatingHexagons"/>
    <dgm:cxn modelId="{22D09F21-FF4B-4F7A-A9D5-D9486243C8D8}" type="presParOf" srcId="{01BEDFA5-EE00-4DD0-B157-AF388D993B5F}" destId="{7FDC99F7-0738-430B-AE90-7CF68B6CCB19}" srcOrd="0" destOrd="0" presId="urn:microsoft.com/office/officeart/2008/layout/AlternatingHexagons"/>
    <dgm:cxn modelId="{850AB648-9FAE-46D2-84C1-7A78A0C61E09}" type="presParOf" srcId="{01BEDFA5-EE00-4DD0-B157-AF388D993B5F}" destId="{24572F94-6C63-4977-9CAB-8540E53E00BC}" srcOrd="1" destOrd="0" presId="urn:microsoft.com/office/officeart/2008/layout/AlternatingHexagons"/>
    <dgm:cxn modelId="{8D3A5E03-90A7-487F-BBA9-683C5D4C0056}" type="presParOf" srcId="{01BEDFA5-EE00-4DD0-B157-AF388D993B5F}" destId="{565E4B45-608E-499C-99C2-2A99F81A01DE}" srcOrd="2" destOrd="0" presId="urn:microsoft.com/office/officeart/2008/layout/AlternatingHexagons"/>
    <dgm:cxn modelId="{BACE1808-C05D-42E3-9C06-4EEEE728019A}" type="presParOf" srcId="{01BEDFA5-EE00-4DD0-B157-AF388D993B5F}" destId="{61106140-31B0-4134-BF6C-558C56213368}" srcOrd="3" destOrd="0" presId="urn:microsoft.com/office/officeart/2008/layout/AlternatingHexagons"/>
    <dgm:cxn modelId="{D3D910D0-9E0E-4873-8D8E-82F3443795ED}" type="presParOf" srcId="{01BEDFA5-EE00-4DD0-B157-AF388D993B5F}" destId="{263D11E3-0529-4F9F-B2EF-6ABA6D6C2CE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E4779-2976-422D-BE45-CF112B46879E}">
      <dsp:nvSpPr>
        <dsp:cNvPr id="0" name=""/>
        <dsp:cNvSpPr/>
      </dsp:nvSpPr>
      <dsp:spPr>
        <a:xfrm rot="5400000">
          <a:off x="1992750" y="85256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778</a:t>
          </a:r>
        </a:p>
      </dsp:txBody>
      <dsp:txXfrm rot="-5400000">
        <a:off x="2252535" y="202904"/>
        <a:ext cx="775633" cy="891532"/>
      </dsp:txXfrm>
    </dsp:sp>
    <dsp:sp modelId="{8553EA34-D228-47FB-9193-84512E1A5AA2}">
      <dsp:nvSpPr>
        <dsp:cNvPr id="0" name=""/>
        <dsp:cNvSpPr/>
      </dsp:nvSpPr>
      <dsp:spPr>
        <a:xfrm>
          <a:off x="3237959" y="260109"/>
          <a:ext cx="1445448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C577D-B36C-4A03-ADC8-7C6890118079}">
      <dsp:nvSpPr>
        <dsp:cNvPr id="0" name=""/>
        <dsp:cNvSpPr/>
      </dsp:nvSpPr>
      <dsp:spPr>
        <a:xfrm rot="5400000">
          <a:off x="775776" y="85256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89483"/>
            <a:satOff val="-1111"/>
            <a:lumOff val="29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977</a:t>
          </a:r>
        </a:p>
      </dsp:txBody>
      <dsp:txXfrm rot="-5400000">
        <a:off x="1035561" y="202904"/>
        <a:ext cx="775633" cy="891532"/>
      </dsp:txXfrm>
    </dsp:sp>
    <dsp:sp modelId="{422126E3-95F7-4471-8259-5D57DB269942}">
      <dsp:nvSpPr>
        <dsp:cNvPr id="0" name=""/>
        <dsp:cNvSpPr/>
      </dsp:nvSpPr>
      <dsp:spPr>
        <a:xfrm rot="5400000">
          <a:off x="1381931" y="118462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653</a:t>
          </a:r>
        </a:p>
      </dsp:txBody>
      <dsp:txXfrm rot="-5400000">
        <a:off x="1641716" y="1302273"/>
        <a:ext cx="775633" cy="891532"/>
      </dsp:txXfrm>
    </dsp:sp>
    <dsp:sp modelId="{9075BA1F-4F16-440E-BE5D-2B9EB055E37B}">
      <dsp:nvSpPr>
        <dsp:cNvPr id="0" name=""/>
        <dsp:cNvSpPr/>
      </dsp:nvSpPr>
      <dsp:spPr>
        <a:xfrm>
          <a:off x="20672" y="1359478"/>
          <a:ext cx="1398820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4D6F4-CF36-4497-BE57-8AA1F99B5E3D}">
      <dsp:nvSpPr>
        <dsp:cNvPr id="0" name=""/>
        <dsp:cNvSpPr/>
      </dsp:nvSpPr>
      <dsp:spPr>
        <a:xfrm rot="5400000">
          <a:off x="2598905" y="118462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481</a:t>
          </a:r>
        </a:p>
      </dsp:txBody>
      <dsp:txXfrm rot="-5400000">
        <a:off x="2858690" y="1302273"/>
        <a:ext cx="775633" cy="891532"/>
      </dsp:txXfrm>
    </dsp:sp>
    <dsp:sp modelId="{A1DDCA99-CBF0-4E8C-B8CB-A4C34D2132F8}">
      <dsp:nvSpPr>
        <dsp:cNvPr id="0" name=""/>
        <dsp:cNvSpPr/>
      </dsp:nvSpPr>
      <dsp:spPr>
        <a:xfrm rot="5400000">
          <a:off x="1992750" y="228399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267</a:t>
          </a:r>
        </a:p>
      </dsp:txBody>
      <dsp:txXfrm rot="-5400000">
        <a:off x="2252535" y="2401643"/>
        <a:ext cx="775633" cy="891532"/>
      </dsp:txXfrm>
    </dsp:sp>
    <dsp:sp modelId="{9EA2F3E3-C486-4E85-B000-DF7F50220E3A}">
      <dsp:nvSpPr>
        <dsp:cNvPr id="0" name=""/>
        <dsp:cNvSpPr/>
      </dsp:nvSpPr>
      <dsp:spPr>
        <a:xfrm>
          <a:off x="3237959" y="2458847"/>
          <a:ext cx="1445448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70595-8225-4CA7-8D48-AD9D5F144D56}">
      <dsp:nvSpPr>
        <dsp:cNvPr id="0" name=""/>
        <dsp:cNvSpPr/>
      </dsp:nvSpPr>
      <dsp:spPr>
        <a:xfrm rot="5400000">
          <a:off x="775776" y="2283995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500/-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443</a:t>
          </a:r>
        </a:p>
      </dsp:txBody>
      <dsp:txXfrm rot="-5400000">
        <a:off x="1035561" y="2401643"/>
        <a:ext cx="775633" cy="891532"/>
      </dsp:txXfrm>
    </dsp:sp>
    <dsp:sp modelId="{7FDC99F7-0738-430B-AE90-7CF68B6CCB19}">
      <dsp:nvSpPr>
        <dsp:cNvPr id="0" name=""/>
        <dsp:cNvSpPr/>
      </dsp:nvSpPr>
      <dsp:spPr>
        <a:xfrm rot="5400000">
          <a:off x="1381931" y="3383364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F167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600/-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205</a:t>
          </a:r>
        </a:p>
      </dsp:txBody>
      <dsp:txXfrm rot="-5400000">
        <a:off x="1641716" y="3501012"/>
        <a:ext cx="775633" cy="891532"/>
      </dsp:txXfrm>
    </dsp:sp>
    <dsp:sp modelId="{24572F94-6C63-4977-9CAB-8540E53E00BC}">
      <dsp:nvSpPr>
        <dsp:cNvPr id="0" name=""/>
        <dsp:cNvSpPr/>
      </dsp:nvSpPr>
      <dsp:spPr>
        <a:xfrm>
          <a:off x="20672" y="3558217"/>
          <a:ext cx="1398820" cy="7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D11E3-0529-4F9F-B2EF-6ABA6D6C2CE8}">
      <dsp:nvSpPr>
        <dsp:cNvPr id="0" name=""/>
        <dsp:cNvSpPr/>
      </dsp:nvSpPr>
      <dsp:spPr>
        <a:xfrm rot="5400000">
          <a:off x="2598905" y="3383364"/>
          <a:ext cx="1295204" cy="1126827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150/-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172</a:t>
          </a:r>
        </a:p>
      </dsp:txBody>
      <dsp:txXfrm rot="-5400000">
        <a:off x="2858690" y="3501012"/>
        <a:ext cx="775633" cy="891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FC60B-B3F4-47B7-8913-D6CA157727C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B7389-639E-45C1-B0E2-15BA3290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B7389-639E-45C1-B0E2-15BA3290D6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tIns="0" rIns="0" bIns="0">
            <a:normAutofit fontScale="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1134360" y="0"/>
            <a:ext cx="11057400" cy="6857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icon to add picture</a:t>
            </a:r>
          </a:p>
        </p:txBody>
      </p:sp>
      <p:sp>
        <p:nvSpPr>
          <p:cNvPr id="5" name="Straight Connector 2"/>
          <p:cNvSpPr/>
          <p:nvPr/>
        </p:nvSpPr>
        <p:spPr>
          <a:xfrm>
            <a:off x="1124280" y="0"/>
            <a:ext cx="0" cy="685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23880" y="5286240"/>
            <a:ext cx="4178880" cy="35604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cap="all" spc="299">
                <a:solidFill>
                  <a:srgbClr val="FFFFFF"/>
                </a:solidFill>
                <a:latin typeface="Speak Pro"/>
              </a:rPr>
              <a:t>Subtitle goes here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23880" y="2715840"/>
            <a:ext cx="4178880" cy="2387160"/>
          </a:xfrm>
          <a:prstGeom prst="rect">
            <a:avLst/>
          </a:prstGeom>
        </p:spPr>
        <p:txBody>
          <a:bodyPr lIns="0" r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Sagona Extra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674089-91CD-4BE1-96E5-17E70F7F48D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9/18/2022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7CC23A-C3C3-4FA9-9700-7AA5CABFEB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1627200" y="339480"/>
            <a:ext cx="10134000" cy="1002240"/>
          </a:xfrm>
          <a:prstGeom prst="rect">
            <a:avLst/>
          </a:prstGeom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cap="all" spc="-1">
                <a:solidFill>
                  <a:srgbClr val="034793"/>
                </a:solidFill>
                <a:latin typeface="Sagona ExtraLight"/>
              </a:rPr>
              <a:t>TITLE GOE HERE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627200" y="1506960"/>
            <a:ext cx="10134000" cy="4848840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Straight Connector 12"/>
          <p:cNvSpPr/>
          <p:nvPr/>
        </p:nvSpPr>
        <p:spPr>
          <a:xfrm>
            <a:off x="392400" y="13420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sp>
      <p:sp>
        <p:nvSpPr>
          <p:cNvPr id="46" name="Straight Connector 8"/>
          <p:cNvSpPr/>
          <p:nvPr/>
        </p:nvSpPr>
        <p:spPr>
          <a:xfrm>
            <a:off x="1134000" y="0"/>
            <a:ext cx="0" cy="6858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Placeholder 21" descr="Woman on tablet "/>
          <p:cNvPicPr/>
          <p:nvPr/>
        </p:nvPicPr>
        <p:blipFill>
          <a:blip r:embed="rId3">
            <a:alphaModFix amt="35000"/>
          </a:blip>
          <a:srcRect l="4632" r="4632"/>
          <a:stretch/>
        </p:blipFill>
        <p:spPr>
          <a:xfrm>
            <a:off x="1067760" y="0"/>
            <a:ext cx="1105740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Title 4"/>
          <p:cNvSpPr txBox="1"/>
          <p:nvPr/>
        </p:nvSpPr>
        <p:spPr>
          <a:xfrm>
            <a:off x="6715080" y="3909600"/>
            <a:ext cx="491256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Eras Medium ITC"/>
              </a:rPr>
              <a:t>Swiggy Mumbai (EDA)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5195D-3A24-65AA-BB94-C67D73979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65F2B-00FB-4C44-B708-030515604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5" y="177281"/>
            <a:ext cx="7293907" cy="3951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92FA8-8690-456E-A568-0CF7A2C47DCF}"/>
              </a:ext>
            </a:extLst>
          </p:cNvPr>
          <p:cNvSpPr txBox="1"/>
          <p:nvPr/>
        </p:nvSpPr>
        <p:spPr>
          <a:xfrm>
            <a:off x="1384563" y="4724400"/>
            <a:ext cx="1069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The Visualization shows the relation between Ratings and Pricing for two of the top 10 locations.</a:t>
            </a:r>
          </a:p>
          <a:p>
            <a:r>
              <a:rPr lang="en-IN" dirty="0">
                <a:latin typeface="Sitka Text" panose="02000505000000020004" pitchFamily="2" charset="0"/>
              </a:rPr>
              <a:t>	We can observe more dense grouping of restaurants for ratings between 3 – 5,</a:t>
            </a:r>
          </a:p>
          <a:p>
            <a:r>
              <a:rPr lang="en-IN" dirty="0">
                <a:latin typeface="Sitka Text" panose="02000505000000020004" pitchFamily="2" charset="0"/>
              </a:rPr>
              <a:t>	Also the same for pricing between 100 – 1000.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56963-C06E-48E1-AB09-5D4CB417E11D}"/>
              </a:ext>
            </a:extLst>
          </p:cNvPr>
          <p:cNvSpPr txBox="1"/>
          <p:nvPr/>
        </p:nvSpPr>
        <p:spPr>
          <a:xfrm>
            <a:off x="1252482" y="517772"/>
            <a:ext cx="3421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Corelation between Ratings and Price for Two: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EE317-7A4E-4396-A2E3-DFA2EEC3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AFE502-C177-4A7C-8627-13E96B285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11807" r="1654" b="6005"/>
          <a:stretch/>
        </p:blipFill>
        <p:spPr>
          <a:xfrm>
            <a:off x="0" y="116632"/>
            <a:ext cx="7137920" cy="3312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2300A7-9F35-4558-B4AD-6F6FDAA12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11807" r="8269" b="6006"/>
          <a:stretch/>
        </p:blipFill>
        <p:spPr>
          <a:xfrm>
            <a:off x="5427561" y="3429000"/>
            <a:ext cx="6636921" cy="33123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C32D83-60B7-4F0D-BB15-18CD804416EF}"/>
              </a:ext>
            </a:extLst>
          </p:cNvPr>
          <p:cNvSpPr txBox="1"/>
          <p:nvPr/>
        </p:nvSpPr>
        <p:spPr>
          <a:xfrm>
            <a:off x="7233920" y="472270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Visualization for top 10 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7F4D2-7DF4-4B28-82E5-591C8801C7C2}"/>
              </a:ext>
            </a:extLst>
          </p:cNvPr>
          <p:cNvSpPr txBox="1"/>
          <p:nvPr/>
        </p:nvSpPr>
        <p:spPr>
          <a:xfrm>
            <a:off x="1168400" y="3810000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Visualization for all 42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561AA-CCE7-4874-B51A-8495BFBDB92A}"/>
              </a:ext>
            </a:extLst>
          </p:cNvPr>
          <p:cNvSpPr txBox="1"/>
          <p:nvPr/>
        </p:nvSpPr>
        <p:spPr>
          <a:xfrm>
            <a:off x="7233920" y="1465887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Both visualization has a common area having dense grouping for ratings between 3 to 5, and pricing between 200 to 700.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9ED64-1094-4727-858B-F4B414475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23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3CD5C-416A-498F-B444-2DD1284B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94" y="178788"/>
            <a:ext cx="4740051" cy="6500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0B57FC-B475-49E2-A42F-54004AC7646A}"/>
              </a:ext>
            </a:extLst>
          </p:cNvPr>
          <p:cNvGrpSpPr/>
          <p:nvPr/>
        </p:nvGrpSpPr>
        <p:grpSpPr>
          <a:xfrm>
            <a:off x="9070340" y="1686560"/>
            <a:ext cx="2278380" cy="3230880"/>
            <a:chOff x="8745220" y="1788160"/>
            <a:chExt cx="2278380" cy="3230880"/>
          </a:xfrm>
        </p:grpSpPr>
        <p:pic>
          <p:nvPicPr>
            <p:cNvPr id="5" name="Graphic 4" descr="Marker">
              <a:extLst>
                <a:ext uri="{FF2B5EF4-FFF2-40B4-BE49-F238E27FC236}">
                  <a16:creationId xmlns:a16="http://schemas.microsoft.com/office/drawing/2014/main" id="{4C8F75FF-0552-48D0-8EA4-AEB38F419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3000" y="2976880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 descr="Marker">
              <a:extLst>
                <a:ext uri="{FF2B5EF4-FFF2-40B4-BE49-F238E27FC236}">
                  <a16:creationId xmlns:a16="http://schemas.microsoft.com/office/drawing/2014/main" id="{08B7185C-0403-4EF6-BFA6-2E7726D8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6400" y="3683000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BE3D9E64-AFE9-4B2A-B6BB-15CD4344E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9680" y="2138680"/>
              <a:ext cx="457200" cy="457200"/>
            </a:xfrm>
            <a:prstGeom prst="rect">
              <a:avLst/>
            </a:prstGeom>
          </p:spPr>
        </p:pic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0194B8E6-531F-4EA4-8D96-122E3566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04680" y="3906520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Marker">
              <a:extLst>
                <a:ext uri="{FF2B5EF4-FFF2-40B4-BE49-F238E27FC236}">
                  <a16:creationId xmlns:a16="http://schemas.microsoft.com/office/drawing/2014/main" id="{0B8E6322-56D9-4526-AEDC-6056C179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0880" y="323596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B3385AA7-5995-427A-8482-F781BA67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4320" y="302260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CB2F74E8-1DFC-498C-8EF1-45AFF6D9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53143" y="191008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5B46DCD2-9809-43ED-925E-5CD52F5E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5220" y="37693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F49760CB-589A-4DB9-B533-A9F5B62ED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9220" y="17881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89CB64D9-46D7-44A0-875B-104B07B6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3010" y="4561840"/>
              <a:ext cx="457200" cy="4572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077BAA-0811-4ACB-A11A-1CC4076BBBDF}"/>
              </a:ext>
            </a:extLst>
          </p:cNvPr>
          <p:cNvSpPr txBox="1"/>
          <p:nvPr/>
        </p:nvSpPr>
        <p:spPr>
          <a:xfrm>
            <a:off x="1336590" y="2001579"/>
            <a:ext cx="4740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The route from </a:t>
            </a:r>
            <a:r>
              <a:rPr lang="en-IN" dirty="0">
                <a:solidFill>
                  <a:srgbClr val="FF0000"/>
                </a:solidFill>
                <a:latin typeface="Sitka Text" panose="02000505000000020004" pitchFamily="2" charset="0"/>
              </a:rPr>
              <a:t>Dahisar East to Lower Parel</a:t>
            </a: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 will be more beneficial for covering most of the restaurants.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Covering </a:t>
            </a:r>
            <a:r>
              <a:rPr lang="en-IN" dirty="0">
                <a:solidFill>
                  <a:srgbClr val="FF0000"/>
                </a:solidFill>
                <a:latin typeface="Sitka Text" panose="02000505000000020004" pitchFamily="2" charset="0"/>
              </a:rPr>
              <a:t>minimum 4 locations</a:t>
            </a: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 would be enough(1 location = 5km) to get maximum benefit.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Most Restaurants have an </a:t>
            </a:r>
            <a:r>
              <a:rPr lang="en-IN" dirty="0">
                <a:solidFill>
                  <a:srgbClr val="FF0000"/>
                </a:solidFill>
                <a:latin typeface="Sitka Text" panose="02000505000000020004" pitchFamily="2" charset="0"/>
              </a:rPr>
              <a:t>average rating of 4.1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Also most of number of restaurants have an approximate </a:t>
            </a:r>
            <a:r>
              <a:rPr lang="en-IN" dirty="0">
                <a:solidFill>
                  <a:srgbClr val="FF0000"/>
                </a:solidFill>
                <a:latin typeface="Sitka Text" panose="02000505000000020004" pitchFamily="2" charset="0"/>
              </a:rPr>
              <a:t>pricing between “100 - 500”</a:t>
            </a:r>
            <a:r>
              <a:rPr lang="en-IN" dirty="0">
                <a:solidFill>
                  <a:schemeClr val="bg1"/>
                </a:solidFill>
                <a:latin typeface="Sitka Text" panose="02000505000000020004" pitchFamily="2" charset="0"/>
              </a:rPr>
              <a:t> for a meal of two.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3E446-DD88-4D68-8A1D-912A56A92FE9}"/>
              </a:ext>
            </a:extLst>
          </p:cNvPr>
          <p:cNvSpPr txBox="1"/>
          <p:nvPr/>
        </p:nvSpPr>
        <p:spPr>
          <a:xfrm>
            <a:off x="1336590" y="843280"/>
            <a:ext cx="22108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72585-B5CD-421D-B290-3475D4C8BB24}"/>
              </a:ext>
            </a:extLst>
          </p:cNvPr>
          <p:cNvSpPr txBox="1"/>
          <p:nvPr/>
        </p:nvSpPr>
        <p:spPr>
          <a:xfrm>
            <a:off x="2851996" y="6567078"/>
            <a:ext cx="257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solidFill>
                  <a:schemeClr val="bg1"/>
                </a:solidFill>
                <a:latin typeface="Sitka Text" panose="02000505000000020004" pitchFamily="2" charset="0"/>
              </a:rPr>
              <a:t>ruthikkale27@gmail.com</a:t>
            </a:r>
          </a:p>
        </p:txBody>
      </p:sp>
    </p:spTree>
    <p:extLst>
      <p:ext uri="{BB962C8B-B14F-4D97-AF65-F5344CB8AC3E}">
        <p14:creationId xmlns:p14="http://schemas.microsoft.com/office/powerpoint/2010/main" val="2845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5"/>
          <p:cNvPicPr/>
          <p:nvPr/>
        </p:nvPicPr>
        <p:blipFill>
          <a:blip r:embed="rId2"/>
          <a:srcRect b="5068"/>
          <a:stretch/>
        </p:blipFill>
        <p:spPr>
          <a:xfrm>
            <a:off x="7062120" y="441360"/>
            <a:ext cx="4699440" cy="5768640"/>
          </a:xfrm>
          <a:prstGeom prst="rect">
            <a:avLst/>
          </a:prstGeom>
          <a:ln w="0">
            <a:noFill/>
          </a:ln>
        </p:spPr>
      </p:pic>
      <p:sp>
        <p:nvSpPr>
          <p:cNvPr id="152" name="Title 2"/>
          <p:cNvSpPr txBox="1"/>
          <p:nvPr/>
        </p:nvSpPr>
        <p:spPr>
          <a:xfrm>
            <a:off x="1627200" y="339480"/>
            <a:ext cx="1013400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cap="all" spc="-1" dirty="0">
                <a:solidFill>
                  <a:srgbClr val="034793"/>
                </a:solidFill>
                <a:latin typeface="Bahnschrift SemiCondensed" panose="020B0502040204020203" pitchFamily="34" charset="0"/>
              </a:rPr>
              <a:t>Content slide</a:t>
            </a:r>
            <a:endParaRPr lang="en-US" sz="4500" b="0" strike="noStrike" spc="-1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3" name="Text Placeholder 6"/>
          <p:cNvSpPr txBox="1"/>
          <p:nvPr/>
        </p:nvSpPr>
        <p:spPr>
          <a:xfrm>
            <a:off x="1627200" y="1506960"/>
            <a:ext cx="497304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Total Data available for 42 Locations in Mumbai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11,987 Restaurants listed.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We have mention top 10 locations having great protentional to carry out our expansion.</a:t>
            </a: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Sitka Text" panose="02000505000000020004" pitchFamily="2" charset="0"/>
              </a:rPr>
              <a:t>We have also mentioned bottom 10 locations.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4E25E-AD50-473C-B300-EE4DDD321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6"/>
          <p:cNvPicPr/>
          <p:nvPr/>
        </p:nvPicPr>
        <p:blipFill>
          <a:blip r:embed="rId2"/>
          <a:srcRect l="8239" t="12812" b="10939"/>
          <a:stretch/>
        </p:blipFill>
        <p:spPr>
          <a:xfrm>
            <a:off x="4984920" y="177480"/>
            <a:ext cx="7206480" cy="6340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5" name="Table 11"/>
          <p:cNvGraphicFramePr/>
          <p:nvPr/>
        </p:nvGraphicFramePr>
        <p:xfrm>
          <a:off x="567000" y="720000"/>
          <a:ext cx="4293000" cy="6111240"/>
        </p:xfrm>
        <a:graphic>
          <a:graphicData uri="http://schemas.openxmlformats.org/drawingml/2006/table">
            <a:tbl>
              <a:tblPr/>
              <a:tblGrid>
                <a:gridCol w="214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LOCATIONS “42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D1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Kharghar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Kurla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Marol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Lower Parel Worli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 Panchpakhadi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Mahim Dadar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Airoli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Matunga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Mira Road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Nerul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Panvel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Byculla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Santacruz East 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Chowpatty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Dombivli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 Hiranandani State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Coloba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Ghatkopar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Vasai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Jog Gor West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Vile Parle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Jog Gor East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lang="en-IN" sz="11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6"/>
          <p:cNvGrpSpPr/>
          <p:nvPr/>
        </p:nvGrpSpPr>
        <p:grpSpPr>
          <a:xfrm>
            <a:off x="7004640" y="419220"/>
            <a:ext cx="5076360" cy="6019560"/>
            <a:chOff x="6943680" y="380880"/>
            <a:chExt cx="5076360" cy="6019560"/>
          </a:xfrm>
        </p:grpSpPr>
        <p:pic>
          <p:nvPicPr>
            <p:cNvPr id="157" name="Picture 14"/>
            <p:cNvPicPr/>
            <p:nvPr/>
          </p:nvPicPr>
          <p:blipFill>
            <a:blip r:embed="rId2"/>
            <a:stretch/>
          </p:blipFill>
          <p:spPr>
            <a:xfrm>
              <a:off x="6943680" y="380880"/>
              <a:ext cx="5076360" cy="6019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roup 25"/>
            <p:cNvGrpSpPr/>
            <p:nvPr/>
          </p:nvGrpSpPr>
          <p:grpSpPr>
            <a:xfrm>
              <a:off x="7519680" y="1954440"/>
              <a:ext cx="1757880" cy="2073600"/>
              <a:chOff x="7519680" y="1954440"/>
              <a:chExt cx="1757880" cy="2073600"/>
            </a:xfrm>
          </p:grpSpPr>
          <p:pic>
            <p:nvPicPr>
              <p:cNvPr id="159" name="Graphic 12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636760" y="2974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" name="Graphic 15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325000" y="19544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1" name="Graphic 16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13420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" name="Graphic 17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004600" y="336096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raphic 18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19680" y="212832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raphic 19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890120" y="22788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raphic 20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19680" y="26276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6" name="Graphic 21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66476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7" name="Graphic 22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558200" y="31078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" name="Graphic 23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7648560" y="3415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169" name="Table 5"/>
          <p:cNvGraphicFramePr/>
          <p:nvPr/>
        </p:nvGraphicFramePr>
        <p:xfrm>
          <a:off x="1318320" y="1340640"/>
          <a:ext cx="5149800" cy="5226120"/>
        </p:xfrm>
        <a:graphic>
          <a:graphicData uri="http://schemas.openxmlformats.org/drawingml/2006/table">
            <a:tbl>
              <a:tblPr/>
              <a:tblGrid>
                <a:gridCol w="257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Malad Kandivali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454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Lower Parel Waroli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394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0" name="TextBox 8"/>
          <p:cNvSpPr/>
          <p:nvPr/>
        </p:nvSpPr>
        <p:spPr>
          <a:xfrm>
            <a:off x="2311920" y="791280"/>
            <a:ext cx="30096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TOP “10 LOCATIONS</a:t>
            </a:r>
            <a:endParaRPr lang="en-IN" sz="2400" b="0" strike="noStrike" spc="-1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6"/>
          <p:cNvGraphicFramePr/>
          <p:nvPr/>
        </p:nvGraphicFramePr>
        <p:xfrm>
          <a:off x="6858000" y="1349280"/>
          <a:ext cx="4984560" cy="5208120"/>
        </p:xfrm>
        <a:graphic>
          <a:graphicData uri="http://schemas.openxmlformats.org/drawingml/2006/table">
            <a:tbl>
              <a:tblPr/>
              <a:tblGrid>
                <a:gridCol w="24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72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93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130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137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138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141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148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154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159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Eras Medium ITC"/>
                        </a:rPr>
                        <a:t>187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TextBox 8"/>
          <p:cNvSpPr/>
          <p:nvPr/>
        </p:nvSpPr>
        <p:spPr>
          <a:xfrm>
            <a:off x="7762680" y="862560"/>
            <a:ext cx="30096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BOTTOM “10 LOCATIONS</a:t>
            </a:r>
            <a:endParaRPr lang="en-IN" sz="2400" b="0" strike="noStrike" spc="-1" dirty="0">
              <a:latin typeface="Bahnschrift SemiCondensed" panose="020B0502040204020203" pitchFamily="34" charset="0"/>
            </a:endParaRPr>
          </a:p>
        </p:txBody>
      </p:sp>
      <p:pic>
        <p:nvPicPr>
          <p:cNvPr id="173" name="Picture 10"/>
          <p:cNvPicPr/>
          <p:nvPr/>
        </p:nvPicPr>
        <p:blipFill>
          <a:blip r:embed="rId2"/>
          <a:stretch/>
        </p:blipFill>
        <p:spPr>
          <a:xfrm>
            <a:off x="1400040" y="373680"/>
            <a:ext cx="4984560" cy="6184080"/>
          </a:xfrm>
          <a:prstGeom prst="rect">
            <a:avLst/>
          </a:prstGeom>
          <a:ln w="0">
            <a:noFill/>
          </a:ln>
        </p:spPr>
      </p:pic>
      <p:grpSp>
        <p:nvGrpSpPr>
          <p:cNvPr id="174" name="Group 24"/>
          <p:cNvGrpSpPr/>
          <p:nvPr/>
        </p:nvGrpSpPr>
        <p:grpSpPr>
          <a:xfrm>
            <a:off x="1841760" y="513000"/>
            <a:ext cx="2461320" cy="3908160"/>
            <a:chOff x="1841760" y="513000"/>
            <a:chExt cx="2461320" cy="3908160"/>
          </a:xfrm>
        </p:grpSpPr>
        <p:pic>
          <p:nvPicPr>
            <p:cNvPr id="175" name="Graphic 11" descr="Marker"/>
            <p:cNvPicPr/>
            <p:nvPr/>
          </p:nvPicPr>
          <p:blipFill>
            <a:blip r:embed="rId3"/>
            <a:stretch/>
          </p:blipFill>
          <p:spPr>
            <a:xfrm>
              <a:off x="210240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raphic 12" descr="Marker"/>
            <p:cNvPicPr/>
            <p:nvPr/>
          </p:nvPicPr>
          <p:blipFill>
            <a:blip r:embed="rId3"/>
            <a:stretch/>
          </p:blipFill>
          <p:spPr>
            <a:xfrm>
              <a:off x="3219480" y="339912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raphic 13" descr="Marker"/>
            <p:cNvPicPr/>
            <p:nvPr/>
          </p:nvPicPr>
          <p:blipFill>
            <a:blip r:embed="rId3"/>
            <a:stretch/>
          </p:blipFill>
          <p:spPr>
            <a:xfrm>
              <a:off x="2102400" y="157716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raphic 14" descr="Marker"/>
            <p:cNvPicPr/>
            <p:nvPr/>
          </p:nvPicPr>
          <p:blipFill>
            <a:blip r:embed="rId3"/>
            <a:stretch/>
          </p:blipFill>
          <p:spPr>
            <a:xfrm>
              <a:off x="1841760" y="370548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raphic 15" descr="Marker"/>
            <p:cNvPicPr/>
            <p:nvPr/>
          </p:nvPicPr>
          <p:blipFill>
            <a:blip r:embed="rId3"/>
            <a:stretch/>
          </p:blipFill>
          <p:spPr>
            <a:xfrm>
              <a:off x="366228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Graphic 16" descr="Marker"/>
            <p:cNvPicPr/>
            <p:nvPr/>
          </p:nvPicPr>
          <p:blipFill>
            <a:blip r:embed="rId3"/>
            <a:stretch/>
          </p:blipFill>
          <p:spPr>
            <a:xfrm>
              <a:off x="2281680" y="19202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Graphic 17" descr="Marker"/>
            <p:cNvPicPr/>
            <p:nvPr/>
          </p:nvPicPr>
          <p:blipFill>
            <a:blip r:embed="rId3"/>
            <a:stretch/>
          </p:blipFill>
          <p:spPr>
            <a:xfrm>
              <a:off x="2683080" y="2663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raphic 18" descr="Marker"/>
            <p:cNvPicPr/>
            <p:nvPr/>
          </p:nvPicPr>
          <p:blipFill>
            <a:blip r:embed="rId3"/>
            <a:stretch/>
          </p:blipFill>
          <p:spPr>
            <a:xfrm>
              <a:off x="1981440" y="38088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Graphic 19" descr="Marker"/>
            <p:cNvPicPr/>
            <p:nvPr/>
          </p:nvPicPr>
          <p:blipFill>
            <a:blip r:embed="rId3"/>
            <a:stretch/>
          </p:blipFill>
          <p:spPr>
            <a:xfrm>
              <a:off x="1960920" y="5130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raphic 20" descr="Marker"/>
            <p:cNvPicPr/>
            <p:nvPr/>
          </p:nvPicPr>
          <p:blipFill>
            <a:blip r:embed="rId3"/>
            <a:stretch/>
          </p:blipFill>
          <p:spPr>
            <a:xfrm>
              <a:off x="1960920" y="2762280"/>
              <a:ext cx="640800" cy="6123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7DDD1-BF92-4FE2-A04A-90707ABCA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93926"/>
            <a:ext cx="4691586" cy="667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441F7A2-622E-4FE9-A2C9-B68E374C3587}"/>
              </a:ext>
            </a:extLst>
          </p:cNvPr>
          <p:cNvGrpSpPr/>
          <p:nvPr/>
        </p:nvGrpSpPr>
        <p:grpSpPr>
          <a:xfrm>
            <a:off x="8745220" y="1788160"/>
            <a:ext cx="2278380" cy="3230880"/>
            <a:chOff x="8745220" y="1788160"/>
            <a:chExt cx="2278380" cy="3230880"/>
          </a:xfrm>
        </p:grpSpPr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319594A9-2532-4550-A6A4-AB7D0CCF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3000" y="297688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B98E52D1-544E-4E0B-962E-57ECE0BF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6400" y="368300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D9DA3C84-40F5-4DF0-8BAA-F1DEDFA6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9680" y="213868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B3E5694F-480E-4C0C-8079-C260C2F3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04680" y="390652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rker">
              <a:extLst>
                <a:ext uri="{FF2B5EF4-FFF2-40B4-BE49-F238E27FC236}">
                  <a16:creationId xmlns:a16="http://schemas.microsoft.com/office/drawing/2014/main" id="{664C47E5-9B27-40C4-AD6D-3B8E7A391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0880" y="3235960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rker">
              <a:extLst>
                <a:ext uri="{FF2B5EF4-FFF2-40B4-BE49-F238E27FC236}">
                  <a16:creationId xmlns:a16="http://schemas.microsoft.com/office/drawing/2014/main" id="{3CCE7BC7-8240-4A0E-BAB3-83B7FDD9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4320" y="302260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rker">
              <a:extLst>
                <a:ext uri="{FF2B5EF4-FFF2-40B4-BE49-F238E27FC236}">
                  <a16:creationId xmlns:a16="http://schemas.microsoft.com/office/drawing/2014/main" id="{157DA7AC-E460-46B5-A52D-9446F91A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53143" y="191008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rker">
              <a:extLst>
                <a:ext uri="{FF2B5EF4-FFF2-40B4-BE49-F238E27FC236}">
                  <a16:creationId xmlns:a16="http://schemas.microsoft.com/office/drawing/2014/main" id="{4357A158-B988-48E6-AADE-7541C00A2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5220" y="37693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rker">
              <a:extLst>
                <a:ext uri="{FF2B5EF4-FFF2-40B4-BE49-F238E27FC236}">
                  <a16:creationId xmlns:a16="http://schemas.microsoft.com/office/drawing/2014/main" id="{7F08C7CB-E9F4-47DC-AE74-36527361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9220" y="1788160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rker">
              <a:extLst>
                <a:ext uri="{FF2B5EF4-FFF2-40B4-BE49-F238E27FC236}">
                  <a16:creationId xmlns:a16="http://schemas.microsoft.com/office/drawing/2014/main" id="{909A4C09-7775-490E-9251-E20BE98A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43010" y="4561840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5F07599-B7E3-4421-BEE3-361A6EFE0BC9}"/>
              </a:ext>
            </a:extLst>
          </p:cNvPr>
          <p:cNvSpPr txBox="1"/>
          <p:nvPr/>
        </p:nvSpPr>
        <p:spPr>
          <a:xfrm>
            <a:off x="1178560" y="436880"/>
            <a:ext cx="388600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Top 10 Locations:</a:t>
            </a:r>
          </a:p>
          <a:p>
            <a:r>
              <a:rPr lang="en-IN" dirty="0">
                <a:latin typeface="Bahnschrift SemiCondensed" panose="020B0502040204020203" pitchFamily="34" charset="0"/>
              </a:rPr>
              <a:t>	470 restaurants per Location.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185B32-62E7-4666-BC23-1A913D7E33BE}"/>
              </a:ext>
            </a:extLst>
          </p:cNvPr>
          <p:cNvSpPr txBox="1"/>
          <p:nvPr/>
        </p:nvSpPr>
        <p:spPr>
          <a:xfrm>
            <a:off x="1781501" y="1836340"/>
            <a:ext cx="4691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Clearing out the competition from 42 mentioned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The route from </a:t>
            </a:r>
            <a:r>
              <a:rPr lang="en-IN" b="1" i="1" dirty="0">
                <a:latin typeface="Sitka Text" panose="02000505000000020004" pitchFamily="2" charset="0"/>
              </a:rPr>
              <a:t>Dahisar East</a:t>
            </a:r>
            <a:r>
              <a:rPr lang="en-IN" dirty="0">
                <a:latin typeface="Sitka Text" panose="02000505000000020004" pitchFamily="2" charset="0"/>
              </a:rPr>
              <a:t> to </a:t>
            </a:r>
            <a:r>
              <a:rPr lang="en-IN" b="1" i="1" dirty="0">
                <a:latin typeface="Sitka Text" panose="02000505000000020004" pitchFamily="2" charset="0"/>
              </a:rPr>
              <a:t>Lower Parel</a:t>
            </a:r>
            <a:r>
              <a:rPr lang="en-IN" dirty="0">
                <a:latin typeface="Sitka Text" panose="02000505000000020004" pitchFamily="2" charset="0"/>
              </a:rPr>
              <a:t> will be more beneficial for covering most of the restaurants.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This Route will cover </a:t>
            </a:r>
            <a:r>
              <a:rPr lang="en-IN" b="1" i="1" dirty="0">
                <a:latin typeface="Sitka Text" panose="02000505000000020004" pitchFamily="2" charset="0"/>
              </a:rPr>
              <a:t>Andheri East, Bandra, Borivali, Andheri West, Malad Kandivali West and also few parts of Powai</a:t>
            </a:r>
            <a:r>
              <a:rPr lang="en-IN" dirty="0">
                <a:latin typeface="Sitka Text" panose="02000505000000020004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This route covers </a:t>
            </a:r>
            <a:r>
              <a:rPr lang="en-IN" b="1" dirty="0">
                <a:latin typeface="Sitka Text" panose="02000505000000020004" pitchFamily="2" charset="0"/>
              </a:rPr>
              <a:t>30km</a:t>
            </a:r>
            <a:r>
              <a:rPr lang="en-IN" dirty="0">
                <a:latin typeface="Sitka Text" panose="02000505000000020004" pitchFamily="2" charset="0"/>
              </a:rPr>
              <a:t> of road route.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Covering </a:t>
            </a:r>
            <a:r>
              <a:rPr lang="en-IN" b="1" dirty="0">
                <a:latin typeface="Sitka Text" panose="02000505000000020004" pitchFamily="2" charset="0"/>
              </a:rPr>
              <a:t>minimum 4 locations</a:t>
            </a:r>
            <a:r>
              <a:rPr lang="en-IN" dirty="0">
                <a:latin typeface="Sitka Text" panose="02000505000000020004" pitchFamily="2" charset="0"/>
              </a:rPr>
              <a:t> would be enough(1 location = 5km radius) to get maximum benefit.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9AD9B5-F848-441F-9A06-43AE48196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26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78E4E-498D-4BC5-B21C-EA61366F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026368"/>
            <a:ext cx="5216545" cy="5187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04CE1-9B94-449D-A224-F3B4E44D67E4}"/>
              </a:ext>
            </a:extLst>
          </p:cNvPr>
          <p:cNvSpPr txBox="1"/>
          <p:nvPr/>
        </p:nvSpPr>
        <p:spPr>
          <a:xfrm>
            <a:off x="6593840" y="335488"/>
            <a:ext cx="3874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Pumped Ratings: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585F5-70E6-43AA-804C-DC20B6D7BB3F}"/>
              </a:ext>
            </a:extLst>
          </p:cNvPr>
          <p:cNvSpPr txBox="1"/>
          <p:nvPr/>
        </p:nvSpPr>
        <p:spPr>
          <a:xfrm>
            <a:off x="6745300" y="1373509"/>
            <a:ext cx="433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Same as Pune, we can see most no of restaurants are rated between 3 to 5.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Here we have considered the top 10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itka Text" panose="02000505000000020004" pitchFamily="2" charset="0"/>
              </a:rPr>
              <a:t>Locations as mentioned earlier.</a:t>
            </a:r>
          </a:p>
          <a:p>
            <a:r>
              <a:rPr lang="en-IN" sz="2000" dirty="0">
                <a:latin typeface="Sitka Text" panose="02000505000000020004" pitchFamily="2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12E08-2E63-423B-905E-AD03133B2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29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1C278-8743-4F2B-BE27-8F086754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96" y="663007"/>
            <a:ext cx="5595210" cy="551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F6635-F35C-4D94-99EF-09005780AA57}"/>
              </a:ext>
            </a:extLst>
          </p:cNvPr>
          <p:cNvSpPr txBox="1"/>
          <p:nvPr/>
        </p:nvSpPr>
        <p:spPr>
          <a:xfrm>
            <a:off x="1645920" y="1584960"/>
            <a:ext cx="435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An average of 4.1 ratings are given to most of the restaurants.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Sitka Text" panose="02000505000000020004" pitchFamily="2" charset="0"/>
              </a:rPr>
              <a:t>These creates a positive image of the restaurants, for the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5C87-DC23-46B3-9B0C-BBA07497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8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2501C7-9606-4C20-B721-519DE9535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584497"/>
              </p:ext>
            </p:extLst>
          </p:nvPr>
        </p:nvGraphicFramePr>
        <p:xfrm>
          <a:off x="1127761" y="1825671"/>
          <a:ext cx="4704080" cy="459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2C2063-8236-4DA0-9B7F-02F57E2ACDAF}"/>
              </a:ext>
            </a:extLst>
          </p:cNvPr>
          <p:cNvSpPr txBox="1"/>
          <p:nvPr/>
        </p:nvSpPr>
        <p:spPr>
          <a:xfrm>
            <a:off x="6746240" y="2001520"/>
            <a:ext cx="544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Text" panose="02000505000000020004" pitchFamily="2" charset="0"/>
              </a:rPr>
              <a:t>The Data shows, most of number of restaurants have an approximate pricing between “100 - 500” for a meal of two.</a:t>
            </a:r>
          </a:p>
          <a:p>
            <a:r>
              <a:rPr lang="en-IN" dirty="0">
                <a:latin typeface="Sitka Text" panose="02000505000000020004" pitchFamily="2" charset="0"/>
              </a:rPr>
              <a:t>997 restaurants have 300/-</a:t>
            </a:r>
          </a:p>
          <a:p>
            <a:r>
              <a:rPr lang="en-IN" dirty="0">
                <a:latin typeface="Sitka Text" panose="02000505000000020004" pitchFamily="2" charset="0"/>
              </a:rPr>
              <a:t>778 restaurants have 200/- </a:t>
            </a:r>
          </a:p>
          <a:p>
            <a:r>
              <a:rPr lang="en-IN" dirty="0">
                <a:latin typeface="Sitka Text" panose="02000505000000020004" pitchFamily="2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D1BBD-1407-4394-A278-4DE76123753F}"/>
              </a:ext>
            </a:extLst>
          </p:cNvPr>
          <p:cNvSpPr txBox="1"/>
          <p:nvPr/>
        </p:nvSpPr>
        <p:spPr>
          <a:xfrm>
            <a:off x="1249680" y="436880"/>
            <a:ext cx="662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Bahnschrift SemiCondensed" panose="020B0502040204020203" pitchFamily="34" charset="0"/>
              </a:rPr>
              <a:t>Pricing for two given by Rest.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4C17A-D8DA-4EC4-AAD0-C7A8CBC0DE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598</TotalTime>
  <Words>560</Words>
  <Application>Microsoft Office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Bahnschrift SemiCondensed</vt:lpstr>
      <vt:lpstr>Calibri</vt:lpstr>
      <vt:lpstr>Calibri Light</vt:lpstr>
      <vt:lpstr>Eras Medium ITC</vt:lpstr>
      <vt:lpstr>Sagona ExtraLight</vt:lpstr>
      <vt:lpstr>Sitka Text</vt:lpstr>
      <vt:lpstr>Speak Pro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subject/>
  <dc:creator>Gaurav</dc:creator>
  <dc:description/>
  <cp:lastModifiedBy>Ruthik Gorakhnath Kale</cp:lastModifiedBy>
  <cp:revision>28</cp:revision>
  <dcterms:created xsi:type="dcterms:W3CDTF">2021-06-17T10:40:57Z</dcterms:created>
  <dcterms:modified xsi:type="dcterms:W3CDTF">2022-09-18T20:14:14Z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