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71" r:id="rId5"/>
    <p:sldId id="268" r:id="rId6"/>
    <p:sldId id="270" r:id="rId7"/>
    <p:sldId id="269" r:id="rId8"/>
    <p:sldId id="260" r:id="rId9"/>
    <p:sldId id="259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0.svg"/><Relationship Id="rId5" Type="http://schemas.openxmlformats.org/officeDocument/2006/relationships/image" Target="../media/image13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0.svg"/><Relationship Id="rId5" Type="http://schemas.openxmlformats.org/officeDocument/2006/relationships/image" Target="../media/image13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0.svg"/><Relationship Id="rId5" Type="http://schemas.openxmlformats.org/officeDocument/2006/relationships/image" Target="../media/image13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0.svg"/><Relationship Id="rId5" Type="http://schemas.openxmlformats.org/officeDocument/2006/relationships/image" Target="../media/image13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A31E7E-4F22-4E98-97B2-B4C98E67924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10F7A4-C8AD-4A29-8E1E-FB07415D03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Logistic regression: is an analysis technique used to predict the probability that the outcome will happen as a function of unit changes in the Independent variable.</a:t>
          </a:r>
        </a:p>
      </dgm:t>
    </dgm:pt>
    <dgm:pt modelId="{C87C2ECA-02B5-4AD0-A6F1-C630DC638776}" type="parTrans" cxnId="{F81AB9F7-3E20-4C03-B4A9-50372B8804BA}">
      <dgm:prSet/>
      <dgm:spPr/>
      <dgm:t>
        <a:bodyPr/>
        <a:lstStyle/>
        <a:p>
          <a:endParaRPr lang="en-US"/>
        </a:p>
      </dgm:t>
    </dgm:pt>
    <dgm:pt modelId="{5BBE220E-2EA8-458F-B952-8254C5338018}" type="sibTrans" cxnId="{F81AB9F7-3E20-4C03-B4A9-50372B8804B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56E1D08-A41D-4E4A-8643-9992F00C64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In the context of the heart dataset, the dependent variable is binary, 1 if heart disease occurred and 0 if it did not occur.</a:t>
          </a:r>
          <a:endParaRPr lang="en-US" dirty="0"/>
        </a:p>
      </dgm:t>
    </dgm:pt>
    <dgm:pt modelId="{E6361C10-1E46-41B4-990D-1DD2A04D510B}" type="parTrans" cxnId="{1601A592-7E03-4276-9CDD-9786D00AEA41}">
      <dgm:prSet/>
      <dgm:spPr/>
      <dgm:t>
        <a:bodyPr/>
        <a:lstStyle/>
        <a:p>
          <a:endParaRPr lang="en-US"/>
        </a:p>
      </dgm:t>
    </dgm:pt>
    <dgm:pt modelId="{FBFA317C-DA62-4CC4-A455-98DFFC024DF0}" type="sibTrans" cxnId="{1601A592-7E03-4276-9CDD-9786D00AEA4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7EB77C-C18D-4AA3-8B7C-C78AAAAEB8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test accuracy for this model was approximately 84%</a:t>
          </a:r>
        </a:p>
      </dgm:t>
    </dgm:pt>
    <dgm:pt modelId="{99B3DC9D-1586-4EA0-A6F2-9CA5774C252D}" type="parTrans" cxnId="{E4A0CB32-8162-4D92-9182-D724FC92A841}">
      <dgm:prSet/>
      <dgm:spPr/>
      <dgm:t>
        <a:bodyPr/>
        <a:lstStyle/>
        <a:p>
          <a:endParaRPr lang="en-US"/>
        </a:p>
      </dgm:t>
    </dgm:pt>
    <dgm:pt modelId="{54362DF8-77DC-498B-9E92-FCBDD5FF8105}" type="sibTrans" cxnId="{E4A0CB32-8162-4D92-9182-D724FC92A84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A0E41B2-2BB0-4611-B156-1447E88F28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train accuracy was about 88%</a:t>
          </a:r>
        </a:p>
      </dgm:t>
    </dgm:pt>
    <dgm:pt modelId="{5342059E-4B17-4BF9-A3EE-8E60358DE28E}" type="parTrans" cxnId="{E75D06B1-EB55-4F66-89B4-341A0D3E2559}">
      <dgm:prSet/>
      <dgm:spPr/>
      <dgm:t>
        <a:bodyPr/>
        <a:lstStyle/>
        <a:p>
          <a:endParaRPr lang="en-US"/>
        </a:p>
      </dgm:t>
    </dgm:pt>
    <dgm:pt modelId="{10412314-AD29-46F5-B1E3-E39325C01CBA}" type="sibTrans" cxnId="{E75D06B1-EB55-4F66-89B4-341A0D3E255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CE55A14-D54A-4F7D-AD3B-39977604B3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precision was 83%.</a:t>
          </a:r>
        </a:p>
      </dgm:t>
    </dgm:pt>
    <dgm:pt modelId="{3BF35686-CD86-46B3-BBD9-F7229C7D04F6}" type="parTrans" cxnId="{A6805F0E-583A-418F-8F5A-9DDA96A817D6}">
      <dgm:prSet/>
      <dgm:spPr/>
      <dgm:t>
        <a:bodyPr/>
        <a:lstStyle/>
        <a:p>
          <a:endParaRPr lang="en-US"/>
        </a:p>
      </dgm:t>
    </dgm:pt>
    <dgm:pt modelId="{BB01FEA3-8C9D-4F1A-8402-C7AAC75FEE4B}" type="sibTrans" cxnId="{A6805F0E-583A-418F-8F5A-9DDA96A817D6}">
      <dgm:prSet/>
      <dgm:spPr/>
      <dgm:t>
        <a:bodyPr/>
        <a:lstStyle/>
        <a:p>
          <a:endParaRPr lang="en-US"/>
        </a:p>
      </dgm:t>
    </dgm:pt>
    <dgm:pt modelId="{FF00D73E-972A-4423-8315-392371BB21C3}" type="pres">
      <dgm:prSet presAssocID="{89A31E7E-4F22-4E98-97B2-B4C98E679246}" presName="root" presStyleCnt="0">
        <dgm:presLayoutVars>
          <dgm:dir/>
          <dgm:resizeHandles val="exact"/>
        </dgm:presLayoutVars>
      </dgm:prSet>
      <dgm:spPr/>
    </dgm:pt>
    <dgm:pt modelId="{AF594863-E1F6-4396-9442-7DDAAF6C514C}" type="pres">
      <dgm:prSet presAssocID="{89A31E7E-4F22-4E98-97B2-B4C98E679246}" presName="container" presStyleCnt="0">
        <dgm:presLayoutVars>
          <dgm:dir/>
          <dgm:resizeHandles val="exact"/>
        </dgm:presLayoutVars>
      </dgm:prSet>
      <dgm:spPr/>
    </dgm:pt>
    <dgm:pt modelId="{548FE556-842E-4A84-BB6A-3F5D4C33FB85}" type="pres">
      <dgm:prSet presAssocID="{6210F7A4-C8AD-4A29-8E1E-FB07415D039D}" presName="compNode" presStyleCnt="0"/>
      <dgm:spPr/>
    </dgm:pt>
    <dgm:pt modelId="{196FC7D8-6498-429E-9681-878DABE632EA}" type="pres">
      <dgm:prSet presAssocID="{6210F7A4-C8AD-4A29-8E1E-FB07415D039D}" presName="iconBgRect" presStyleLbl="bgShp" presStyleIdx="0" presStyleCnt="5"/>
      <dgm:spPr/>
    </dgm:pt>
    <dgm:pt modelId="{32C5E8C7-0A7F-4230-AD53-5FBE5FDB70AF}" type="pres">
      <dgm:prSet presAssocID="{6210F7A4-C8AD-4A29-8E1E-FB07415D039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D0C8F3D-FA78-4F28-A9CE-494074BFD06F}" type="pres">
      <dgm:prSet presAssocID="{6210F7A4-C8AD-4A29-8E1E-FB07415D039D}" presName="spaceRect" presStyleCnt="0"/>
      <dgm:spPr/>
    </dgm:pt>
    <dgm:pt modelId="{EC429BB7-6565-46C4-BE1D-95FB2D6E55D5}" type="pres">
      <dgm:prSet presAssocID="{6210F7A4-C8AD-4A29-8E1E-FB07415D039D}" presName="textRect" presStyleLbl="revTx" presStyleIdx="0" presStyleCnt="5">
        <dgm:presLayoutVars>
          <dgm:chMax val="1"/>
          <dgm:chPref val="1"/>
        </dgm:presLayoutVars>
      </dgm:prSet>
      <dgm:spPr/>
    </dgm:pt>
    <dgm:pt modelId="{1C1D9A09-9C69-4763-BBB9-7A4018A4EE3E}" type="pres">
      <dgm:prSet presAssocID="{5BBE220E-2EA8-458F-B952-8254C5338018}" presName="sibTrans" presStyleLbl="sibTrans2D1" presStyleIdx="0" presStyleCnt="0"/>
      <dgm:spPr/>
    </dgm:pt>
    <dgm:pt modelId="{6F7FBD17-BD71-4DD4-A772-0966D3A28E19}" type="pres">
      <dgm:prSet presAssocID="{956E1D08-A41D-4E4A-8643-9992F00C6413}" presName="compNode" presStyleCnt="0"/>
      <dgm:spPr/>
    </dgm:pt>
    <dgm:pt modelId="{CB47C19E-1CAD-467E-A66E-84BDFED3F0E7}" type="pres">
      <dgm:prSet presAssocID="{956E1D08-A41D-4E4A-8643-9992F00C6413}" presName="iconBgRect" presStyleLbl="bgShp" presStyleIdx="1" presStyleCnt="5"/>
      <dgm:spPr/>
    </dgm:pt>
    <dgm:pt modelId="{40EC512A-CEF3-4D6A-86D2-F421D54BD54E}" type="pres">
      <dgm:prSet presAssocID="{956E1D08-A41D-4E4A-8643-9992F00C641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 Organ"/>
        </a:ext>
      </dgm:extLst>
    </dgm:pt>
    <dgm:pt modelId="{92CD98C7-4010-44F5-9E17-5DAD9FED19FF}" type="pres">
      <dgm:prSet presAssocID="{956E1D08-A41D-4E4A-8643-9992F00C6413}" presName="spaceRect" presStyleCnt="0"/>
      <dgm:spPr/>
    </dgm:pt>
    <dgm:pt modelId="{B7F65503-56C1-4AEF-873C-E1841024FC2D}" type="pres">
      <dgm:prSet presAssocID="{956E1D08-A41D-4E4A-8643-9992F00C6413}" presName="textRect" presStyleLbl="revTx" presStyleIdx="1" presStyleCnt="5">
        <dgm:presLayoutVars>
          <dgm:chMax val="1"/>
          <dgm:chPref val="1"/>
        </dgm:presLayoutVars>
      </dgm:prSet>
      <dgm:spPr/>
    </dgm:pt>
    <dgm:pt modelId="{05DB136B-6D34-4FEA-BE24-F0D198D5EFE3}" type="pres">
      <dgm:prSet presAssocID="{FBFA317C-DA62-4CC4-A455-98DFFC024DF0}" presName="sibTrans" presStyleLbl="sibTrans2D1" presStyleIdx="0" presStyleCnt="0"/>
      <dgm:spPr/>
    </dgm:pt>
    <dgm:pt modelId="{F4A69E78-2617-4BDA-8878-068A98AA98A0}" type="pres">
      <dgm:prSet presAssocID="{717EB77C-C18D-4AA3-8B7C-C78AAAAEB8F6}" presName="compNode" presStyleCnt="0"/>
      <dgm:spPr/>
    </dgm:pt>
    <dgm:pt modelId="{54F4E324-4FAA-4141-A91B-E44F8DB42027}" type="pres">
      <dgm:prSet presAssocID="{717EB77C-C18D-4AA3-8B7C-C78AAAAEB8F6}" presName="iconBgRect" presStyleLbl="bgShp" presStyleIdx="2" presStyleCnt="5"/>
      <dgm:spPr/>
    </dgm:pt>
    <dgm:pt modelId="{905DA2EA-67AE-471C-8C6B-1BF2876CDD06}" type="pres">
      <dgm:prSet presAssocID="{717EB77C-C18D-4AA3-8B7C-C78AAAAEB8F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D802902-9E67-4007-BDAB-78842D1B6911}" type="pres">
      <dgm:prSet presAssocID="{717EB77C-C18D-4AA3-8B7C-C78AAAAEB8F6}" presName="spaceRect" presStyleCnt="0"/>
      <dgm:spPr/>
    </dgm:pt>
    <dgm:pt modelId="{F6DB2E9F-9615-43C4-90AB-74F90B0DDC36}" type="pres">
      <dgm:prSet presAssocID="{717EB77C-C18D-4AA3-8B7C-C78AAAAEB8F6}" presName="textRect" presStyleLbl="revTx" presStyleIdx="2" presStyleCnt="5">
        <dgm:presLayoutVars>
          <dgm:chMax val="1"/>
          <dgm:chPref val="1"/>
        </dgm:presLayoutVars>
      </dgm:prSet>
      <dgm:spPr/>
    </dgm:pt>
    <dgm:pt modelId="{DF2ADB51-E008-4DAC-B756-3F81EDCEA71F}" type="pres">
      <dgm:prSet presAssocID="{54362DF8-77DC-498B-9E92-FCBDD5FF8105}" presName="sibTrans" presStyleLbl="sibTrans2D1" presStyleIdx="0" presStyleCnt="0"/>
      <dgm:spPr/>
    </dgm:pt>
    <dgm:pt modelId="{9349AEB6-A54F-4AB2-9A00-742E90033B64}" type="pres">
      <dgm:prSet presAssocID="{2A0E41B2-2BB0-4611-B156-1447E88F289D}" presName="compNode" presStyleCnt="0"/>
      <dgm:spPr/>
    </dgm:pt>
    <dgm:pt modelId="{87ECF72B-7FC8-4DBC-8643-9AF7D4191CEC}" type="pres">
      <dgm:prSet presAssocID="{2A0E41B2-2BB0-4611-B156-1447E88F289D}" presName="iconBgRect" presStyleLbl="bgShp" presStyleIdx="3" presStyleCnt="5"/>
      <dgm:spPr/>
    </dgm:pt>
    <dgm:pt modelId="{14CBBA33-8179-4D0C-8B6E-C5F567E6997A}" type="pres">
      <dgm:prSet presAssocID="{2A0E41B2-2BB0-4611-B156-1447E88F289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36AFEF7C-85F6-4307-98E5-54C783E8989B}" type="pres">
      <dgm:prSet presAssocID="{2A0E41B2-2BB0-4611-B156-1447E88F289D}" presName="spaceRect" presStyleCnt="0"/>
      <dgm:spPr/>
    </dgm:pt>
    <dgm:pt modelId="{B633E6CE-B760-47FF-BBFC-C8ED1AE2EF09}" type="pres">
      <dgm:prSet presAssocID="{2A0E41B2-2BB0-4611-B156-1447E88F289D}" presName="textRect" presStyleLbl="revTx" presStyleIdx="3" presStyleCnt="5">
        <dgm:presLayoutVars>
          <dgm:chMax val="1"/>
          <dgm:chPref val="1"/>
        </dgm:presLayoutVars>
      </dgm:prSet>
      <dgm:spPr/>
    </dgm:pt>
    <dgm:pt modelId="{02DAEB31-E75E-4E13-9109-5315263B9DDA}" type="pres">
      <dgm:prSet presAssocID="{10412314-AD29-46F5-B1E3-E39325C01CBA}" presName="sibTrans" presStyleLbl="sibTrans2D1" presStyleIdx="0" presStyleCnt="0"/>
      <dgm:spPr/>
    </dgm:pt>
    <dgm:pt modelId="{4F44B0C1-5DB7-4AE3-9602-DBB47FCD73BE}" type="pres">
      <dgm:prSet presAssocID="{ACE55A14-D54A-4F7D-AD3B-39977604B3F1}" presName="compNode" presStyleCnt="0"/>
      <dgm:spPr/>
    </dgm:pt>
    <dgm:pt modelId="{07BEF154-0036-4F7D-88E1-E441901BF8E5}" type="pres">
      <dgm:prSet presAssocID="{ACE55A14-D54A-4F7D-AD3B-39977604B3F1}" presName="iconBgRect" presStyleLbl="bgShp" presStyleIdx="4" presStyleCnt="5"/>
      <dgm:spPr/>
    </dgm:pt>
    <dgm:pt modelId="{31039345-8AD4-49F3-A070-1ADBE29568F3}" type="pres">
      <dgm:prSet presAssocID="{ACE55A14-D54A-4F7D-AD3B-39977604B3F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EF338DFD-87E2-4054-9CEE-133E451DDFB1}" type="pres">
      <dgm:prSet presAssocID="{ACE55A14-D54A-4F7D-AD3B-39977604B3F1}" presName="spaceRect" presStyleCnt="0"/>
      <dgm:spPr/>
    </dgm:pt>
    <dgm:pt modelId="{0E750FAF-030F-434F-96CC-5CF809B4CFF2}" type="pres">
      <dgm:prSet presAssocID="{ACE55A14-D54A-4F7D-AD3B-39977604B3F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6805F0E-583A-418F-8F5A-9DDA96A817D6}" srcId="{89A31E7E-4F22-4E98-97B2-B4C98E679246}" destId="{ACE55A14-D54A-4F7D-AD3B-39977604B3F1}" srcOrd="4" destOrd="0" parTransId="{3BF35686-CD86-46B3-BBD9-F7229C7D04F6}" sibTransId="{BB01FEA3-8C9D-4F1A-8402-C7AAC75FEE4B}"/>
    <dgm:cxn modelId="{FD247B12-E724-4DDC-AF34-311D947DFC48}" type="presOf" srcId="{5BBE220E-2EA8-458F-B952-8254C5338018}" destId="{1C1D9A09-9C69-4763-BBB9-7A4018A4EE3E}" srcOrd="0" destOrd="0" presId="urn:microsoft.com/office/officeart/2018/2/layout/IconCircleList"/>
    <dgm:cxn modelId="{E34F6416-E714-4C30-A708-9D9333144B8B}" type="presOf" srcId="{89A31E7E-4F22-4E98-97B2-B4C98E679246}" destId="{FF00D73E-972A-4423-8315-392371BB21C3}" srcOrd="0" destOrd="0" presId="urn:microsoft.com/office/officeart/2018/2/layout/IconCircleList"/>
    <dgm:cxn modelId="{EE300D17-E179-4148-AE62-1B68F6D6A6A9}" type="presOf" srcId="{10412314-AD29-46F5-B1E3-E39325C01CBA}" destId="{02DAEB31-E75E-4E13-9109-5315263B9DDA}" srcOrd="0" destOrd="0" presId="urn:microsoft.com/office/officeart/2018/2/layout/IconCircleList"/>
    <dgm:cxn modelId="{E4A0CB32-8162-4D92-9182-D724FC92A841}" srcId="{89A31E7E-4F22-4E98-97B2-B4C98E679246}" destId="{717EB77C-C18D-4AA3-8B7C-C78AAAAEB8F6}" srcOrd="2" destOrd="0" parTransId="{99B3DC9D-1586-4EA0-A6F2-9CA5774C252D}" sibTransId="{54362DF8-77DC-498B-9E92-FCBDD5FF8105}"/>
    <dgm:cxn modelId="{CB83FC38-D3BC-4002-8781-196A41B7ED9D}" type="presOf" srcId="{6210F7A4-C8AD-4A29-8E1E-FB07415D039D}" destId="{EC429BB7-6565-46C4-BE1D-95FB2D6E55D5}" srcOrd="0" destOrd="0" presId="urn:microsoft.com/office/officeart/2018/2/layout/IconCircleList"/>
    <dgm:cxn modelId="{9EEDE740-D83F-42DC-B388-DF5C4A18D20F}" type="presOf" srcId="{54362DF8-77DC-498B-9E92-FCBDD5FF8105}" destId="{DF2ADB51-E008-4DAC-B756-3F81EDCEA71F}" srcOrd="0" destOrd="0" presId="urn:microsoft.com/office/officeart/2018/2/layout/IconCircleList"/>
    <dgm:cxn modelId="{1569C371-9ADA-4E99-BADD-E10E060D30FA}" type="presOf" srcId="{2A0E41B2-2BB0-4611-B156-1447E88F289D}" destId="{B633E6CE-B760-47FF-BBFC-C8ED1AE2EF09}" srcOrd="0" destOrd="0" presId="urn:microsoft.com/office/officeart/2018/2/layout/IconCircleList"/>
    <dgm:cxn modelId="{BA82B576-80C0-4C79-AD79-B6C4E7459AEA}" type="presOf" srcId="{956E1D08-A41D-4E4A-8643-9992F00C6413}" destId="{B7F65503-56C1-4AEF-873C-E1841024FC2D}" srcOrd="0" destOrd="0" presId="urn:microsoft.com/office/officeart/2018/2/layout/IconCircleList"/>
    <dgm:cxn modelId="{1601A592-7E03-4276-9CDD-9786D00AEA41}" srcId="{89A31E7E-4F22-4E98-97B2-B4C98E679246}" destId="{956E1D08-A41D-4E4A-8643-9992F00C6413}" srcOrd="1" destOrd="0" parTransId="{E6361C10-1E46-41B4-990D-1DD2A04D510B}" sibTransId="{FBFA317C-DA62-4CC4-A455-98DFFC024DF0}"/>
    <dgm:cxn modelId="{A1810EA8-CF5B-4996-9979-0BE09499024F}" type="presOf" srcId="{ACE55A14-D54A-4F7D-AD3B-39977604B3F1}" destId="{0E750FAF-030F-434F-96CC-5CF809B4CFF2}" srcOrd="0" destOrd="0" presId="urn:microsoft.com/office/officeart/2018/2/layout/IconCircleList"/>
    <dgm:cxn modelId="{E75D06B1-EB55-4F66-89B4-341A0D3E2559}" srcId="{89A31E7E-4F22-4E98-97B2-B4C98E679246}" destId="{2A0E41B2-2BB0-4611-B156-1447E88F289D}" srcOrd="3" destOrd="0" parTransId="{5342059E-4B17-4BF9-A3EE-8E60358DE28E}" sibTransId="{10412314-AD29-46F5-B1E3-E39325C01CBA}"/>
    <dgm:cxn modelId="{C075DFB9-7058-472F-84DF-424179E92601}" type="presOf" srcId="{717EB77C-C18D-4AA3-8B7C-C78AAAAEB8F6}" destId="{F6DB2E9F-9615-43C4-90AB-74F90B0DDC36}" srcOrd="0" destOrd="0" presId="urn:microsoft.com/office/officeart/2018/2/layout/IconCircleList"/>
    <dgm:cxn modelId="{8800CEBD-4F01-49A8-8EC6-0C5841AAC76C}" type="presOf" srcId="{FBFA317C-DA62-4CC4-A455-98DFFC024DF0}" destId="{05DB136B-6D34-4FEA-BE24-F0D198D5EFE3}" srcOrd="0" destOrd="0" presId="urn:microsoft.com/office/officeart/2018/2/layout/IconCircleList"/>
    <dgm:cxn modelId="{F81AB9F7-3E20-4C03-B4A9-50372B8804BA}" srcId="{89A31E7E-4F22-4E98-97B2-B4C98E679246}" destId="{6210F7A4-C8AD-4A29-8E1E-FB07415D039D}" srcOrd="0" destOrd="0" parTransId="{C87C2ECA-02B5-4AD0-A6F1-C630DC638776}" sibTransId="{5BBE220E-2EA8-458F-B952-8254C5338018}"/>
    <dgm:cxn modelId="{7AF7172B-3448-4C6A-A504-75A2D3E8CA4E}" type="presParOf" srcId="{FF00D73E-972A-4423-8315-392371BB21C3}" destId="{AF594863-E1F6-4396-9442-7DDAAF6C514C}" srcOrd="0" destOrd="0" presId="urn:microsoft.com/office/officeart/2018/2/layout/IconCircleList"/>
    <dgm:cxn modelId="{4D66959F-C949-457C-B806-98CBF60B9013}" type="presParOf" srcId="{AF594863-E1F6-4396-9442-7DDAAF6C514C}" destId="{548FE556-842E-4A84-BB6A-3F5D4C33FB85}" srcOrd="0" destOrd="0" presId="urn:microsoft.com/office/officeart/2018/2/layout/IconCircleList"/>
    <dgm:cxn modelId="{060B8495-C2EF-4EDD-99F4-A764B4C70B84}" type="presParOf" srcId="{548FE556-842E-4A84-BB6A-3F5D4C33FB85}" destId="{196FC7D8-6498-429E-9681-878DABE632EA}" srcOrd="0" destOrd="0" presId="urn:microsoft.com/office/officeart/2018/2/layout/IconCircleList"/>
    <dgm:cxn modelId="{5E26B868-DCD1-47D8-BD9F-F3B3EFE05F69}" type="presParOf" srcId="{548FE556-842E-4A84-BB6A-3F5D4C33FB85}" destId="{32C5E8C7-0A7F-4230-AD53-5FBE5FDB70AF}" srcOrd="1" destOrd="0" presId="urn:microsoft.com/office/officeart/2018/2/layout/IconCircleList"/>
    <dgm:cxn modelId="{AB50ACD0-294E-43A7-A56B-998AFD43E5AE}" type="presParOf" srcId="{548FE556-842E-4A84-BB6A-3F5D4C33FB85}" destId="{0D0C8F3D-FA78-4F28-A9CE-494074BFD06F}" srcOrd="2" destOrd="0" presId="urn:microsoft.com/office/officeart/2018/2/layout/IconCircleList"/>
    <dgm:cxn modelId="{F0704B83-DF9C-4F25-BA42-26DFD4ADDD70}" type="presParOf" srcId="{548FE556-842E-4A84-BB6A-3F5D4C33FB85}" destId="{EC429BB7-6565-46C4-BE1D-95FB2D6E55D5}" srcOrd="3" destOrd="0" presId="urn:microsoft.com/office/officeart/2018/2/layout/IconCircleList"/>
    <dgm:cxn modelId="{4E1BEFB7-EDAD-4F72-A599-9C5097B03E44}" type="presParOf" srcId="{AF594863-E1F6-4396-9442-7DDAAF6C514C}" destId="{1C1D9A09-9C69-4763-BBB9-7A4018A4EE3E}" srcOrd="1" destOrd="0" presId="urn:microsoft.com/office/officeart/2018/2/layout/IconCircleList"/>
    <dgm:cxn modelId="{15D365CE-5096-4CD9-923B-7E44E3D19835}" type="presParOf" srcId="{AF594863-E1F6-4396-9442-7DDAAF6C514C}" destId="{6F7FBD17-BD71-4DD4-A772-0966D3A28E19}" srcOrd="2" destOrd="0" presId="urn:microsoft.com/office/officeart/2018/2/layout/IconCircleList"/>
    <dgm:cxn modelId="{DD975C47-0198-40D6-B7DC-6C52EF8B5EB4}" type="presParOf" srcId="{6F7FBD17-BD71-4DD4-A772-0966D3A28E19}" destId="{CB47C19E-1CAD-467E-A66E-84BDFED3F0E7}" srcOrd="0" destOrd="0" presId="urn:microsoft.com/office/officeart/2018/2/layout/IconCircleList"/>
    <dgm:cxn modelId="{57D938DC-9E3B-40F8-881D-D1950D5ED9B1}" type="presParOf" srcId="{6F7FBD17-BD71-4DD4-A772-0966D3A28E19}" destId="{40EC512A-CEF3-4D6A-86D2-F421D54BD54E}" srcOrd="1" destOrd="0" presId="urn:microsoft.com/office/officeart/2018/2/layout/IconCircleList"/>
    <dgm:cxn modelId="{82FA8244-7AD3-45DE-956A-4B9EC8FF14F7}" type="presParOf" srcId="{6F7FBD17-BD71-4DD4-A772-0966D3A28E19}" destId="{92CD98C7-4010-44F5-9E17-5DAD9FED19FF}" srcOrd="2" destOrd="0" presId="urn:microsoft.com/office/officeart/2018/2/layout/IconCircleList"/>
    <dgm:cxn modelId="{C493C264-1CC5-4C00-AC13-8E9D1B739803}" type="presParOf" srcId="{6F7FBD17-BD71-4DD4-A772-0966D3A28E19}" destId="{B7F65503-56C1-4AEF-873C-E1841024FC2D}" srcOrd="3" destOrd="0" presId="urn:microsoft.com/office/officeart/2018/2/layout/IconCircleList"/>
    <dgm:cxn modelId="{9EFFE9C1-9838-4E7F-8B71-7E77D40E4EB5}" type="presParOf" srcId="{AF594863-E1F6-4396-9442-7DDAAF6C514C}" destId="{05DB136B-6D34-4FEA-BE24-F0D198D5EFE3}" srcOrd="3" destOrd="0" presId="urn:microsoft.com/office/officeart/2018/2/layout/IconCircleList"/>
    <dgm:cxn modelId="{8D4A93DE-F108-405B-AB38-14C17C326A89}" type="presParOf" srcId="{AF594863-E1F6-4396-9442-7DDAAF6C514C}" destId="{F4A69E78-2617-4BDA-8878-068A98AA98A0}" srcOrd="4" destOrd="0" presId="urn:microsoft.com/office/officeart/2018/2/layout/IconCircleList"/>
    <dgm:cxn modelId="{399C20E0-AC25-4B2C-994C-629F96CB4BBD}" type="presParOf" srcId="{F4A69E78-2617-4BDA-8878-068A98AA98A0}" destId="{54F4E324-4FAA-4141-A91B-E44F8DB42027}" srcOrd="0" destOrd="0" presId="urn:microsoft.com/office/officeart/2018/2/layout/IconCircleList"/>
    <dgm:cxn modelId="{550CCD65-D5AB-4B57-8D7C-FBC244FA2D9D}" type="presParOf" srcId="{F4A69E78-2617-4BDA-8878-068A98AA98A0}" destId="{905DA2EA-67AE-471C-8C6B-1BF2876CDD06}" srcOrd="1" destOrd="0" presId="urn:microsoft.com/office/officeart/2018/2/layout/IconCircleList"/>
    <dgm:cxn modelId="{DCCAC3CA-DE63-4633-B1DC-948DD5127086}" type="presParOf" srcId="{F4A69E78-2617-4BDA-8878-068A98AA98A0}" destId="{CD802902-9E67-4007-BDAB-78842D1B6911}" srcOrd="2" destOrd="0" presId="urn:microsoft.com/office/officeart/2018/2/layout/IconCircleList"/>
    <dgm:cxn modelId="{3846E017-EA9C-4A2D-AD01-87EC1C43A4AF}" type="presParOf" srcId="{F4A69E78-2617-4BDA-8878-068A98AA98A0}" destId="{F6DB2E9F-9615-43C4-90AB-74F90B0DDC36}" srcOrd="3" destOrd="0" presId="urn:microsoft.com/office/officeart/2018/2/layout/IconCircleList"/>
    <dgm:cxn modelId="{C487E321-F1D3-4B60-BFCC-20770DAACBF8}" type="presParOf" srcId="{AF594863-E1F6-4396-9442-7DDAAF6C514C}" destId="{DF2ADB51-E008-4DAC-B756-3F81EDCEA71F}" srcOrd="5" destOrd="0" presId="urn:microsoft.com/office/officeart/2018/2/layout/IconCircleList"/>
    <dgm:cxn modelId="{0CE20851-8570-4F72-85C1-B3C0C13685F4}" type="presParOf" srcId="{AF594863-E1F6-4396-9442-7DDAAF6C514C}" destId="{9349AEB6-A54F-4AB2-9A00-742E90033B64}" srcOrd="6" destOrd="0" presId="urn:microsoft.com/office/officeart/2018/2/layout/IconCircleList"/>
    <dgm:cxn modelId="{F48325DD-FAD8-4D51-8756-09AF7CE73E59}" type="presParOf" srcId="{9349AEB6-A54F-4AB2-9A00-742E90033B64}" destId="{87ECF72B-7FC8-4DBC-8643-9AF7D4191CEC}" srcOrd="0" destOrd="0" presId="urn:microsoft.com/office/officeart/2018/2/layout/IconCircleList"/>
    <dgm:cxn modelId="{553F65CE-9D9B-413C-8C21-1BD86269F06B}" type="presParOf" srcId="{9349AEB6-A54F-4AB2-9A00-742E90033B64}" destId="{14CBBA33-8179-4D0C-8B6E-C5F567E6997A}" srcOrd="1" destOrd="0" presId="urn:microsoft.com/office/officeart/2018/2/layout/IconCircleList"/>
    <dgm:cxn modelId="{8A636430-5B07-4151-9997-E15F9BF54BB2}" type="presParOf" srcId="{9349AEB6-A54F-4AB2-9A00-742E90033B64}" destId="{36AFEF7C-85F6-4307-98E5-54C783E8989B}" srcOrd="2" destOrd="0" presId="urn:microsoft.com/office/officeart/2018/2/layout/IconCircleList"/>
    <dgm:cxn modelId="{652DE78C-92E7-4CA4-93B4-BF42BBC38BD0}" type="presParOf" srcId="{9349AEB6-A54F-4AB2-9A00-742E90033B64}" destId="{B633E6CE-B760-47FF-BBFC-C8ED1AE2EF09}" srcOrd="3" destOrd="0" presId="urn:microsoft.com/office/officeart/2018/2/layout/IconCircleList"/>
    <dgm:cxn modelId="{A7269DE3-FD35-47CA-9DE5-41246A93FB3E}" type="presParOf" srcId="{AF594863-E1F6-4396-9442-7DDAAF6C514C}" destId="{02DAEB31-E75E-4E13-9109-5315263B9DDA}" srcOrd="7" destOrd="0" presId="urn:microsoft.com/office/officeart/2018/2/layout/IconCircleList"/>
    <dgm:cxn modelId="{C410E263-8776-4D91-AD80-AA6AAEFB8F98}" type="presParOf" srcId="{AF594863-E1F6-4396-9442-7DDAAF6C514C}" destId="{4F44B0C1-5DB7-4AE3-9602-DBB47FCD73BE}" srcOrd="8" destOrd="0" presId="urn:microsoft.com/office/officeart/2018/2/layout/IconCircleList"/>
    <dgm:cxn modelId="{B87713E9-336D-4E89-8167-100B73B7F999}" type="presParOf" srcId="{4F44B0C1-5DB7-4AE3-9602-DBB47FCD73BE}" destId="{07BEF154-0036-4F7D-88E1-E441901BF8E5}" srcOrd="0" destOrd="0" presId="urn:microsoft.com/office/officeart/2018/2/layout/IconCircleList"/>
    <dgm:cxn modelId="{093B147A-FADD-4120-8743-1B2A8880176B}" type="presParOf" srcId="{4F44B0C1-5DB7-4AE3-9602-DBB47FCD73BE}" destId="{31039345-8AD4-49F3-A070-1ADBE29568F3}" srcOrd="1" destOrd="0" presId="urn:microsoft.com/office/officeart/2018/2/layout/IconCircleList"/>
    <dgm:cxn modelId="{066CC673-6A64-4105-AA0D-CE6BB3643487}" type="presParOf" srcId="{4F44B0C1-5DB7-4AE3-9602-DBB47FCD73BE}" destId="{EF338DFD-87E2-4054-9CEE-133E451DDFB1}" srcOrd="2" destOrd="0" presId="urn:microsoft.com/office/officeart/2018/2/layout/IconCircleList"/>
    <dgm:cxn modelId="{122A3454-3E3D-4753-A6B9-F64E7720F534}" type="presParOf" srcId="{4F44B0C1-5DB7-4AE3-9602-DBB47FCD73BE}" destId="{0E750FAF-030F-434F-96CC-5CF809B4CFF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FBBF6C-2838-4303-9795-BBAA4F3C21B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3483C7-D3BB-4E65-B59B-AC3D7AEBD5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is a technique that involves in creating multiple decision trees to make predictions.</a:t>
          </a:r>
        </a:p>
      </dgm:t>
    </dgm:pt>
    <dgm:pt modelId="{ECA88774-BFBB-4063-8171-CCB65ED73209}" type="parTrans" cxnId="{FB5DFCFB-5AEF-4946-8A64-7E5A43702524}">
      <dgm:prSet/>
      <dgm:spPr/>
      <dgm:t>
        <a:bodyPr/>
        <a:lstStyle/>
        <a:p>
          <a:endParaRPr lang="en-US"/>
        </a:p>
      </dgm:t>
    </dgm:pt>
    <dgm:pt modelId="{47CCB4EB-5E79-474A-8C9D-DDA262CC76A4}" type="sibTrans" cxnId="{FB5DFCFB-5AEF-4946-8A64-7E5A43702524}">
      <dgm:prSet/>
      <dgm:spPr/>
      <dgm:t>
        <a:bodyPr/>
        <a:lstStyle/>
        <a:p>
          <a:endParaRPr lang="en-US"/>
        </a:p>
      </dgm:t>
    </dgm:pt>
    <dgm:pt modelId="{DD2FC05C-969E-4B15-A8DD-2E2ECEBB7D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Results:</a:t>
          </a:r>
        </a:p>
      </dgm:t>
    </dgm:pt>
    <dgm:pt modelId="{12D84592-5D91-4965-A64B-5143D31D7982}" type="parTrans" cxnId="{C3542D05-0F88-4345-BDD9-63CE588CC413}">
      <dgm:prSet/>
      <dgm:spPr/>
      <dgm:t>
        <a:bodyPr/>
        <a:lstStyle/>
        <a:p>
          <a:endParaRPr lang="en-US"/>
        </a:p>
      </dgm:t>
    </dgm:pt>
    <dgm:pt modelId="{70839A43-70A9-46DF-A688-1D66BA805706}" type="sibTrans" cxnId="{C3542D05-0F88-4345-BDD9-63CE588CC413}">
      <dgm:prSet/>
      <dgm:spPr/>
      <dgm:t>
        <a:bodyPr/>
        <a:lstStyle/>
        <a:p>
          <a:endParaRPr lang="en-US"/>
        </a:p>
      </dgm:t>
    </dgm:pt>
    <dgm:pt modelId="{5D85F68D-4A86-4430-AEC9-6AA1AFBE3B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test accuracy was approximately 86%, and the training accuracy was 100%.</a:t>
          </a:r>
        </a:p>
      </dgm:t>
    </dgm:pt>
    <dgm:pt modelId="{F24BD105-8128-4504-8A4E-A284269603E0}" type="parTrans" cxnId="{89F675D7-1CBF-4F91-871D-CB2E023EFFF3}">
      <dgm:prSet/>
      <dgm:spPr/>
      <dgm:t>
        <a:bodyPr/>
        <a:lstStyle/>
        <a:p>
          <a:endParaRPr lang="en-US"/>
        </a:p>
      </dgm:t>
    </dgm:pt>
    <dgm:pt modelId="{AC4469FE-E72B-485A-A0D0-2CA97BB1EE71}" type="sibTrans" cxnId="{89F675D7-1CBF-4F91-871D-CB2E023EFFF3}">
      <dgm:prSet/>
      <dgm:spPr/>
      <dgm:t>
        <a:bodyPr/>
        <a:lstStyle/>
        <a:p>
          <a:endParaRPr lang="en-US"/>
        </a:p>
      </dgm:t>
    </dgm:pt>
    <dgm:pt modelId="{B2738328-91AE-4A11-82FB-6E790F75EF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precision of the model was 85%</a:t>
          </a:r>
        </a:p>
      </dgm:t>
    </dgm:pt>
    <dgm:pt modelId="{EB61B847-825A-4975-9BCF-6CAF5DD3A8F7}" type="parTrans" cxnId="{A2F4FD8E-F2C0-43C1-8E4A-88F7A66C32B2}">
      <dgm:prSet/>
      <dgm:spPr/>
      <dgm:t>
        <a:bodyPr/>
        <a:lstStyle/>
        <a:p>
          <a:endParaRPr lang="en-US"/>
        </a:p>
      </dgm:t>
    </dgm:pt>
    <dgm:pt modelId="{3D17ED8F-E787-441B-9043-A42F42C235FE}" type="sibTrans" cxnId="{A2F4FD8E-F2C0-43C1-8E4A-88F7A66C32B2}">
      <dgm:prSet/>
      <dgm:spPr/>
      <dgm:t>
        <a:bodyPr/>
        <a:lstStyle/>
        <a:p>
          <a:endParaRPr lang="en-US"/>
        </a:p>
      </dgm:t>
    </dgm:pt>
    <dgm:pt modelId="{BB6C9E22-62D1-4EDF-B64F-47DBD2D7F7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model does not perform as well with new data as it shows a drop from the training accuracy. Although a precision of 85% might not be bad it still might show false negatives for heart disease as it is not 100 %</a:t>
          </a:r>
        </a:p>
      </dgm:t>
    </dgm:pt>
    <dgm:pt modelId="{D8001B1A-02DA-48E2-B81F-7489C627F268}" type="parTrans" cxnId="{C6EA4CED-5905-4976-9531-EE4167FB3F28}">
      <dgm:prSet/>
      <dgm:spPr/>
      <dgm:t>
        <a:bodyPr/>
        <a:lstStyle/>
        <a:p>
          <a:endParaRPr lang="en-US"/>
        </a:p>
      </dgm:t>
    </dgm:pt>
    <dgm:pt modelId="{FF26F662-59A0-4D83-81DA-271193CC7055}" type="sibTrans" cxnId="{C6EA4CED-5905-4976-9531-EE4167FB3F28}">
      <dgm:prSet/>
      <dgm:spPr/>
      <dgm:t>
        <a:bodyPr/>
        <a:lstStyle/>
        <a:p>
          <a:endParaRPr lang="en-US"/>
        </a:p>
      </dgm:t>
    </dgm:pt>
    <dgm:pt modelId="{1A41DF4A-BE3E-49EB-B34C-8DE97E1BC17C}" type="pres">
      <dgm:prSet presAssocID="{15FBBF6C-2838-4303-9795-BBAA4F3C21B0}" presName="root" presStyleCnt="0">
        <dgm:presLayoutVars>
          <dgm:dir/>
          <dgm:resizeHandles val="exact"/>
        </dgm:presLayoutVars>
      </dgm:prSet>
      <dgm:spPr/>
    </dgm:pt>
    <dgm:pt modelId="{76C5C822-1145-4320-9DB1-C0D45DF40652}" type="pres">
      <dgm:prSet presAssocID="{CB3483C7-D3BB-4E65-B59B-AC3D7AEBD512}" presName="compNode" presStyleCnt="0"/>
      <dgm:spPr/>
    </dgm:pt>
    <dgm:pt modelId="{C873B5E6-3198-4B5E-B76E-71AE61BEB58F}" type="pres">
      <dgm:prSet presAssocID="{CB3483C7-D3BB-4E65-B59B-AC3D7AEBD512}" presName="bgRect" presStyleLbl="bgShp" presStyleIdx="0" presStyleCnt="3"/>
      <dgm:spPr/>
    </dgm:pt>
    <dgm:pt modelId="{1C45DD44-B949-49BD-B901-15E5960A8F79}" type="pres">
      <dgm:prSet presAssocID="{CB3483C7-D3BB-4E65-B59B-AC3D7AEBD51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 outline"/>
        </a:ext>
      </dgm:extLst>
    </dgm:pt>
    <dgm:pt modelId="{978506FF-0060-47CA-A273-E2CA91FC8D56}" type="pres">
      <dgm:prSet presAssocID="{CB3483C7-D3BB-4E65-B59B-AC3D7AEBD512}" presName="spaceRect" presStyleCnt="0"/>
      <dgm:spPr/>
    </dgm:pt>
    <dgm:pt modelId="{E0243D05-0A8F-4A2D-AC74-5292BBA6FD36}" type="pres">
      <dgm:prSet presAssocID="{CB3483C7-D3BB-4E65-B59B-AC3D7AEBD512}" presName="parTx" presStyleLbl="revTx" presStyleIdx="0" presStyleCnt="4">
        <dgm:presLayoutVars>
          <dgm:chMax val="0"/>
          <dgm:chPref val="0"/>
        </dgm:presLayoutVars>
      </dgm:prSet>
      <dgm:spPr/>
    </dgm:pt>
    <dgm:pt modelId="{744EE762-8143-4E60-B6A9-99D9AB9961E2}" type="pres">
      <dgm:prSet presAssocID="{47CCB4EB-5E79-474A-8C9D-DDA262CC76A4}" presName="sibTrans" presStyleCnt="0"/>
      <dgm:spPr/>
    </dgm:pt>
    <dgm:pt modelId="{C7F2E433-17D3-4BCB-8168-DADC6234EE5A}" type="pres">
      <dgm:prSet presAssocID="{DD2FC05C-969E-4B15-A8DD-2E2ECEBB7DC3}" presName="compNode" presStyleCnt="0"/>
      <dgm:spPr/>
    </dgm:pt>
    <dgm:pt modelId="{90A9A3E9-6718-40C9-9203-BADC4B9F8A85}" type="pres">
      <dgm:prSet presAssocID="{DD2FC05C-969E-4B15-A8DD-2E2ECEBB7DC3}" presName="bgRect" presStyleLbl="bgShp" presStyleIdx="1" presStyleCnt="3"/>
      <dgm:spPr/>
    </dgm:pt>
    <dgm:pt modelId="{10E9FC51-224A-4BB6-B108-736B86A94283}" type="pres">
      <dgm:prSet presAssocID="{DD2FC05C-969E-4B15-A8DD-2E2ECEBB7DC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D0AB10C-1E50-4845-ADFC-3CEB200CD858}" type="pres">
      <dgm:prSet presAssocID="{DD2FC05C-969E-4B15-A8DD-2E2ECEBB7DC3}" presName="spaceRect" presStyleCnt="0"/>
      <dgm:spPr/>
    </dgm:pt>
    <dgm:pt modelId="{2FC4262F-771F-4AB1-AA94-02DAA8012C4B}" type="pres">
      <dgm:prSet presAssocID="{DD2FC05C-969E-4B15-A8DD-2E2ECEBB7DC3}" presName="parTx" presStyleLbl="revTx" presStyleIdx="1" presStyleCnt="4">
        <dgm:presLayoutVars>
          <dgm:chMax val="0"/>
          <dgm:chPref val="0"/>
        </dgm:presLayoutVars>
      </dgm:prSet>
      <dgm:spPr/>
    </dgm:pt>
    <dgm:pt modelId="{5861A023-3CF1-43DC-9686-B26A19D030EF}" type="pres">
      <dgm:prSet presAssocID="{DD2FC05C-969E-4B15-A8DD-2E2ECEBB7DC3}" presName="desTx" presStyleLbl="revTx" presStyleIdx="2" presStyleCnt="4">
        <dgm:presLayoutVars/>
      </dgm:prSet>
      <dgm:spPr/>
    </dgm:pt>
    <dgm:pt modelId="{7100F62F-D6F4-41E8-BF1E-0579134DE665}" type="pres">
      <dgm:prSet presAssocID="{70839A43-70A9-46DF-A688-1D66BA805706}" presName="sibTrans" presStyleCnt="0"/>
      <dgm:spPr/>
    </dgm:pt>
    <dgm:pt modelId="{C76895B2-B103-433D-AC4E-FE3E42026276}" type="pres">
      <dgm:prSet presAssocID="{BB6C9E22-62D1-4EDF-B64F-47DBD2D7F7F1}" presName="compNode" presStyleCnt="0"/>
      <dgm:spPr/>
    </dgm:pt>
    <dgm:pt modelId="{F37C920B-5F4A-4997-89E2-E15071780BD0}" type="pres">
      <dgm:prSet presAssocID="{BB6C9E22-62D1-4EDF-B64F-47DBD2D7F7F1}" presName="bgRect" presStyleLbl="bgShp" presStyleIdx="2" presStyleCnt="3"/>
      <dgm:spPr/>
    </dgm:pt>
    <dgm:pt modelId="{6F8C5F8C-2F56-4770-9A88-23AEFA7C6433}" type="pres">
      <dgm:prSet presAssocID="{BB6C9E22-62D1-4EDF-B64F-47DBD2D7F7F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54CEC376-6768-4E0E-99AF-5432CE5F6FC3}" type="pres">
      <dgm:prSet presAssocID="{BB6C9E22-62D1-4EDF-B64F-47DBD2D7F7F1}" presName="spaceRect" presStyleCnt="0"/>
      <dgm:spPr/>
    </dgm:pt>
    <dgm:pt modelId="{DCACAC3E-3B12-4016-91DA-B23E56AFAECF}" type="pres">
      <dgm:prSet presAssocID="{BB6C9E22-62D1-4EDF-B64F-47DBD2D7F7F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3542D05-0F88-4345-BDD9-63CE588CC413}" srcId="{15FBBF6C-2838-4303-9795-BBAA4F3C21B0}" destId="{DD2FC05C-969E-4B15-A8DD-2E2ECEBB7DC3}" srcOrd="1" destOrd="0" parTransId="{12D84592-5D91-4965-A64B-5143D31D7982}" sibTransId="{70839A43-70A9-46DF-A688-1D66BA805706}"/>
    <dgm:cxn modelId="{B677451E-3177-4852-A1B4-D8ABDD09537E}" type="presOf" srcId="{BB6C9E22-62D1-4EDF-B64F-47DBD2D7F7F1}" destId="{DCACAC3E-3B12-4016-91DA-B23E56AFAECF}" srcOrd="0" destOrd="0" presId="urn:microsoft.com/office/officeart/2018/2/layout/IconVerticalSolidList"/>
    <dgm:cxn modelId="{7150E746-C818-4D44-89A8-267C93F43E9A}" type="presOf" srcId="{15FBBF6C-2838-4303-9795-BBAA4F3C21B0}" destId="{1A41DF4A-BE3E-49EB-B34C-8DE97E1BC17C}" srcOrd="0" destOrd="0" presId="urn:microsoft.com/office/officeart/2018/2/layout/IconVerticalSolidList"/>
    <dgm:cxn modelId="{A2F4FD8E-F2C0-43C1-8E4A-88F7A66C32B2}" srcId="{DD2FC05C-969E-4B15-A8DD-2E2ECEBB7DC3}" destId="{B2738328-91AE-4A11-82FB-6E790F75EF7A}" srcOrd="1" destOrd="0" parTransId="{EB61B847-825A-4975-9BCF-6CAF5DD3A8F7}" sibTransId="{3D17ED8F-E787-441B-9043-A42F42C235FE}"/>
    <dgm:cxn modelId="{30D66D95-AFFA-4C3E-9A2D-F614D12942D5}" type="presOf" srcId="{B2738328-91AE-4A11-82FB-6E790F75EF7A}" destId="{5861A023-3CF1-43DC-9686-B26A19D030EF}" srcOrd="0" destOrd="1" presId="urn:microsoft.com/office/officeart/2018/2/layout/IconVerticalSolidList"/>
    <dgm:cxn modelId="{94CA04B5-0394-48E4-896F-B529B63D1D27}" type="presOf" srcId="{CB3483C7-D3BB-4E65-B59B-AC3D7AEBD512}" destId="{E0243D05-0A8F-4A2D-AC74-5292BBA6FD36}" srcOrd="0" destOrd="0" presId="urn:microsoft.com/office/officeart/2018/2/layout/IconVerticalSolidList"/>
    <dgm:cxn modelId="{89F675D7-1CBF-4F91-871D-CB2E023EFFF3}" srcId="{DD2FC05C-969E-4B15-A8DD-2E2ECEBB7DC3}" destId="{5D85F68D-4A86-4430-AEC9-6AA1AFBE3B7A}" srcOrd="0" destOrd="0" parTransId="{F24BD105-8128-4504-8A4E-A284269603E0}" sibTransId="{AC4469FE-E72B-485A-A0D0-2CA97BB1EE71}"/>
    <dgm:cxn modelId="{20EB8FE2-B71F-41F3-895D-EAF3CE7A610F}" type="presOf" srcId="{5D85F68D-4A86-4430-AEC9-6AA1AFBE3B7A}" destId="{5861A023-3CF1-43DC-9686-B26A19D030EF}" srcOrd="0" destOrd="0" presId="urn:microsoft.com/office/officeart/2018/2/layout/IconVerticalSolidList"/>
    <dgm:cxn modelId="{D56971E9-EFFE-4B1E-9216-F2479A510EB2}" type="presOf" srcId="{DD2FC05C-969E-4B15-A8DD-2E2ECEBB7DC3}" destId="{2FC4262F-771F-4AB1-AA94-02DAA8012C4B}" srcOrd="0" destOrd="0" presId="urn:microsoft.com/office/officeart/2018/2/layout/IconVerticalSolidList"/>
    <dgm:cxn modelId="{C6EA4CED-5905-4976-9531-EE4167FB3F28}" srcId="{15FBBF6C-2838-4303-9795-BBAA4F3C21B0}" destId="{BB6C9E22-62D1-4EDF-B64F-47DBD2D7F7F1}" srcOrd="2" destOrd="0" parTransId="{D8001B1A-02DA-48E2-B81F-7489C627F268}" sibTransId="{FF26F662-59A0-4D83-81DA-271193CC7055}"/>
    <dgm:cxn modelId="{FB5DFCFB-5AEF-4946-8A64-7E5A43702524}" srcId="{15FBBF6C-2838-4303-9795-BBAA4F3C21B0}" destId="{CB3483C7-D3BB-4E65-B59B-AC3D7AEBD512}" srcOrd="0" destOrd="0" parTransId="{ECA88774-BFBB-4063-8171-CCB65ED73209}" sibTransId="{47CCB4EB-5E79-474A-8C9D-DDA262CC76A4}"/>
    <dgm:cxn modelId="{DBBD68BD-DE07-48F6-B667-50CEB7C8D77C}" type="presParOf" srcId="{1A41DF4A-BE3E-49EB-B34C-8DE97E1BC17C}" destId="{76C5C822-1145-4320-9DB1-C0D45DF40652}" srcOrd="0" destOrd="0" presId="urn:microsoft.com/office/officeart/2018/2/layout/IconVerticalSolidList"/>
    <dgm:cxn modelId="{A576EADF-2471-4C3C-AA3F-D9682280A834}" type="presParOf" srcId="{76C5C822-1145-4320-9DB1-C0D45DF40652}" destId="{C873B5E6-3198-4B5E-B76E-71AE61BEB58F}" srcOrd="0" destOrd="0" presId="urn:microsoft.com/office/officeart/2018/2/layout/IconVerticalSolidList"/>
    <dgm:cxn modelId="{20220D15-0A71-4A88-B1C6-9EFE82831F13}" type="presParOf" srcId="{76C5C822-1145-4320-9DB1-C0D45DF40652}" destId="{1C45DD44-B949-49BD-B901-15E5960A8F79}" srcOrd="1" destOrd="0" presId="urn:microsoft.com/office/officeart/2018/2/layout/IconVerticalSolidList"/>
    <dgm:cxn modelId="{2182BE44-DE71-4272-B0B5-2AC5AC8807F7}" type="presParOf" srcId="{76C5C822-1145-4320-9DB1-C0D45DF40652}" destId="{978506FF-0060-47CA-A273-E2CA91FC8D56}" srcOrd="2" destOrd="0" presId="urn:microsoft.com/office/officeart/2018/2/layout/IconVerticalSolidList"/>
    <dgm:cxn modelId="{7B48C507-2B5F-42A5-BDE2-101EC33D2048}" type="presParOf" srcId="{76C5C822-1145-4320-9DB1-C0D45DF40652}" destId="{E0243D05-0A8F-4A2D-AC74-5292BBA6FD36}" srcOrd="3" destOrd="0" presId="urn:microsoft.com/office/officeart/2018/2/layout/IconVerticalSolidList"/>
    <dgm:cxn modelId="{B8EF00A7-913A-490B-890A-0C576955538F}" type="presParOf" srcId="{1A41DF4A-BE3E-49EB-B34C-8DE97E1BC17C}" destId="{744EE762-8143-4E60-B6A9-99D9AB9961E2}" srcOrd="1" destOrd="0" presId="urn:microsoft.com/office/officeart/2018/2/layout/IconVerticalSolidList"/>
    <dgm:cxn modelId="{1D7BBEFD-947F-47A7-970B-EC872C7532C7}" type="presParOf" srcId="{1A41DF4A-BE3E-49EB-B34C-8DE97E1BC17C}" destId="{C7F2E433-17D3-4BCB-8168-DADC6234EE5A}" srcOrd="2" destOrd="0" presId="urn:microsoft.com/office/officeart/2018/2/layout/IconVerticalSolidList"/>
    <dgm:cxn modelId="{1CCEA449-C47A-440D-B07B-1878A302434D}" type="presParOf" srcId="{C7F2E433-17D3-4BCB-8168-DADC6234EE5A}" destId="{90A9A3E9-6718-40C9-9203-BADC4B9F8A85}" srcOrd="0" destOrd="0" presId="urn:microsoft.com/office/officeart/2018/2/layout/IconVerticalSolidList"/>
    <dgm:cxn modelId="{18BA34BF-9554-4A36-84A5-44A05B37F891}" type="presParOf" srcId="{C7F2E433-17D3-4BCB-8168-DADC6234EE5A}" destId="{10E9FC51-224A-4BB6-B108-736B86A94283}" srcOrd="1" destOrd="0" presId="urn:microsoft.com/office/officeart/2018/2/layout/IconVerticalSolidList"/>
    <dgm:cxn modelId="{9E9F76F0-B9D4-4483-BB61-9611C1C25E13}" type="presParOf" srcId="{C7F2E433-17D3-4BCB-8168-DADC6234EE5A}" destId="{5D0AB10C-1E50-4845-ADFC-3CEB200CD858}" srcOrd="2" destOrd="0" presId="urn:microsoft.com/office/officeart/2018/2/layout/IconVerticalSolidList"/>
    <dgm:cxn modelId="{C02D891C-C957-4339-B094-58C11CCB3946}" type="presParOf" srcId="{C7F2E433-17D3-4BCB-8168-DADC6234EE5A}" destId="{2FC4262F-771F-4AB1-AA94-02DAA8012C4B}" srcOrd="3" destOrd="0" presId="urn:microsoft.com/office/officeart/2018/2/layout/IconVerticalSolidList"/>
    <dgm:cxn modelId="{BDD67F0E-C1FE-49BE-B133-79E7D0DD3EBF}" type="presParOf" srcId="{C7F2E433-17D3-4BCB-8168-DADC6234EE5A}" destId="{5861A023-3CF1-43DC-9686-B26A19D030EF}" srcOrd="4" destOrd="0" presId="urn:microsoft.com/office/officeart/2018/2/layout/IconVerticalSolidList"/>
    <dgm:cxn modelId="{2E63CB53-5BE7-4805-8D6D-FF46BD269934}" type="presParOf" srcId="{1A41DF4A-BE3E-49EB-B34C-8DE97E1BC17C}" destId="{7100F62F-D6F4-41E8-BF1E-0579134DE665}" srcOrd="3" destOrd="0" presId="urn:microsoft.com/office/officeart/2018/2/layout/IconVerticalSolidList"/>
    <dgm:cxn modelId="{168DE042-EDD4-4B31-9F1D-B8A197F021C4}" type="presParOf" srcId="{1A41DF4A-BE3E-49EB-B34C-8DE97E1BC17C}" destId="{C76895B2-B103-433D-AC4E-FE3E42026276}" srcOrd="4" destOrd="0" presId="urn:microsoft.com/office/officeart/2018/2/layout/IconVerticalSolidList"/>
    <dgm:cxn modelId="{4536D56E-FCB0-413A-9959-14679941FEBA}" type="presParOf" srcId="{C76895B2-B103-433D-AC4E-FE3E42026276}" destId="{F37C920B-5F4A-4997-89E2-E15071780BD0}" srcOrd="0" destOrd="0" presId="urn:microsoft.com/office/officeart/2018/2/layout/IconVerticalSolidList"/>
    <dgm:cxn modelId="{FEAB1188-75A8-452C-83FB-600F5FE75850}" type="presParOf" srcId="{C76895B2-B103-433D-AC4E-FE3E42026276}" destId="{6F8C5F8C-2F56-4770-9A88-23AEFA7C6433}" srcOrd="1" destOrd="0" presId="urn:microsoft.com/office/officeart/2018/2/layout/IconVerticalSolidList"/>
    <dgm:cxn modelId="{5DE95647-156C-42B9-866D-D39986075E04}" type="presParOf" srcId="{C76895B2-B103-433D-AC4E-FE3E42026276}" destId="{54CEC376-6768-4E0E-99AF-5432CE5F6FC3}" srcOrd="2" destOrd="0" presId="urn:microsoft.com/office/officeart/2018/2/layout/IconVerticalSolidList"/>
    <dgm:cxn modelId="{AB756F05-5024-4A18-9503-7C400F09B766}" type="presParOf" srcId="{C76895B2-B103-433D-AC4E-FE3E42026276}" destId="{DCACAC3E-3B12-4016-91DA-B23E56AFAE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1E1638-A671-4085-AD5A-F40A82FC4C2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5C1B29-CE04-4EC2-8F32-21668C7598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model implements decision trees designed for speed and performance.</a:t>
          </a:r>
          <a:r>
            <a:rPr lang="en-US" b="0" i="0"/>
            <a:t> It's a powerful approach that works well on a wide range of problems, including binary classification like heart disease prediction.</a:t>
          </a:r>
          <a:endParaRPr lang="en-US"/>
        </a:p>
      </dgm:t>
    </dgm:pt>
    <dgm:pt modelId="{187A7943-FDA4-47F3-A8FF-0E261D095135}" type="parTrans" cxnId="{2EF21C8F-ED37-4B03-ABD8-B5291F32C38F}">
      <dgm:prSet/>
      <dgm:spPr/>
      <dgm:t>
        <a:bodyPr/>
        <a:lstStyle/>
        <a:p>
          <a:endParaRPr lang="en-US"/>
        </a:p>
      </dgm:t>
    </dgm:pt>
    <dgm:pt modelId="{85BEC6B8-9831-45BA-8FF2-0F649F8DDAA2}" type="sibTrans" cxnId="{2EF21C8F-ED37-4B03-ABD8-B5291F32C38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EEBBE82-094B-4914-969A-C9C1FF6A61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training accuracy was 100%</a:t>
          </a:r>
        </a:p>
      </dgm:t>
    </dgm:pt>
    <dgm:pt modelId="{30665869-059C-4EEB-A81D-87B00646BA93}" type="parTrans" cxnId="{2E71EF06-4D3E-4DD2-B77C-7F2E5E87281F}">
      <dgm:prSet/>
      <dgm:spPr/>
      <dgm:t>
        <a:bodyPr/>
        <a:lstStyle/>
        <a:p>
          <a:endParaRPr lang="en-US"/>
        </a:p>
      </dgm:t>
    </dgm:pt>
    <dgm:pt modelId="{55A4B16D-BFC4-4FEA-B06C-F4D65CE6173E}" type="sibTrans" cxnId="{2E71EF06-4D3E-4DD2-B77C-7F2E5E87281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F71E5BE-9948-494B-BFD1-6D043B06FE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 Accuracy was approximately 86% and the precision was 86%</a:t>
          </a:r>
        </a:p>
      </dgm:t>
    </dgm:pt>
    <dgm:pt modelId="{77576E36-8E06-4CC3-B663-11E41683EAD7}" type="parTrans" cxnId="{EAFAD668-F705-4AC4-B9CC-B419C75FD858}">
      <dgm:prSet/>
      <dgm:spPr/>
      <dgm:t>
        <a:bodyPr/>
        <a:lstStyle/>
        <a:p>
          <a:endParaRPr lang="en-US"/>
        </a:p>
      </dgm:t>
    </dgm:pt>
    <dgm:pt modelId="{8FDAEBFD-B37C-4859-94DA-955A008825EA}" type="sibTrans" cxnId="{EAFAD668-F705-4AC4-B9CC-B419C75FD85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0367828-768B-479E-9C06-CFDC22E18D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model has learned the training data perfectly however the test data shows a drop meaning the data doesn’t perform as well to new data. A precision of 86% indicates the model can predict heart disease 86% of the time but doesn’t account for false negatives or where model predicts no heart disease, but the disease is present. </a:t>
          </a:r>
          <a:br>
            <a:rPr lang="en-US"/>
          </a:br>
          <a:endParaRPr lang="en-US"/>
        </a:p>
      </dgm:t>
    </dgm:pt>
    <dgm:pt modelId="{D493553A-E083-40B4-9D2F-99EDA922DBF4}" type="parTrans" cxnId="{1C9C8E18-39E1-43E7-838C-6DB687148EC0}">
      <dgm:prSet/>
      <dgm:spPr/>
      <dgm:t>
        <a:bodyPr/>
        <a:lstStyle/>
        <a:p>
          <a:endParaRPr lang="en-US"/>
        </a:p>
      </dgm:t>
    </dgm:pt>
    <dgm:pt modelId="{F02D4677-736E-4AAE-9FC0-EDE1033FCFA2}" type="sibTrans" cxnId="{1C9C8E18-39E1-43E7-838C-6DB687148EC0}">
      <dgm:prSet/>
      <dgm:spPr/>
      <dgm:t>
        <a:bodyPr/>
        <a:lstStyle/>
        <a:p>
          <a:endParaRPr lang="en-US"/>
        </a:p>
      </dgm:t>
    </dgm:pt>
    <dgm:pt modelId="{36741264-CD01-4781-AB2B-553C018A4962}" type="pres">
      <dgm:prSet presAssocID="{B31E1638-A671-4085-AD5A-F40A82FC4C27}" presName="root" presStyleCnt="0">
        <dgm:presLayoutVars>
          <dgm:dir/>
          <dgm:resizeHandles val="exact"/>
        </dgm:presLayoutVars>
      </dgm:prSet>
      <dgm:spPr/>
    </dgm:pt>
    <dgm:pt modelId="{5F255438-4E42-47AB-918C-ECA193DA993B}" type="pres">
      <dgm:prSet presAssocID="{B31E1638-A671-4085-AD5A-F40A82FC4C27}" presName="container" presStyleCnt="0">
        <dgm:presLayoutVars>
          <dgm:dir/>
          <dgm:resizeHandles val="exact"/>
        </dgm:presLayoutVars>
      </dgm:prSet>
      <dgm:spPr/>
    </dgm:pt>
    <dgm:pt modelId="{04AA0C17-0DF6-4A2F-82DB-B50A1D8EFF79}" type="pres">
      <dgm:prSet presAssocID="{7D5C1B29-CE04-4EC2-8F32-21668C7598FD}" presName="compNode" presStyleCnt="0"/>
      <dgm:spPr/>
    </dgm:pt>
    <dgm:pt modelId="{CF69B383-DD0D-4106-B926-B9B0C6E70DEA}" type="pres">
      <dgm:prSet presAssocID="{7D5C1B29-CE04-4EC2-8F32-21668C7598FD}" presName="iconBgRect" presStyleLbl="bgShp" presStyleIdx="0" presStyleCnt="4"/>
      <dgm:spPr/>
    </dgm:pt>
    <dgm:pt modelId="{A94FFF3C-EB0E-4718-A040-0CEFD87031C5}" type="pres">
      <dgm:prSet presAssocID="{7D5C1B29-CE04-4EC2-8F32-21668C7598F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 outline"/>
        </a:ext>
      </dgm:extLst>
    </dgm:pt>
    <dgm:pt modelId="{59C14426-007D-43FD-9240-D329BBFFC9F8}" type="pres">
      <dgm:prSet presAssocID="{7D5C1B29-CE04-4EC2-8F32-21668C7598FD}" presName="spaceRect" presStyleCnt="0"/>
      <dgm:spPr/>
    </dgm:pt>
    <dgm:pt modelId="{BA6D8D60-45E2-4947-B46F-03A65A880858}" type="pres">
      <dgm:prSet presAssocID="{7D5C1B29-CE04-4EC2-8F32-21668C7598FD}" presName="textRect" presStyleLbl="revTx" presStyleIdx="0" presStyleCnt="4">
        <dgm:presLayoutVars>
          <dgm:chMax val="1"/>
          <dgm:chPref val="1"/>
        </dgm:presLayoutVars>
      </dgm:prSet>
      <dgm:spPr/>
    </dgm:pt>
    <dgm:pt modelId="{0A145C20-558E-4FC6-B6D4-367839613127}" type="pres">
      <dgm:prSet presAssocID="{85BEC6B8-9831-45BA-8FF2-0F649F8DDAA2}" presName="sibTrans" presStyleLbl="sibTrans2D1" presStyleIdx="0" presStyleCnt="0"/>
      <dgm:spPr/>
    </dgm:pt>
    <dgm:pt modelId="{7278039C-6411-4DD9-85F1-4747DBBAD48B}" type="pres">
      <dgm:prSet presAssocID="{FEEBBE82-094B-4914-969A-C9C1FF6A6159}" presName="compNode" presStyleCnt="0"/>
      <dgm:spPr/>
    </dgm:pt>
    <dgm:pt modelId="{2B8D7775-52B7-4929-ABDC-2A9C54CA6CE7}" type="pres">
      <dgm:prSet presAssocID="{FEEBBE82-094B-4914-969A-C9C1FF6A6159}" presName="iconBgRect" presStyleLbl="bgShp" presStyleIdx="1" presStyleCnt="4"/>
      <dgm:spPr/>
    </dgm:pt>
    <dgm:pt modelId="{8753687A-D802-4BA8-8484-1C303D9F8FCB}" type="pres">
      <dgm:prSet presAssocID="{FEEBBE82-094B-4914-969A-C9C1FF6A615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CA69173-60FE-4640-B352-69C8C4D80AC4}" type="pres">
      <dgm:prSet presAssocID="{FEEBBE82-094B-4914-969A-C9C1FF6A6159}" presName="spaceRect" presStyleCnt="0"/>
      <dgm:spPr/>
    </dgm:pt>
    <dgm:pt modelId="{655B9D44-5009-4F01-8A3D-A22796D1F4E9}" type="pres">
      <dgm:prSet presAssocID="{FEEBBE82-094B-4914-969A-C9C1FF6A6159}" presName="textRect" presStyleLbl="revTx" presStyleIdx="1" presStyleCnt="4">
        <dgm:presLayoutVars>
          <dgm:chMax val="1"/>
          <dgm:chPref val="1"/>
        </dgm:presLayoutVars>
      </dgm:prSet>
      <dgm:spPr/>
    </dgm:pt>
    <dgm:pt modelId="{7172D3BC-D0E7-4393-A1A8-D6BBFD0085B5}" type="pres">
      <dgm:prSet presAssocID="{55A4B16D-BFC4-4FEA-B06C-F4D65CE6173E}" presName="sibTrans" presStyleLbl="sibTrans2D1" presStyleIdx="0" presStyleCnt="0"/>
      <dgm:spPr/>
    </dgm:pt>
    <dgm:pt modelId="{8E7DFD38-96D7-4C98-8342-B6144F9F072B}" type="pres">
      <dgm:prSet presAssocID="{BF71E5BE-9948-494B-BFD1-6D043B06FE2B}" presName="compNode" presStyleCnt="0"/>
      <dgm:spPr/>
    </dgm:pt>
    <dgm:pt modelId="{D2D871C8-B5BC-4245-84C4-8ADBB88821D2}" type="pres">
      <dgm:prSet presAssocID="{BF71E5BE-9948-494B-BFD1-6D043B06FE2B}" presName="iconBgRect" presStyleLbl="bgShp" presStyleIdx="2" presStyleCnt="4"/>
      <dgm:spPr/>
    </dgm:pt>
    <dgm:pt modelId="{1126E5BD-363E-4445-BE92-41D618B7D70D}" type="pres">
      <dgm:prSet presAssocID="{BF71E5BE-9948-494B-BFD1-6D043B06FE2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08FF93CE-3D6F-413B-8D6E-8B94A9D5ACDD}" type="pres">
      <dgm:prSet presAssocID="{BF71E5BE-9948-494B-BFD1-6D043B06FE2B}" presName="spaceRect" presStyleCnt="0"/>
      <dgm:spPr/>
    </dgm:pt>
    <dgm:pt modelId="{CFBAD2F8-EDF7-4D9A-A476-4E5CCCD16912}" type="pres">
      <dgm:prSet presAssocID="{BF71E5BE-9948-494B-BFD1-6D043B06FE2B}" presName="textRect" presStyleLbl="revTx" presStyleIdx="2" presStyleCnt="4">
        <dgm:presLayoutVars>
          <dgm:chMax val="1"/>
          <dgm:chPref val="1"/>
        </dgm:presLayoutVars>
      </dgm:prSet>
      <dgm:spPr/>
    </dgm:pt>
    <dgm:pt modelId="{EC14A28E-C75E-4548-822F-6B90C3694CC0}" type="pres">
      <dgm:prSet presAssocID="{8FDAEBFD-B37C-4859-94DA-955A008825EA}" presName="sibTrans" presStyleLbl="sibTrans2D1" presStyleIdx="0" presStyleCnt="0"/>
      <dgm:spPr/>
    </dgm:pt>
    <dgm:pt modelId="{A318A601-1812-47DF-A4F0-5ABB887D9DED}" type="pres">
      <dgm:prSet presAssocID="{00367828-768B-479E-9C06-CFDC22E18DF0}" presName="compNode" presStyleCnt="0"/>
      <dgm:spPr/>
    </dgm:pt>
    <dgm:pt modelId="{381C17C8-1B43-4EC4-B910-AB1D849D1EC2}" type="pres">
      <dgm:prSet presAssocID="{00367828-768B-479E-9C06-CFDC22E18DF0}" presName="iconBgRect" presStyleLbl="bgShp" presStyleIdx="3" presStyleCnt="4"/>
      <dgm:spPr/>
    </dgm:pt>
    <dgm:pt modelId="{F983BA0C-AC3B-4AA9-831E-E82EC11EB5CA}" type="pres">
      <dgm:prSet presAssocID="{00367828-768B-479E-9C06-CFDC22E18DF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4093E63-63DF-4144-9418-29ED8A889FAE}" type="pres">
      <dgm:prSet presAssocID="{00367828-768B-479E-9C06-CFDC22E18DF0}" presName="spaceRect" presStyleCnt="0"/>
      <dgm:spPr/>
    </dgm:pt>
    <dgm:pt modelId="{3501BF83-68C9-4B15-862C-46B609D309BE}" type="pres">
      <dgm:prSet presAssocID="{00367828-768B-479E-9C06-CFDC22E18DF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E196D03-0B1B-4B6C-B83C-FAA6BD72CF4D}" type="presOf" srcId="{55A4B16D-BFC4-4FEA-B06C-F4D65CE6173E}" destId="{7172D3BC-D0E7-4393-A1A8-D6BBFD0085B5}" srcOrd="0" destOrd="0" presId="urn:microsoft.com/office/officeart/2018/2/layout/IconCircleList"/>
    <dgm:cxn modelId="{2E71EF06-4D3E-4DD2-B77C-7F2E5E87281F}" srcId="{B31E1638-A671-4085-AD5A-F40A82FC4C27}" destId="{FEEBBE82-094B-4914-969A-C9C1FF6A6159}" srcOrd="1" destOrd="0" parTransId="{30665869-059C-4EEB-A81D-87B00646BA93}" sibTransId="{55A4B16D-BFC4-4FEA-B06C-F4D65CE6173E}"/>
    <dgm:cxn modelId="{1C9C8E18-39E1-43E7-838C-6DB687148EC0}" srcId="{B31E1638-A671-4085-AD5A-F40A82FC4C27}" destId="{00367828-768B-479E-9C06-CFDC22E18DF0}" srcOrd="3" destOrd="0" parTransId="{D493553A-E083-40B4-9D2F-99EDA922DBF4}" sibTransId="{F02D4677-736E-4AAE-9FC0-EDE1033FCFA2}"/>
    <dgm:cxn modelId="{BFBAC01F-C219-4329-B043-C80C32CCA534}" type="presOf" srcId="{8FDAEBFD-B37C-4859-94DA-955A008825EA}" destId="{EC14A28E-C75E-4548-822F-6B90C3694CC0}" srcOrd="0" destOrd="0" presId="urn:microsoft.com/office/officeart/2018/2/layout/IconCircleList"/>
    <dgm:cxn modelId="{69154868-5A14-48B6-8169-C9EF32BA6C17}" type="presOf" srcId="{BF71E5BE-9948-494B-BFD1-6D043B06FE2B}" destId="{CFBAD2F8-EDF7-4D9A-A476-4E5CCCD16912}" srcOrd="0" destOrd="0" presId="urn:microsoft.com/office/officeart/2018/2/layout/IconCircleList"/>
    <dgm:cxn modelId="{EAFAD668-F705-4AC4-B9CC-B419C75FD858}" srcId="{B31E1638-A671-4085-AD5A-F40A82FC4C27}" destId="{BF71E5BE-9948-494B-BFD1-6D043B06FE2B}" srcOrd="2" destOrd="0" parTransId="{77576E36-8E06-4CC3-B663-11E41683EAD7}" sibTransId="{8FDAEBFD-B37C-4859-94DA-955A008825EA}"/>
    <dgm:cxn modelId="{05879358-7ABE-4BB9-88A2-0125D50414D3}" type="presOf" srcId="{FEEBBE82-094B-4914-969A-C9C1FF6A6159}" destId="{655B9D44-5009-4F01-8A3D-A22796D1F4E9}" srcOrd="0" destOrd="0" presId="urn:microsoft.com/office/officeart/2018/2/layout/IconCircleList"/>
    <dgm:cxn modelId="{593AD87D-87C9-485B-ACD0-A72AA7D7DFCE}" type="presOf" srcId="{00367828-768B-479E-9C06-CFDC22E18DF0}" destId="{3501BF83-68C9-4B15-862C-46B609D309BE}" srcOrd="0" destOrd="0" presId="urn:microsoft.com/office/officeart/2018/2/layout/IconCircleList"/>
    <dgm:cxn modelId="{2EF21C8F-ED37-4B03-ABD8-B5291F32C38F}" srcId="{B31E1638-A671-4085-AD5A-F40A82FC4C27}" destId="{7D5C1B29-CE04-4EC2-8F32-21668C7598FD}" srcOrd="0" destOrd="0" parTransId="{187A7943-FDA4-47F3-A8FF-0E261D095135}" sibTransId="{85BEC6B8-9831-45BA-8FF2-0F649F8DDAA2}"/>
    <dgm:cxn modelId="{82420C96-AAC7-4E5F-BF18-F17609213B6F}" type="presOf" srcId="{B31E1638-A671-4085-AD5A-F40A82FC4C27}" destId="{36741264-CD01-4781-AB2B-553C018A4962}" srcOrd="0" destOrd="0" presId="urn:microsoft.com/office/officeart/2018/2/layout/IconCircleList"/>
    <dgm:cxn modelId="{BB6B62A8-D253-4532-A4DD-3B99124A8FB9}" type="presOf" srcId="{7D5C1B29-CE04-4EC2-8F32-21668C7598FD}" destId="{BA6D8D60-45E2-4947-B46F-03A65A880858}" srcOrd="0" destOrd="0" presId="urn:microsoft.com/office/officeart/2018/2/layout/IconCircleList"/>
    <dgm:cxn modelId="{98343EF6-914D-4A51-99F5-EEFB58B9C71C}" type="presOf" srcId="{85BEC6B8-9831-45BA-8FF2-0F649F8DDAA2}" destId="{0A145C20-558E-4FC6-B6D4-367839613127}" srcOrd="0" destOrd="0" presId="urn:microsoft.com/office/officeart/2018/2/layout/IconCircleList"/>
    <dgm:cxn modelId="{5116153F-1E7D-433E-8AAA-2A32D5F4423E}" type="presParOf" srcId="{36741264-CD01-4781-AB2B-553C018A4962}" destId="{5F255438-4E42-47AB-918C-ECA193DA993B}" srcOrd="0" destOrd="0" presId="urn:microsoft.com/office/officeart/2018/2/layout/IconCircleList"/>
    <dgm:cxn modelId="{8D65B435-1322-4354-9296-D36B6E3F0E5D}" type="presParOf" srcId="{5F255438-4E42-47AB-918C-ECA193DA993B}" destId="{04AA0C17-0DF6-4A2F-82DB-B50A1D8EFF79}" srcOrd="0" destOrd="0" presId="urn:microsoft.com/office/officeart/2018/2/layout/IconCircleList"/>
    <dgm:cxn modelId="{AE4F4084-5710-4672-BA65-D016A288445D}" type="presParOf" srcId="{04AA0C17-0DF6-4A2F-82DB-B50A1D8EFF79}" destId="{CF69B383-DD0D-4106-B926-B9B0C6E70DEA}" srcOrd="0" destOrd="0" presId="urn:microsoft.com/office/officeart/2018/2/layout/IconCircleList"/>
    <dgm:cxn modelId="{B9012CAE-D9AC-4456-B166-96F46BD4A20F}" type="presParOf" srcId="{04AA0C17-0DF6-4A2F-82DB-B50A1D8EFF79}" destId="{A94FFF3C-EB0E-4718-A040-0CEFD87031C5}" srcOrd="1" destOrd="0" presId="urn:microsoft.com/office/officeart/2018/2/layout/IconCircleList"/>
    <dgm:cxn modelId="{091AF819-98FB-4F53-9D9F-86B783CB82F7}" type="presParOf" srcId="{04AA0C17-0DF6-4A2F-82DB-B50A1D8EFF79}" destId="{59C14426-007D-43FD-9240-D329BBFFC9F8}" srcOrd="2" destOrd="0" presId="urn:microsoft.com/office/officeart/2018/2/layout/IconCircleList"/>
    <dgm:cxn modelId="{2466BD0F-37EE-4623-B300-1674F9CA395E}" type="presParOf" srcId="{04AA0C17-0DF6-4A2F-82DB-B50A1D8EFF79}" destId="{BA6D8D60-45E2-4947-B46F-03A65A880858}" srcOrd="3" destOrd="0" presId="urn:microsoft.com/office/officeart/2018/2/layout/IconCircleList"/>
    <dgm:cxn modelId="{DCF5C6EF-11E6-4091-8F2F-4F52DBC53452}" type="presParOf" srcId="{5F255438-4E42-47AB-918C-ECA193DA993B}" destId="{0A145C20-558E-4FC6-B6D4-367839613127}" srcOrd="1" destOrd="0" presId="urn:microsoft.com/office/officeart/2018/2/layout/IconCircleList"/>
    <dgm:cxn modelId="{27062491-6CFC-4AA9-BA69-F90F540FD7F7}" type="presParOf" srcId="{5F255438-4E42-47AB-918C-ECA193DA993B}" destId="{7278039C-6411-4DD9-85F1-4747DBBAD48B}" srcOrd="2" destOrd="0" presId="urn:microsoft.com/office/officeart/2018/2/layout/IconCircleList"/>
    <dgm:cxn modelId="{93993823-0B79-4408-8BFB-631564DE5EF6}" type="presParOf" srcId="{7278039C-6411-4DD9-85F1-4747DBBAD48B}" destId="{2B8D7775-52B7-4929-ABDC-2A9C54CA6CE7}" srcOrd="0" destOrd="0" presId="urn:microsoft.com/office/officeart/2018/2/layout/IconCircleList"/>
    <dgm:cxn modelId="{51C6F525-B5FB-47EC-A5D5-6520099F36DB}" type="presParOf" srcId="{7278039C-6411-4DD9-85F1-4747DBBAD48B}" destId="{8753687A-D802-4BA8-8484-1C303D9F8FCB}" srcOrd="1" destOrd="0" presId="urn:microsoft.com/office/officeart/2018/2/layout/IconCircleList"/>
    <dgm:cxn modelId="{503CB6EB-E933-4D58-B4B5-94988F8D0797}" type="presParOf" srcId="{7278039C-6411-4DD9-85F1-4747DBBAD48B}" destId="{ECA69173-60FE-4640-B352-69C8C4D80AC4}" srcOrd="2" destOrd="0" presId="urn:microsoft.com/office/officeart/2018/2/layout/IconCircleList"/>
    <dgm:cxn modelId="{75F20086-1B29-4B71-AD41-C3F0E4A06F27}" type="presParOf" srcId="{7278039C-6411-4DD9-85F1-4747DBBAD48B}" destId="{655B9D44-5009-4F01-8A3D-A22796D1F4E9}" srcOrd="3" destOrd="0" presId="urn:microsoft.com/office/officeart/2018/2/layout/IconCircleList"/>
    <dgm:cxn modelId="{0F09A795-10F7-4CE6-81D5-B4FF78E58876}" type="presParOf" srcId="{5F255438-4E42-47AB-918C-ECA193DA993B}" destId="{7172D3BC-D0E7-4393-A1A8-D6BBFD0085B5}" srcOrd="3" destOrd="0" presId="urn:microsoft.com/office/officeart/2018/2/layout/IconCircleList"/>
    <dgm:cxn modelId="{209BDC98-0467-450A-9698-1377F9060852}" type="presParOf" srcId="{5F255438-4E42-47AB-918C-ECA193DA993B}" destId="{8E7DFD38-96D7-4C98-8342-B6144F9F072B}" srcOrd="4" destOrd="0" presId="urn:microsoft.com/office/officeart/2018/2/layout/IconCircleList"/>
    <dgm:cxn modelId="{31194588-F348-49BE-A5FC-AE7FE55F27E7}" type="presParOf" srcId="{8E7DFD38-96D7-4C98-8342-B6144F9F072B}" destId="{D2D871C8-B5BC-4245-84C4-8ADBB88821D2}" srcOrd="0" destOrd="0" presId="urn:microsoft.com/office/officeart/2018/2/layout/IconCircleList"/>
    <dgm:cxn modelId="{40B19845-17E0-4BE8-B722-370C94B6569E}" type="presParOf" srcId="{8E7DFD38-96D7-4C98-8342-B6144F9F072B}" destId="{1126E5BD-363E-4445-BE92-41D618B7D70D}" srcOrd="1" destOrd="0" presId="urn:microsoft.com/office/officeart/2018/2/layout/IconCircleList"/>
    <dgm:cxn modelId="{512BA35C-B79A-471A-9A0C-E0D010A465A7}" type="presParOf" srcId="{8E7DFD38-96D7-4C98-8342-B6144F9F072B}" destId="{08FF93CE-3D6F-413B-8D6E-8B94A9D5ACDD}" srcOrd="2" destOrd="0" presId="urn:microsoft.com/office/officeart/2018/2/layout/IconCircleList"/>
    <dgm:cxn modelId="{DBE65A81-DED6-4B05-9A17-C11FFE1BBF05}" type="presParOf" srcId="{8E7DFD38-96D7-4C98-8342-B6144F9F072B}" destId="{CFBAD2F8-EDF7-4D9A-A476-4E5CCCD16912}" srcOrd="3" destOrd="0" presId="urn:microsoft.com/office/officeart/2018/2/layout/IconCircleList"/>
    <dgm:cxn modelId="{A7A65A07-8C2D-46FC-90E1-17B3A55E3FBD}" type="presParOf" srcId="{5F255438-4E42-47AB-918C-ECA193DA993B}" destId="{EC14A28E-C75E-4548-822F-6B90C3694CC0}" srcOrd="5" destOrd="0" presId="urn:microsoft.com/office/officeart/2018/2/layout/IconCircleList"/>
    <dgm:cxn modelId="{19DA0060-EDBB-419D-8488-2C9BB7E53DCC}" type="presParOf" srcId="{5F255438-4E42-47AB-918C-ECA193DA993B}" destId="{A318A601-1812-47DF-A4F0-5ABB887D9DED}" srcOrd="6" destOrd="0" presId="urn:microsoft.com/office/officeart/2018/2/layout/IconCircleList"/>
    <dgm:cxn modelId="{8A8A3360-9571-4E61-B8B6-01683391EA2D}" type="presParOf" srcId="{A318A601-1812-47DF-A4F0-5ABB887D9DED}" destId="{381C17C8-1B43-4EC4-B910-AB1D849D1EC2}" srcOrd="0" destOrd="0" presId="urn:microsoft.com/office/officeart/2018/2/layout/IconCircleList"/>
    <dgm:cxn modelId="{3BED0555-92F4-4F65-94E4-43D50BA6B05F}" type="presParOf" srcId="{A318A601-1812-47DF-A4F0-5ABB887D9DED}" destId="{F983BA0C-AC3B-4AA9-831E-E82EC11EB5CA}" srcOrd="1" destOrd="0" presId="urn:microsoft.com/office/officeart/2018/2/layout/IconCircleList"/>
    <dgm:cxn modelId="{640B82C2-8B07-4367-9878-8932F0B41FDE}" type="presParOf" srcId="{A318A601-1812-47DF-A4F0-5ABB887D9DED}" destId="{B4093E63-63DF-4144-9418-29ED8A889FAE}" srcOrd="2" destOrd="0" presId="urn:microsoft.com/office/officeart/2018/2/layout/IconCircleList"/>
    <dgm:cxn modelId="{590546A6-2A45-415D-9C89-605F51FCC9E4}" type="presParOf" srcId="{A318A601-1812-47DF-A4F0-5ABB887D9DED}" destId="{3501BF83-68C9-4B15-862C-46B609D309B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FC7D8-6498-429E-9681-878DABE632EA}">
      <dsp:nvSpPr>
        <dsp:cNvPr id="0" name=""/>
        <dsp:cNvSpPr/>
      </dsp:nvSpPr>
      <dsp:spPr>
        <a:xfrm>
          <a:off x="185555" y="711842"/>
          <a:ext cx="800131" cy="80013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5E8C7-0A7F-4230-AD53-5FBE5FDB70AF}">
      <dsp:nvSpPr>
        <dsp:cNvPr id="0" name=""/>
        <dsp:cNvSpPr/>
      </dsp:nvSpPr>
      <dsp:spPr>
        <a:xfrm>
          <a:off x="353583" y="879870"/>
          <a:ext cx="464076" cy="464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29BB7-6565-46C4-BE1D-95FB2D6E55D5}">
      <dsp:nvSpPr>
        <dsp:cNvPr id="0" name=""/>
        <dsp:cNvSpPr/>
      </dsp:nvSpPr>
      <dsp:spPr>
        <a:xfrm>
          <a:off x="1157144" y="711842"/>
          <a:ext cx="1886024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Logistic regression: is an analysis technique used to predict the probability that the outcome will happen as a function of unit changes in the Independent variable.</a:t>
          </a:r>
        </a:p>
      </dsp:txBody>
      <dsp:txXfrm>
        <a:off x="1157144" y="711842"/>
        <a:ext cx="1886024" cy="800131"/>
      </dsp:txXfrm>
    </dsp:sp>
    <dsp:sp modelId="{CB47C19E-1CAD-467E-A66E-84BDFED3F0E7}">
      <dsp:nvSpPr>
        <dsp:cNvPr id="0" name=""/>
        <dsp:cNvSpPr/>
      </dsp:nvSpPr>
      <dsp:spPr>
        <a:xfrm>
          <a:off x="3371793" y="711842"/>
          <a:ext cx="800131" cy="80013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EC512A-CEF3-4D6A-86D2-F421D54BD54E}">
      <dsp:nvSpPr>
        <dsp:cNvPr id="0" name=""/>
        <dsp:cNvSpPr/>
      </dsp:nvSpPr>
      <dsp:spPr>
        <a:xfrm>
          <a:off x="3539821" y="879870"/>
          <a:ext cx="464076" cy="4640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65503-56C1-4AEF-873C-E1841024FC2D}">
      <dsp:nvSpPr>
        <dsp:cNvPr id="0" name=""/>
        <dsp:cNvSpPr/>
      </dsp:nvSpPr>
      <dsp:spPr>
        <a:xfrm>
          <a:off x="4343382" y="711842"/>
          <a:ext cx="1886024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In the context of the heart dataset, the dependent variable is binary, 1 if heart disease occurred and 0 if it did not occur.</a:t>
          </a:r>
          <a:endParaRPr lang="en-US" sz="1100" kern="1200" dirty="0"/>
        </a:p>
      </dsp:txBody>
      <dsp:txXfrm>
        <a:off x="4343382" y="711842"/>
        <a:ext cx="1886024" cy="800131"/>
      </dsp:txXfrm>
    </dsp:sp>
    <dsp:sp modelId="{54F4E324-4FAA-4141-A91B-E44F8DB42027}">
      <dsp:nvSpPr>
        <dsp:cNvPr id="0" name=""/>
        <dsp:cNvSpPr/>
      </dsp:nvSpPr>
      <dsp:spPr>
        <a:xfrm>
          <a:off x="6558031" y="711842"/>
          <a:ext cx="800131" cy="80013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5DA2EA-67AE-471C-8C6B-1BF2876CDD06}">
      <dsp:nvSpPr>
        <dsp:cNvPr id="0" name=""/>
        <dsp:cNvSpPr/>
      </dsp:nvSpPr>
      <dsp:spPr>
        <a:xfrm>
          <a:off x="6726059" y="879870"/>
          <a:ext cx="464076" cy="4640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B2E9F-9615-43C4-90AB-74F90B0DDC36}">
      <dsp:nvSpPr>
        <dsp:cNvPr id="0" name=""/>
        <dsp:cNvSpPr/>
      </dsp:nvSpPr>
      <dsp:spPr>
        <a:xfrm>
          <a:off x="7529619" y="711842"/>
          <a:ext cx="1886024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test accuracy for this model was approximately 84%</a:t>
          </a:r>
        </a:p>
      </dsp:txBody>
      <dsp:txXfrm>
        <a:off x="7529619" y="711842"/>
        <a:ext cx="1886024" cy="800131"/>
      </dsp:txXfrm>
    </dsp:sp>
    <dsp:sp modelId="{87ECF72B-7FC8-4DBC-8643-9AF7D4191CEC}">
      <dsp:nvSpPr>
        <dsp:cNvPr id="0" name=""/>
        <dsp:cNvSpPr/>
      </dsp:nvSpPr>
      <dsp:spPr>
        <a:xfrm>
          <a:off x="185555" y="2131337"/>
          <a:ext cx="800131" cy="80013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CBBA33-8179-4D0C-8B6E-C5F567E6997A}">
      <dsp:nvSpPr>
        <dsp:cNvPr id="0" name=""/>
        <dsp:cNvSpPr/>
      </dsp:nvSpPr>
      <dsp:spPr>
        <a:xfrm>
          <a:off x="353583" y="2299365"/>
          <a:ext cx="464076" cy="4640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3E6CE-B760-47FF-BBFC-C8ED1AE2EF09}">
      <dsp:nvSpPr>
        <dsp:cNvPr id="0" name=""/>
        <dsp:cNvSpPr/>
      </dsp:nvSpPr>
      <dsp:spPr>
        <a:xfrm>
          <a:off x="1157144" y="2131337"/>
          <a:ext cx="1886024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train accuracy was about 88%</a:t>
          </a:r>
        </a:p>
      </dsp:txBody>
      <dsp:txXfrm>
        <a:off x="1157144" y="2131337"/>
        <a:ext cx="1886024" cy="800131"/>
      </dsp:txXfrm>
    </dsp:sp>
    <dsp:sp modelId="{07BEF154-0036-4F7D-88E1-E441901BF8E5}">
      <dsp:nvSpPr>
        <dsp:cNvPr id="0" name=""/>
        <dsp:cNvSpPr/>
      </dsp:nvSpPr>
      <dsp:spPr>
        <a:xfrm>
          <a:off x="3371793" y="2131337"/>
          <a:ext cx="800131" cy="80013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039345-8AD4-49F3-A070-1ADBE29568F3}">
      <dsp:nvSpPr>
        <dsp:cNvPr id="0" name=""/>
        <dsp:cNvSpPr/>
      </dsp:nvSpPr>
      <dsp:spPr>
        <a:xfrm>
          <a:off x="3539821" y="2299365"/>
          <a:ext cx="464076" cy="4640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750FAF-030F-434F-96CC-5CF809B4CFF2}">
      <dsp:nvSpPr>
        <dsp:cNvPr id="0" name=""/>
        <dsp:cNvSpPr/>
      </dsp:nvSpPr>
      <dsp:spPr>
        <a:xfrm>
          <a:off x="4343382" y="2131337"/>
          <a:ext cx="1886024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precision was 83%.</a:t>
          </a:r>
        </a:p>
      </dsp:txBody>
      <dsp:txXfrm>
        <a:off x="4343382" y="2131337"/>
        <a:ext cx="1886024" cy="800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3B5E6-3198-4B5E-B76E-71AE61BEB58F}">
      <dsp:nvSpPr>
        <dsp:cNvPr id="0" name=""/>
        <dsp:cNvSpPr/>
      </dsp:nvSpPr>
      <dsp:spPr>
        <a:xfrm>
          <a:off x="0" y="444"/>
          <a:ext cx="9601200" cy="10406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5DD44-B949-49BD-B901-15E5960A8F79}">
      <dsp:nvSpPr>
        <dsp:cNvPr id="0" name=""/>
        <dsp:cNvSpPr/>
      </dsp:nvSpPr>
      <dsp:spPr>
        <a:xfrm>
          <a:off x="314809" y="234600"/>
          <a:ext cx="572380" cy="5723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43D05-0A8F-4A2D-AC74-5292BBA6FD36}">
      <dsp:nvSpPr>
        <dsp:cNvPr id="0" name=""/>
        <dsp:cNvSpPr/>
      </dsp:nvSpPr>
      <dsp:spPr>
        <a:xfrm>
          <a:off x="1201999" y="444"/>
          <a:ext cx="8399200" cy="1040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140" tIns="110140" rIns="110140" bIns="11014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is a technique that involves in creating multiple decision trees to make predictions.</a:t>
          </a:r>
        </a:p>
      </dsp:txBody>
      <dsp:txXfrm>
        <a:off x="1201999" y="444"/>
        <a:ext cx="8399200" cy="1040692"/>
      </dsp:txXfrm>
    </dsp:sp>
    <dsp:sp modelId="{90A9A3E9-6718-40C9-9203-BADC4B9F8A85}">
      <dsp:nvSpPr>
        <dsp:cNvPr id="0" name=""/>
        <dsp:cNvSpPr/>
      </dsp:nvSpPr>
      <dsp:spPr>
        <a:xfrm>
          <a:off x="0" y="1301309"/>
          <a:ext cx="9601200" cy="10406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E9FC51-224A-4BB6-B108-736B86A94283}">
      <dsp:nvSpPr>
        <dsp:cNvPr id="0" name=""/>
        <dsp:cNvSpPr/>
      </dsp:nvSpPr>
      <dsp:spPr>
        <a:xfrm>
          <a:off x="314809" y="1535465"/>
          <a:ext cx="572380" cy="5723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4262F-771F-4AB1-AA94-02DAA8012C4B}">
      <dsp:nvSpPr>
        <dsp:cNvPr id="0" name=""/>
        <dsp:cNvSpPr/>
      </dsp:nvSpPr>
      <dsp:spPr>
        <a:xfrm>
          <a:off x="1201999" y="1301309"/>
          <a:ext cx="4320540" cy="1040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140" tIns="110140" rIns="110140" bIns="11014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Results:</a:t>
          </a:r>
        </a:p>
      </dsp:txBody>
      <dsp:txXfrm>
        <a:off x="1201999" y="1301309"/>
        <a:ext cx="4320540" cy="1040692"/>
      </dsp:txXfrm>
    </dsp:sp>
    <dsp:sp modelId="{5861A023-3CF1-43DC-9686-B26A19D030EF}">
      <dsp:nvSpPr>
        <dsp:cNvPr id="0" name=""/>
        <dsp:cNvSpPr/>
      </dsp:nvSpPr>
      <dsp:spPr>
        <a:xfrm>
          <a:off x="5522539" y="1301309"/>
          <a:ext cx="4078660" cy="1040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140" tIns="110140" rIns="110140" bIns="11014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test accuracy was approximately 86%, and the training accuracy was 100%.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precision of the model was 85%</a:t>
          </a:r>
        </a:p>
      </dsp:txBody>
      <dsp:txXfrm>
        <a:off x="5522539" y="1301309"/>
        <a:ext cx="4078660" cy="1040692"/>
      </dsp:txXfrm>
    </dsp:sp>
    <dsp:sp modelId="{F37C920B-5F4A-4997-89E2-E15071780BD0}">
      <dsp:nvSpPr>
        <dsp:cNvPr id="0" name=""/>
        <dsp:cNvSpPr/>
      </dsp:nvSpPr>
      <dsp:spPr>
        <a:xfrm>
          <a:off x="0" y="2602175"/>
          <a:ext cx="9601200" cy="10406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8C5F8C-2F56-4770-9A88-23AEFA7C6433}">
      <dsp:nvSpPr>
        <dsp:cNvPr id="0" name=""/>
        <dsp:cNvSpPr/>
      </dsp:nvSpPr>
      <dsp:spPr>
        <a:xfrm>
          <a:off x="314809" y="2836330"/>
          <a:ext cx="572380" cy="5723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CAC3E-3B12-4016-91DA-B23E56AFAECF}">
      <dsp:nvSpPr>
        <dsp:cNvPr id="0" name=""/>
        <dsp:cNvSpPr/>
      </dsp:nvSpPr>
      <dsp:spPr>
        <a:xfrm>
          <a:off x="1201999" y="2602175"/>
          <a:ext cx="8399200" cy="1040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140" tIns="110140" rIns="110140" bIns="11014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model does not perform as well with new data as it shows a drop from the training accuracy. Although a precision of 85% might not be bad it still might show false negatives for heart disease as it is not 100 %</a:t>
          </a:r>
        </a:p>
      </dsp:txBody>
      <dsp:txXfrm>
        <a:off x="1201999" y="2602175"/>
        <a:ext cx="8399200" cy="10406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69B383-DD0D-4106-B926-B9B0C6E70DEA}">
      <dsp:nvSpPr>
        <dsp:cNvPr id="0" name=""/>
        <dsp:cNvSpPr/>
      </dsp:nvSpPr>
      <dsp:spPr>
        <a:xfrm>
          <a:off x="57315" y="256069"/>
          <a:ext cx="1255904" cy="12559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FFF3C-EB0E-4718-A040-0CEFD87031C5}">
      <dsp:nvSpPr>
        <dsp:cNvPr id="0" name=""/>
        <dsp:cNvSpPr/>
      </dsp:nvSpPr>
      <dsp:spPr>
        <a:xfrm>
          <a:off x="321055" y="519809"/>
          <a:ext cx="728424" cy="7284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6D8D60-45E2-4947-B46F-03A65A880858}">
      <dsp:nvSpPr>
        <dsp:cNvPr id="0" name=""/>
        <dsp:cNvSpPr/>
      </dsp:nvSpPr>
      <dsp:spPr>
        <a:xfrm>
          <a:off x="1582343" y="256069"/>
          <a:ext cx="2960347" cy="125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This model implements decision trees designed for speed and performance.</a:t>
          </a:r>
          <a:r>
            <a:rPr lang="en-US" sz="1100" b="0" i="0" kern="1200"/>
            <a:t> It's a powerful approach that works well on a wide range of problems, including binary classification like heart disease prediction.</a:t>
          </a:r>
          <a:endParaRPr lang="en-US" sz="1100" kern="1200"/>
        </a:p>
      </dsp:txBody>
      <dsp:txXfrm>
        <a:off x="1582343" y="256069"/>
        <a:ext cx="2960347" cy="1255904"/>
      </dsp:txXfrm>
    </dsp:sp>
    <dsp:sp modelId="{2B8D7775-52B7-4929-ABDC-2A9C54CA6CE7}">
      <dsp:nvSpPr>
        <dsp:cNvPr id="0" name=""/>
        <dsp:cNvSpPr/>
      </dsp:nvSpPr>
      <dsp:spPr>
        <a:xfrm>
          <a:off x="5058509" y="256069"/>
          <a:ext cx="1255904" cy="12559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53687A-D802-4BA8-8484-1C303D9F8FCB}">
      <dsp:nvSpPr>
        <dsp:cNvPr id="0" name=""/>
        <dsp:cNvSpPr/>
      </dsp:nvSpPr>
      <dsp:spPr>
        <a:xfrm>
          <a:off x="5322249" y="519809"/>
          <a:ext cx="728424" cy="7284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B9D44-5009-4F01-8A3D-A22796D1F4E9}">
      <dsp:nvSpPr>
        <dsp:cNvPr id="0" name=""/>
        <dsp:cNvSpPr/>
      </dsp:nvSpPr>
      <dsp:spPr>
        <a:xfrm>
          <a:off x="6583536" y="256069"/>
          <a:ext cx="2960347" cy="125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training accuracy was 100%</a:t>
          </a:r>
        </a:p>
      </dsp:txBody>
      <dsp:txXfrm>
        <a:off x="6583536" y="256069"/>
        <a:ext cx="2960347" cy="1255904"/>
      </dsp:txXfrm>
    </dsp:sp>
    <dsp:sp modelId="{D2D871C8-B5BC-4245-84C4-8ADBB88821D2}">
      <dsp:nvSpPr>
        <dsp:cNvPr id="0" name=""/>
        <dsp:cNvSpPr/>
      </dsp:nvSpPr>
      <dsp:spPr>
        <a:xfrm>
          <a:off x="57315" y="2131337"/>
          <a:ext cx="1255904" cy="12559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26E5BD-363E-4445-BE92-41D618B7D70D}">
      <dsp:nvSpPr>
        <dsp:cNvPr id="0" name=""/>
        <dsp:cNvSpPr/>
      </dsp:nvSpPr>
      <dsp:spPr>
        <a:xfrm>
          <a:off x="321055" y="2395077"/>
          <a:ext cx="728424" cy="7284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AD2F8-EDF7-4D9A-A476-4E5CCCD16912}">
      <dsp:nvSpPr>
        <dsp:cNvPr id="0" name=""/>
        <dsp:cNvSpPr/>
      </dsp:nvSpPr>
      <dsp:spPr>
        <a:xfrm>
          <a:off x="1582343" y="2131337"/>
          <a:ext cx="2960347" cy="125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Test Accuracy was approximately 86% and the precision was 86%</a:t>
          </a:r>
        </a:p>
      </dsp:txBody>
      <dsp:txXfrm>
        <a:off x="1582343" y="2131337"/>
        <a:ext cx="2960347" cy="1255904"/>
      </dsp:txXfrm>
    </dsp:sp>
    <dsp:sp modelId="{381C17C8-1B43-4EC4-B910-AB1D849D1EC2}">
      <dsp:nvSpPr>
        <dsp:cNvPr id="0" name=""/>
        <dsp:cNvSpPr/>
      </dsp:nvSpPr>
      <dsp:spPr>
        <a:xfrm>
          <a:off x="5058509" y="2131337"/>
          <a:ext cx="1255904" cy="12559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83BA0C-AC3B-4AA9-831E-E82EC11EB5CA}">
      <dsp:nvSpPr>
        <dsp:cNvPr id="0" name=""/>
        <dsp:cNvSpPr/>
      </dsp:nvSpPr>
      <dsp:spPr>
        <a:xfrm>
          <a:off x="5322249" y="2395077"/>
          <a:ext cx="728424" cy="7284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01BF83-68C9-4B15-862C-46B609D309BE}">
      <dsp:nvSpPr>
        <dsp:cNvPr id="0" name=""/>
        <dsp:cNvSpPr/>
      </dsp:nvSpPr>
      <dsp:spPr>
        <a:xfrm>
          <a:off x="6583536" y="2131337"/>
          <a:ext cx="2960347" cy="125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model has learned the training data perfectly however the test data shows a drop meaning the data doesn’t perform as well to new data. A precision of 86% indicates the model can predict heart disease 86% of the time but doesn’t account for false negatives or where model predicts no heart disease, but the disease is present. </a:t>
          </a:r>
          <a:br>
            <a:rPr lang="en-US" sz="1100" kern="1200"/>
          </a:br>
          <a:endParaRPr lang="en-US" sz="1100" kern="1200"/>
        </a:p>
      </dsp:txBody>
      <dsp:txXfrm>
        <a:off x="6583536" y="2131337"/>
        <a:ext cx="2960347" cy="1255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520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5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5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2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10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00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4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9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1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1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2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735658-270A-8D75-091E-AFB444A3D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Congenital Heart Disease">
            <a:extLst>
              <a:ext uri="{FF2B5EF4-FFF2-40B4-BE49-F238E27FC236}">
                <a16:creationId xmlns:a16="http://schemas.microsoft.com/office/drawing/2014/main" id="{D152C20A-3096-E141-526E-2C9CE17BC8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7" b="8487"/>
          <a:stretch/>
        </p:blipFill>
        <p:spPr bwMode="auto">
          <a:xfrm>
            <a:off x="20" y="7675"/>
            <a:ext cx="12191980" cy="6858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9FB1C88-5F1D-C7DF-A4B3-E8EE7F6BF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49468" y="-649466"/>
            <a:ext cx="6857999" cy="815693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6000"/>
                </a:srgbClr>
              </a:gs>
              <a:gs pos="100000">
                <a:srgbClr val="000000">
                  <a:alpha val="0"/>
                </a:srgbClr>
              </a:gs>
              <a:gs pos="56000">
                <a:srgbClr val="000000">
                  <a:alpha val="37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52501" y="964922"/>
            <a:ext cx="4558122" cy="4943507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10019371"/>
              <a:gd name="connsiteY0" fmla="*/ 1655069 h 4920343"/>
              <a:gd name="connsiteX1" fmla="*/ 33577 w 10019371"/>
              <a:gd name="connsiteY1" fmla="*/ 0 h 4920343"/>
              <a:gd name="connsiteX2" fmla="*/ 10019371 w 10019371"/>
              <a:gd name="connsiteY2" fmla="*/ 0 h 4920343"/>
              <a:gd name="connsiteX3" fmla="*/ 10019371 w 10019371"/>
              <a:gd name="connsiteY3" fmla="*/ 4920343 h 4920343"/>
              <a:gd name="connsiteX4" fmla="*/ 33577 w 10019371"/>
              <a:gd name="connsiteY4" fmla="*/ 4920343 h 4920343"/>
              <a:gd name="connsiteX5" fmla="*/ 33577 w 10019371"/>
              <a:gd name="connsiteY5" fmla="*/ 4119525 h 4920343"/>
              <a:gd name="connsiteX0" fmla="*/ 0 w 9991028"/>
              <a:gd name="connsiteY0" fmla="*/ 1645173 h 4920343"/>
              <a:gd name="connsiteX1" fmla="*/ 5234 w 9991028"/>
              <a:gd name="connsiteY1" fmla="*/ 0 h 4920343"/>
              <a:gd name="connsiteX2" fmla="*/ 9991028 w 9991028"/>
              <a:gd name="connsiteY2" fmla="*/ 0 h 4920343"/>
              <a:gd name="connsiteX3" fmla="*/ 9991028 w 9991028"/>
              <a:gd name="connsiteY3" fmla="*/ 4920343 h 4920343"/>
              <a:gd name="connsiteX4" fmla="*/ 5234 w 9991028"/>
              <a:gd name="connsiteY4" fmla="*/ 4920343 h 4920343"/>
              <a:gd name="connsiteX5" fmla="*/ 5234 w 9991028"/>
              <a:gd name="connsiteY5" fmla="*/ 4119525 h 4920343"/>
              <a:gd name="connsiteX0" fmla="*/ 59 w 9986364"/>
              <a:gd name="connsiteY0" fmla="*/ 1639236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60 w 9986364"/>
              <a:gd name="connsiteY0" fmla="*/ 1847740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1626 w 9985937"/>
              <a:gd name="connsiteY0" fmla="*/ 1797498 h 4920343"/>
              <a:gd name="connsiteX1" fmla="*/ 143 w 9985937"/>
              <a:gd name="connsiteY1" fmla="*/ 0 h 4920343"/>
              <a:gd name="connsiteX2" fmla="*/ 9985937 w 9985937"/>
              <a:gd name="connsiteY2" fmla="*/ 0 h 4920343"/>
              <a:gd name="connsiteX3" fmla="*/ 9985937 w 9985937"/>
              <a:gd name="connsiteY3" fmla="*/ 4920343 h 4920343"/>
              <a:gd name="connsiteX4" fmla="*/ 143 w 9985937"/>
              <a:gd name="connsiteY4" fmla="*/ 4920343 h 4920343"/>
              <a:gd name="connsiteX5" fmla="*/ 143 w 9985937"/>
              <a:gd name="connsiteY5" fmla="*/ 4119525 h 4920343"/>
              <a:gd name="connsiteX0" fmla="*/ 62 w 9986364"/>
              <a:gd name="connsiteY0" fmla="*/ 1779914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105 w 9985899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899" h="4920343">
                <a:moveTo>
                  <a:pt x="17584" y="1779914"/>
                </a:moveTo>
                <a:cubicBezTo>
                  <a:pt x="19329" y="1231523"/>
                  <a:pt x="-1640" y="548391"/>
                  <a:pt x="105" y="0"/>
                </a:cubicBezTo>
                <a:lnTo>
                  <a:pt x="9985899" y="0"/>
                </a:lnTo>
                <a:lnTo>
                  <a:pt x="9985899" y="4920343"/>
                </a:lnTo>
                <a:lnTo>
                  <a:pt x="105" y="4920343"/>
                </a:lnTo>
                <a:lnTo>
                  <a:pt x="105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6DD4B-0327-5330-932F-47C72EF1F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620" y="1862182"/>
            <a:ext cx="3931090" cy="2155419"/>
          </a:xfrm>
          <a:noFill/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Heart Disease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57E47-C761-F1F1-7636-0F53F53AA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505" y="4360506"/>
            <a:ext cx="3220205" cy="1060522"/>
          </a:xfrm>
          <a:noFill/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>
                <a:solidFill>
                  <a:srgbClr val="FFFFFF"/>
                </a:solidFill>
              </a:rPr>
              <a:t>BANA 6350 Quantitative Methods</a:t>
            </a:r>
          </a:p>
          <a:p>
            <a:pPr>
              <a:lnSpc>
                <a:spcPct val="110000"/>
              </a:lnSpc>
            </a:pPr>
            <a:r>
              <a:rPr lang="en-US" sz="1500">
                <a:solidFill>
                  <a:srgbClr val="FFFFFF"/>
                </a:solidFill>
              </a:rPr>
              <a:t>Ruth Kebede</a:t>
            </a:r>
          </a:p>
          <a:p>
            <a:pPr>
              <a:lnSpc>
                <a:spcPct val="110000"/>
              </a:lnSpc>
            </a:pPr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66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A85F0-E5AD-523C-3F85-353325EB3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1E2804-7100-0382-0383-DFD66C1BA8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727232"/>
              </p:ext>
            </p:extLst>
          </p:nvPr>
        </p:nvGraphicFramePr>
        <p:xfrm>
          <a:off x="1295400" y="2262188"/>
          <a:ext cx="9601200" cy="3643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6155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AA62-511C-405E-465B-8B967292B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79295"/>
            <a:ext cx="9601200" cy="1308846"/>
          </a:xfrm>
        </p:spPr>
        <p:txBody>
          <a:bodyPr/>
          <a:lstStyle/>
          <a:p>
            <a:r>
              <a:rPr lang="en-US" dirty="0"/>
              <a:t>ROC Curve</a:t>
            </a:r>
            <a:br>
              <a:rPr lang="en-US" dirty="0"/>
            </a:b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6C6A45F-E0C0-922F-DFCC-1EE0C80A52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12" y="1057835"/>
            <a:ext cx="10381129" cy="53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88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BFEC7-1A43-41CB-BCCA-0CD16E302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"/>
            <a:ext cx="9601200" cy="1416423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82BFA93-D5A8-2520-3331-3A0CDBFBBA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12" y="1885669"/>
            <a:ext cx="10035988" cy="453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073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527E-5FD5-26EE-7296-505BA89A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XGBoost Model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7EA1C5-D34A-60F3-ACCD-E9A444496F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008832"/>
              </p:ext>
            </p:extLst>
          </p:nvPr>
        </p:nvGraphicFramePr>
        <p:xfrm>
          <a:off x="1295400" y="2262188"/>
          <a:ext cx="9601200" cy="3643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1800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E63A-59D9-467A-CEF3-11B2767F1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59" y="251011"/>
            <a:ext cx="9838765" cy="1111624"/>
          </a:xfrm>
        </p:spPr>
        <p:txBody>
          <a:bodyPr/>
          <a:lstStyle/>
          <a:p>
            <a:r>
              <a:rPr lang="en-US" dirty="0"/>
              <a:t>ROC Curve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713E9AB-A644-BCE7-0941-4FA85F3DC1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35" y="1456764"/>
            <a:ext cx="10990729" cy="511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386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C5C5-A0A4-6766-E7C0-85E90DD4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F9C55-555F-4C8F-6FF8-40F4C63A3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result: XGBoost was over all the highest performing model with the highest test accuracy (86%) and highest precision (86%)</a:t>
            </a:r>
          </a:p>
          <a:p>
            <a:r>
              <a:rPr lang="en-US" dirty="0"/>
              <a:t>It is important to watch out for these major factors to predict heart disease :</a:t>
            </a:r>
          </a:p>
          <a:p>
            <a:pPr lvl="1"/>
            <a:r>
              <a:rPr lang="en-US" dirty="0"/>
              <a:t>Gender: Male</a:t>
            </a:r>
          </a:p>
          <a:p>
            <a:pPr lvl="1"/>
            <a:r>
              <a:rPr lang="en-US" dirty="0"/>
              <a:t>ST_Slope: When it is flat</a:t>
            </a:r>
          </a:p>
          <a:p>
            <a:pPr lvl="1"/>
            <a:r>
              <a:rPr lang="en-US" dirty="0"/>
              <a:t>High Fasting Blood sugar</a:t>
            </a:r>
          </a:p>
          <a:p>
            <a:pPr lvl="1"/>
            <a:r>
              <a:rPr lang="en-US" dirty="0"/>
              <a:t>Exercise Angina</a:t>
            </a:r>
          </a:p>
          <a:p>
            <a:pPr marL="246888" lvl="1" indent="0">
              <a:buNone/>
            </a:pPr>
            <a:r>
              <a:rPr lang="en-US" dirty="0"/>
              <a:t>Other factors such as Age, cholesterol, Maximum heartrate play moderate role but it is important not to ignore all the signs so the person can get the appropriate treatment.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11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8424-3E03-8328-5AD1-68D0BB89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7141E-28EA-EB81-3731-2B3E62718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Centers of Disease Control and Prevention. (2023, May 15). Heart Disease Facts. </a:t>
            </a:r>
          </a:p>
          <a:p>
            <a:r>
              <a:rPr lang="en-US" dirty="0">
                <a:effectLst/>
              </a:rPr>
              <a:t>Pythonafroz. (2022, October 1). </a:t>
            </a:r>
            <a:r>
              <a:rPr lang="en-US" i="1" dirty="0">
                <a:effectLst/>
              </a:rPr>
              <a:t>Eda-heart-disease-prediction-roc &amp; PR curve</a:t>
            </a:r>
            <a:r>
              <a:rPr lang="en-US" dirty="0">
                <a:effectLst/>
              </a:rPr>
              <a:t>. Kaggle. https://www.kaggle.com/code/pythonafroz/eda-heart-disease-prediction-roc-pr-curve/input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9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9FB4-D218-B9DB-A77C-1196965A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Disease in the United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422B6-A67E-748C-52D9-B33FFBCCB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Heart disease is the leading cause of death in both men and women.</a:t>
            </a:r>
          </a:p>
          <a:p>
            <a:r>
              <a:rPr lang="en-US" sz="2000" dirty="0"/>
              <a:t>About 695,000 people died from heart disease in 2021.</a:t>
            </a:r>
          </a:p>
          <a:p>
            <a:r>
              <a:rPr lang="en-US" sz="2000" dirty="0"/>
              <a:t>Coronary heart disease is the most common type of heart disease, killing 375,476 people in 2021. </a:t>
            </a:r>
          </a:p>
          <a:p>
            <a:r>
              <a:rPr lang="en-US" sz="2000" dirty="0"/>
              <a:t>It cost the U.S. about $239.9 Billion each year from 2018 to 2019 including the cost of health care services, medicines and lost productivity due to death.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6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8A0E-E4DF-DB8A-E542-9E466A05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health 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F31ED-517B-8A5C-64BC-9C843156B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I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ndependent                                                                                                                                                                                                     Dependent Variable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Age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Age of the patient.                                                                                                                                             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HeartDisease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Presence or absence of heart diseas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                                                                                                     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Sex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Gender of the patient (Male/Female).                                                                            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ChestPainType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Type of chest pain experienced.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RestingBP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Resting blood pressure.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Cholesterol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Serum cholesterol level.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FastingBS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Fasting blood sugar level.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RestingECG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Resting electrocardiogram results.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MaxHR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Maximum heart rate achieved.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ExerciseAngina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Exercise-induced angina (Yes/No).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Oldpeak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ST depression induced by exercise relative to rest.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ST_Slope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Slope of the peak exercise ST segment.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70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A52D-220F-A344-102F-9FC303661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steps before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C1F1-B61B-C8FC-D6F5-2993E71C3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Loaded the heart dataset and explored the data. It had 918 rows and 12 columns.</a:t>
            </a:r>
          </a:p>
          <a:p>
            <a:r>
              <a:rPr lang="en-US" dirty="0"/>
              <a:t>Defined the independent and dependent variables.</a:t>
            </a:r>
          </a:p>
          <a:p>
            <a:r>
              <a:rPr lang="en-US" dirty="0"/>
              <a:t>Identified the categorical data and </a:t>
            </a:r>
            <a:r>
              <a:rPr lang="en-US"/>
              <a:t>converted them </a:t>
            </a:r>
            <a:r>
              <a:rPr lang="en-US" dirty="0"/>
              <a:t>to numerical type using one-hot encoder. E.g., Sex, Chest pain type, ST slope</a:t>
            </a:r>
          </a:p>
          <a:p>
            <a:r>
              <a:rPr lang="en-US" dirty="0"/>
              <a:t>Split the dataset into training and testing set to evaluate how the model works.</a:t>
            </a:r>
          </a:p>
          <a:p>
            <a:r>
              <a:rPr lang="en-US" dirty="0"/>
              <a:t>The dependent variable was in binary format so there was no need to change the data type.</a:t>
            </a:r>
          </a:p>
        </p:txBody>
      </p:sp>
    </p:spTree>
    <p:extLst>
      <p:ext uri="{BB962C8B-B14F-4D97-AF65-F5344CB8AC3E}">
        <p14:creationId xmlns:p14="http://schemas.microsoft.com/office/powerpoint/2010/main" val="33102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D20D-738C-9B28-6D49-6F43DD08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27820"/>
            <a:ext cx="9601200" cy="1504336"/>
          </a:xfrm>
        </p:spPr>
        <p:txBody>
          <a:bodyPr/>
          <a:lstStyle/>
          <a:p>
            <a:r>
              <a:rPr lang="en-US" dirty="0"/>
              <a:t>Men are most likely to get heart disease compared to women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68D2EB-8F06-FA4A-05CF-266B7BA60F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89471"/>
            <a:ext cx="9601200" cy="474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36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200A3-C503-9E75-B8E9-BD481ED2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relationship between maximum heart rate and heart disease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549B1B3-031D-6837-D548-D92F91317C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48" y="2262188"/>
            <a:ext cx="10119852" cy="4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50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D583-BBD4-E0A6-0CCD-69155251F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12955"/>
            <a:ext cx="9601200" cy="1415845"/>
          </a:xfrm>
        </p:spPr>
        <p:txBody>
          <a:bodyPr>
            <a:normAutofit/>
          </a:bodyPr>
          <a:lstStyle/>
          <a:p>
            <a:r>
              <a:rPr lang="en-US" sz="2300" dirty="0"/>
              <a:t>High resting blood pressure for older people increases the risk of heart disease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E40743-349D-6820-7FA1-CD29440EE8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66452"/>
            <a:ext cx="9601199" cy="472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4605-485D-44A6-F956-618EB787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7053D9-C7A1-AEA9-8585-80E6AA08BD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202160"/>
              </p:ext>
            </p:extLst>
          </p:nvPr>
        </p:nvGraphicFramePr>
        <p:xfrm>
          <a:off x="1295400" y="2371725"/>
          <a:ext cx="9601200" cy="3643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502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BF210-0C60-574B-BCB3-9F0269FBD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"/>
            <a:ext cx="9601200" cy="1129552"/>
          </a:xfrm>
        </p:spPr>
        <p:txBody>
          <a:bodyPr/>
          <a:lstStyle/>
          <a:p>
            <a:r>
              <a:rPr lang="en-US" dirty="0"/>
              <a:t>Odds Ratio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4924D3-A456-05CF-BFF6-8A15657332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77" y="950259"/>
            <a:ext cx="11367246" cy="572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772699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Poise">
      <a:dk1>
        <a:sysClr val="windowText" lastClr="000000"/>
      </a:dk1>
      <a:lt1>
        <a:sysClr val="window" lastClr="FFFFFF"/>
      </a:lt1>
      <a:dk2>
        <a:srgbClr val="403739"/>
      </a:dk2>
      <a:lt2>
        <a:srgbClr val="F4E9E6"/>
      </a:lt2>
      <a:accent1>
        <a:srgbClr val="B18083"/>
      </a:accent1>
      <a:accent2>
        <a:srgbClr val="C17A69"/>
      </a:accent2>
      <a:accent3>
        <a:srgbClr val="CE9573"/>
      </a:accent3>
      <a:accent4>
        <a:srgbClr val="82907A"/>
      </a:accent4>
      <a:accent5>
        <a:srgbClr val="9A9966"/>
      </a:accent5>
      <a:accent6>
        <a:srgbClr val="AB9955"/>
      </a:accent6>
      <a:hlink>
        <a:srgbClr val="A97979"/>
      </a:hlink>
      <a:folHlink>
        <a:srgbClr val="BB7563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745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Goudy Old Style</vt:lpstr>
      <vt:lpstr>Söhne</vt:lpstr>
      <vt:lpstr>Univers Light</vt:lpstr>
      <vt:lpstr>PoiseVTI</vt:lpstr>
      <vt:lpstr>Heart Disease Prediction</vt:lpstr>
      <vt:lpstr>Heart Disease in the United States</vt:lpstr>
      <vt:lpstr>Heart health Dataset Overview</vt:lpstr>
      <vt:lpstr>Important steps before analysis</vt:lpstr>
      <vt:lpstr>Men are most likely to get heart disease compared to women</vt:lpstr>
      <vt:lpstr>The relationship between maximum heart rate and heart disease</vt:lpstr>
      <vt:lpstr>High resting blood pressure for older people increases the risk of heart disease </vt:lpstr>
      <vt:lpstr>Predictive Models</vt:lpstr>
      <vt:lpstr>Odds Ratio </vt:lpstr>
      <vt:lpstr>Random Forest </vt:lpstr>
      <vt:lpstr>ROC Curve </vt:lpstr>
      <vt:lpstr>Confusion Matrix</vt:lpstr>
      <vt:lpstr>XGBoost Model</vt:lpstr>
      <vt:lpstr>ROC Curve</vt:lpstr>
      <vt:lpstr>Conclusion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</dc:title>
  <dc:creator>Kebede, Ruth Mengistu</dc:creator>
  <cp:lastModifiedBy>Kebede, Ruth Mengistu</cp:lastModifiedBy>
  <cp:revision>7</cp:revision>
  <dcterms:created xsi:type="dcterms:W3CDTF">2024-04-03T19:26:03Z</dcterms:created>
  <dcterms:modified xsi:type="dcterms:W3CDTF">2024-04-04T02:47:48Z</dcterms:modified>
</cp:coreProperties>
</file>