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1"/>
  </p:sldMasterIdLst>
  <p:notesMasterIdLst>
    <p:notesMasterId r:id="rId24"/>
  </p:notesMasterIdLst>
  <p:handoutMasterIdLst>
    <p:handoutMasterId r:id="rId25"/>
  </p:handoutMasterIdLst>
  <p:sldIdLst>
    <p:sldId id="257" r:id="rId2"/>
    <p:sldId id="427" r:id="rId3"/>
    <p:sldId id="462" r:id="rId4"/>
    <p:sldId id="472" r:id="rId5"/>
    <p:sldId id="473" r:id="rId6"/>
    <p:sldId id="447" r:id="rId7"/>
    <p:sldId id="474" r:id="rId8"/>
    <p:sldId id="432" r:id="rId9"/>
    <p:sldId id="475" r:id="rId10"/>
    <p:sldId id="477" r:id="rId11"/>
    <p:sldId id="476" r:id="rId12"/>
    <p:sldId id="479" r:id="rId13"/>
    <p:sldId id="478" r:id="rId14"/>
    <p:sldId id="484" r:id="rId15"/>
    <p:sldId id="485" r:id="rId16"/>
    <p:sldId id="486" r:id="rId17"/>
    <p:sldId id="487" r:id="rId18"/>
    <p:sldId id="438" r:id="rId19"/>
    <p:sldId id="488" r:id="rId20"/>
    <p:sldId id="441" r:id="rId21"/>
    <p:sldId id="458" r:id="rId22"/>
    <p:sldId id="483" r:id="rId23"/>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italic r:id="rId35"/>
    </p:embeddedFont>
    <p:embeddedFont>
      <p:font typeface="Roboto Medium" panose="02000000000000000000" pitchFamily="2" charset="0"/>
      <p:regular r:id="rId36"/>
      <p: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us Deckert" initials="MD" lastIdx="1" clrIdx="0">
    <p:extLst>
      <p:ext uri="{19B8F6BF-5375-455C-9EA6-DF929625EA0E}">
        <p15:presenceInfo xmlns:p15="http://schemas.microsoft.com/office/powerpoint/2012/main" userId="S::marcusdeckert@carfax.com::3068e384-03bd-423b-94a3-4686e113e5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CC66"/>
    <a:srgbClr val="CC0000"/>
    <a:srgbClr val="FF6600"/>
    <a:srgbClr val="FFCC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81551" autoAdjust="0"/>
  </p:normalViewPr>
  <p:slideViewPr>
    <p:cSldViewPr snapToGrid="0">
      <p:cViewPr varScale="1">
        <p:scale>
          <a:sx n="90" d="100"/>
          <a:sy n="90" d="100"/>
        </p:scale>
        <p:origin x="1392" y="90"/>
      </p:cViewPr>
      <p:guideLst/>
    </p:cSldViewPr>
  </p:slideViewPr>
  <p:outlineViewPr>
    <p:cViewPr>
      <p:scale>
        <a:sx n="33" d="100"/>
        <a:sy n="33" d="100"/>
      </p:scale>
      <p:origin x="0" y="-22392"/>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9284-7CF8-456F-9715-358943620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8C2D9E-D789-4891-94E3-322E7A7420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072D-468E-4B01-93E7-E10AD1D5BB19}" type="datetimeFigureOut">
              <a:rPr lang="en-US" smtClean="0"/>
              <a:t>3/2/2023</a:t>
            </a:fld>
            <a:endParaRPr lang="en-US"/>
          </a:p>
        </p:txBody>
      </p:sp>
    </p:spTree>
    <p:extLst>
      <p:ext uri="{BB962C8B-B14F-4D97-AF65-F5344CB8AC3E}">
        <p14:creationId xmlns:p14="http://schemas.microsoft.com/office/powerpoint/2010/main" val="33829053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A0159-7D89-4925-B8CD-FA70B73A6DC0}"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89433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643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947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24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D540-BCF2-443A-B262-2B7C1978CC98}"/>
              </a:ext>
            </a:extLst>
          </p:cNvPr>
          <p:cNvSpPr>
            <a:spLocks noGrp="1"/>
          </p:cNvSpPr>
          <p:nvPr>
            <p:ph type="ctrTitle"/>
          </p:nvPr>
        </p:nvSpPr>
        <p:spPr>
          <a:xfrm>
            <a:off x="1981200" y="1277620"/>
            <a:ext cx="8229600" cy="2387600"/>
          </a:xfrm>
        </p:spPr>
        <p:txBody>
          <a:bodyPr anchor="b">
            <a:normAutofit/>
          </a:bodyPr>
          <a:lstStyle>
            <a:lvl1pPr algn="ctr">
              <a:defRPr sz="48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8F5B01B8-5181-445E-896B-6C6BDF1FAB0B}"/>
              </a:ext>
            </a:extLst>
          </p:cNvPr>
          <p:cNvSpPr>
            <a:spLocks noGrp="1"/>
          </p:cNvSpPr>
          <p:nvPr>
            <p:ph type="subTitle" idx="1"/>
          </p:nvPr>
        </p:nvSpPr>
        <p:spPr>
          <a:xfrm>
            <a:off x="1981200" y="3733800"/>
            <a:ext cx="82296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15AE1276-778D-43B1-B6DA-F6E23292F651}"/>
              </a:ext>
            </a:extLst>
          </p:cNvPr>
          <p:cNvSpPr/>
          <p:nvPr/>
        </p:nvSpPr>
        <p:spPr>
          <a:xfrm>
            <a:off x="1981200" y="3688080"/>
            <a:ext cx="82296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096D29-C2C8-4890-AE7A-E0CDA3D2E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20" y="762000"/>
            <a:ext cx="2880360" cy="533400"/>
          </a:xfrm>
          <a:prstGeom prst="rect">
            <a:avLst/>
          </a:prstGeom>
        </p:spPr>
      </p:pic>
    </p:spTree>
    <p:extLst>
      <p:ext uri="{BB962C8B-B14F-4D97-AF65-F5344CB8AC3E}">
        <p14:creationId xmlns:p14="http://schemas.microsoft.com/office/powerpoint/2010/main" val="1320858560"/>
      </p:ext>
    </p:extLst>
  </p:cSld>
  <p:clrMapOvr>
    <a:overrideClrMapping bg1="dk1" tx1="lt1" bg2="dk2" tx2="lt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t>‹#›</a:t>
            </a:fld>
            <a:endParaRPr lang="en-US" dirty="0"/>
          </a:p>
        </p:txBody>
      </p:sp>
      <p:sp>
        <p:nvSpPr>
          <p:cNvPr id="4" name="Title 3">
            <a:extLst>
              <a:ext uri="{FF2B5EF4-FFF2-40B4-BE49-F238E27FC236}">
                <a16:creationId xmlns:a16="http://schemas.microsoft.com/office/drawing/2014/main" id="{A3D087CB-6A6A-4866-B239-570287976B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027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t>‹#›</a:t>
            </a:fld>
            <a:endParaRPr lang="en-US" dirty="0"/>
          </a:p>
        </p:txBody>
      </p:sp>
      <p:sp>
        <p:nvSpPr>
          <p:cNvPr id="4" name="Title 3">
            <a:extLst>
              <a:ext uri="{FF2B5EF4-FFF2-40B4-BE49-F238E27FC236}">
                <a16:creationId xmlns:a16="http://schemas.microsoft.com/office/drawing/2014/main" id="{A3D087CB-6A6A-4866-B239-570287976B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96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B4D7-1B53-4EBB-9BFA-340A2C29E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pPr/>
              <a:t>‹#›</a:t>
            </a:fld>
            <a:endParaRPr lang="en-US"/>
          </a:p>
        </p:txBody>
      </p:sp>
    </p:spTree>
    <p:extLst>
      <p:ext uri="{BB962C8B-B14F-4D97-AF65-F5344CB8AC3E}">
        <p14:creationId xmlns:p14="http://schemas.microsoft.com/office/powerpoint/2010/main" val="291089730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9556-3BA5-443A-9660-17E497414DA2}"/>
              </a:ext>
            </a:extLst>
          </p:cNvPr>
          <p:cNvSpPr>
            <a:spLocks noGrp="1"/>
          </p:cNvSpPr>
          <p:nvPr>
            <p:ph type="title"/>
          </p:nvPr>
        </p:nvSpPr>
        <p:spPr>
          <a:xfrm>
            <a:off x="1981200" y="1295401"/>
            <a:ext cx="8216900" cy="2438400"/>
          </a:xfrm>
        </p:spPr>
        <p:txBody>
          <a:bodyPr anchor="b">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F4EB39FC-A2E2-4B42-AC57-95CBFCE85D29}"/>
              </a:ext>
            </a:extLst>
          </p:cNvPr>
          <p:cNvSpPr>
            <a:spLocks noGrp="1"/>
          </p:cNvSpPr>
          <p:nvPr>
            <p:ph type="body" idx="1"/>
          </p:nvPr>
        </p:nvSpPr>
        <p:spPr>
          <a:xfrm>
            <a:off x="1993900" y="3733801"/>
            <a:ext cx="8191500" cy="1571797"/>
          </a:xfrm>
        </p:spPr>
        <p:txBody>
          <a:bodyPr>
            <a:normAutofit/>
          </a:bodyPr>
          <a:lstStyle>
            <a:lvl1pPr marL="0" indent="0" algn="ctr">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56B75B99-337D-4B11-A352-3DE163D253CB}"/>
              </a:ext>
            </a:extLst>
          </p:cNvPr>
          <p:cNvSpPr/>
          <p:nvPr/>
        </p:nvSpPr>
        <p:spPr>
          <a:xfrm>
            <a:off x="1981200" y="3688080"/>
            <a:ext cx="82296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16746D83-5ECC-4579-9F2B-A3DD11EC2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20" y="762000"/>
            <a:ext cx="2880360" cy="533400"/>
          </a:xfrm>
          <a:prstGeom prst="rect">
            <a:avLst/>
          </a:prstGeom>
        </p:spPr>
      </p:pic>
    </p:spTree>
    <p:extLst>
      <p:ext uri="{BB962C8B-B14F-4D97-AF65-F5344CB8AC3E}">
        <p14:creationId xmlns:p14="http://schemas.microsoft.com/office/powerpoint/2010/main" val="289077271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0D94-7D6C-48D7-A476-C0DC217AB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368D2-ADEF-4554-B204-CE8D8978F3A8}"/>
              </a:ext>
            </a:extLst>
          </p:cNvPr>
          <p:cNvSpPr>
            <a:spLocks noGrp="1"/>
          </p:cNvSpPr>
          <p:nvPr>
            <p:ph sz="half" idx="1"/>
          </p:nvPr>
        </p:nvSpPr>
        <p:spPr>
          <a:xfrm>
            <a:off x="394855" y="1151466"/>
            <a:ext cx="5624945" cy="5238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CB250-2EB2-4D69-B2F2-CA028E3720F0}"/>
              </a:ext>
            </a:extLst>
          </p:cNvPr>
          <p:cNvSpPr>
            <a:spLocks noGrp="1"/>
          </p:cNvSpPr>
          <p:nvPr>
            <p:ph sz="half" idx="2"/>
          </p:nvPr>
        </p:nvSpPr>
        <p:spPr>
          <a:xfrm>
            <a:off x="6172199" y="1151467"/>
            <a:ext cx="5624945" cy="5238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568C020-05E2-474B-831C-0CAAFD4FA1ED}"/>
              </a:ext>
            </a:extLst>
          </p:cNvPr>
          <p:cNvSpPr>
            <a:spLocks noGrp="1"/>
          </p:cNvSpPr>
          <p:nvPr>
            <p:ph type="sldNum" sz="quarter" idx="12"/>
          </p:nvPr>
        </p:nvSpPr>
        <p:spPr/>
        <p:txBody>
          <a:bodyPr/>
          <a:lstStyle/>
          <a:p>
            <a:fld id="{19E20CF4-342B-4833-8B7D-4BBE91308FE4}" type="slidenum">
              <a:rPr lang="en-US" smtClean="0"/>
              <a:pPr/>
              <a:t>‹#›</a:t>
            </a:fld>
            <a:endParaRPr lang="en-US"/>
          </a:p>
        </p:txBody>
      </p:sp>
    </p:spTree>
    <p:extLst>
      <p:ext uri="{BB962C8B-B14F-4D97-AF65-F5344CB8AC3E}">
        <p14:creationId xmlns:p14="http://schemas.microsoft.com/office/powerpoint/2010/main" val="397916286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C8A3-5966-4CFB-886E-4400B2D2B260}"/>
              </a:ext>
            </a:extLst>
          </p:cNvPr>
          <p:cNvSpPr>
            <a:spLocks noGrp="1"/>
          </p:cNvSpPr>
          <p:nvPr>
            <p:ph type="title"/>
          </p:nvPr>
        </p:nvSpPr>
        <p:spPr>
          <a:xfrm>
            <a:off x="394855" y="135082"/>
            <a:ext cx="11405466" cy="789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A9F37-ADE4-4C30-9FCB-24812D7B6623}"/>
              </a:ext>
            </a:extLst>
          </p:cNvPr>
          <p:cNvSpPr>
            <a:spLocks noGrp="1"/>
          </p:cNvSpPr>
          <p:nvPr>
            <p:ph type="body" idx="1"/>
          </p:nvPr>
        </p:nvSpPr>
        <p:spPr>
          <a:xfrm>
            <a:off x="394856" y="1151467"/>
            <a:ext cx="5602720" cy="521011"/>
          </a:xfrm>
          <a:solidFill>
            <a:schemeClr val="tx2"/>
          </a:solidFill>
          <a:ln w="25400">
            <a:solidFill>
              <a:schemeClr val="tx2"/>
            </a:solidFill>
          </a:ln>
        </p:spPr>
        <p:txBody>
          <a:bodyPr anchor="ct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25483-ECDB-4C50-922D-F0E42696F198}"/>
              </a:ext>
            </a:extLst>
          </p:cNvPr>
          <p:cNvSpPr>
            <a:spLocks noGrp="1"/>
          </p:cNvSpPr>
          <p:nvPr>
            <p:ph sz="half" idx="2"/>
          </p:nvPr>
        </p:nvSpPr>
        <p:spPr>
          <a:xfrm>
            <a:off x="394856" y="1672478"/>
            <a:ext cx="5602720" cy="4769886"/>
          </a:xfrm>
          <a:ln w="25400">
            <a:solidFill>
              <a:schemeClr val="tx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A1476E9-3A27-4D8A-935B-52F6CFFDB19F}"/>
              </a:ext>
            </a:extLst>
          </p:cNvPr>
          <p:cNvSpPr>
            <a:spLocks noGrp="1"/>
          </p:cNvSpPr>
          <p:nvPr>
            <p:ph type="body" sz="quarter" idx="3"/>
          </p:nvPr>
        </p:nvSpPr>
        <p:spPr>
          <a:xfrm>
            <a:off x="6172200" y="1151467"/>
            <a:ext cx="5624944" cy="521011"/>
          </a:xfrm>
          <a:solidFill>
            <a:schemeClr val="tx2"/>
          </a:solidFill>
          <a:ln w="25400">
            <a:solidFill>
              <a:schemeClr val="tx2"/>
            </a:solidFill>
          </a:ln>
        </p:spPr>
        <p:txBody>
          <a:bodyPr anchor="ct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C991C-2284-426C-AC5A-77EA70CAECB3}"/>
              </a:ext>
            </a:extLst>
          </p:cNvPr>
          <p:cNvSpPr>
            <a:spLocks noGrp="1"/>
          </p:cNvSpPr>
          <p:nvPr>
            <p:ph sz="quarter" idx="4"/>
          </p:nvPr>
        </p:nvSpPr>
        <p:spPr>
          <a:xfrm>
            <a:off x="6172200" y="1672478"/>
            <a:ext cx="5624944" cy="4769886"/>
          </a:xfrm>
          <a:ln w="25400">
            <a:solidFill>
              <a:schemeClr val="tx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37C6616-17F9-42BC-9F3B-87411A1761C9}"/>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180214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18CC-168A-4D1B-8B43-91AB6FDD216B}"/>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AA29AB4-E2F4-4A95-940B-898E55B3EEB8}"/>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24197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3683D8-9A13-427F-9C4B-39B8141CBD36}"/>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291374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0" y="1151467"/>
            <a:ext cx="5753100" cy="5215466"/>
          </a:xfrm>
        </p:spPr>
        <p:txBody>
          <a:bodyPr/>
          <a:lstStyle>
            <a:lvl1pPr marL="233363" indent="-233363">
              <a:lnSpc>
                <a:spcPct val="100000"/>
              </a:lnSpc>
              <a:spcBef>
                <a:spcPts val="300"/>
              </a:spcBef>
              <a:spcAft>
                <a:spcPts val="300"/>
              </a:spcAft>
              <a:defRPr sz="2400">
                <a:solidFill>
                  <a:schemeClr val="tx1"/>
                </a:solidFill>
              </a:defRPr>
            </a:lvl1pPr>
            <a:lvl2pPr marL="573088" indent="-231775">
              <a:lnSpc>
                <a:spcPct val="100000"/>
              </a:lnSpc>
              <a:spcBef>
                <a:spcPts val="300"/>
              </a:spcBef>
              <a:spcAft>
                <a:spcPts val="300"/>
              </a:spcAft>
              <a:defRPr sz="2000">
                <a:solidFill>
                  <a:schemeClr val="tx1"/>
                </a:solidFill>
              </a:defRPr>
            </a:lvl2pPr>
            <a:lvl3pPr marL="798513" indent="-228600">
              <a:lnSpc>
                <a:spcPct val="100000"/>
              </a:lnSpc>
              <a:spcBef>
                <a:spcPts val="300"/>
              </a:spcBef>
              <a:spcAft>
                <a:spcPts val="300"/>
              </a:spcAft>
              <a:defRPr>
                <a:solidFill>
                  <a:schemeClr val="tx1"/>
                </a:solidFill>
              </a:defRPr>
            </a:lvl3pPr>
            <a:lvl4pPr marL="1089025" indent="-228600">
              <a:lnSpc>
                <a:spcPct val="100000"/>
              </a:lnSpc>
              <a:spcBef>
                <a:spcPts val="300"/>
              </a:spcBef>
              <a:spcAft>
                <a:spcPts val="300"/>
              </a:spcAft>
              <a:defRPr>
                <a:solidFill>
                  <a:schemeClr val="tx1"/>
                </a:solidFill>
              </a:defRPr>
            </a:lvl4pPr>
            <a:lvl5pPr marL="1371600" indent="-228600">
              <a:lnSpc>
                <a:spcPct val="100000"/>
              </a:lnSpc>
              <a:spcBef>
                <a:spcPts val="300"/>
              </a:spcBef>
              <a:spcAft>
                <a:spcPts val="3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19E20CF4-342B-4833-8B7D-4BBE91308FE4}" type="slidenum">
              <a:rPr lang="en-US" smtClean="0"/>
              <a:pPr/>
              <a:t>‹#›</a:t>
            </a:fld>
            <a:endParaRPr lang="en-US"/>
          </a:p>
        </p:txBody>
      </p:sp>
      <p:sp>
        <p:nvSpPr>
          <p:cNvPr id="6" name="Content Placeholder 2">
            <a:extLst>
              <a:ext uri="{FF2B5EF4-FFF2-40B4-BE49-F238E27FC236}">
                <a16:creationId xmlns:a16="http://schemas.microsoft.com/office/drawing/2014/main" id="{1AD23EA1-D3C5-490B-9577-2ACBA4B9F3FA}"/>
              </a:ext>
            </a:extLst>
          </p:cNvPr>
          <p:cNvSpPr>
            <a:spLocks noGrp="1"/>
          </p:cNvSpPr>
          <p:nvPr>
            <p:ph sz="half" idx="13"/>
          </p:nvPr>
        </p:nvSpPr>
        <p:spPr>
          <a:xfrm>
            <a:off x="6181271" y="1151467"/>
            <a:ext cx="5753100" cy="5215466"/>
          </a:xfrm>
        </p:spPr>
        <p:txBody>
          <a:bodyPr/>
          <a:lstStyle>
            <a:lvl1pPr marL="233363" indent="-233363">
              <a:lnSpc>
                <a:spcPct val="100000"/>
              </a:lnSpc>
              <a:spcBef>
                <a:spcPts val="300"/>
              </a:spcBef>
              <a:spcAft>
                <a:spcPts val="300"/>
              </a:spcAft>
              <a:defRPr sz="2400">
                <a:solidFill>
                  <a:schemeClr val="tx1"/>
                </a:solidFill>
              </a:defRPr>
            </a:lvl1pPr>
            <a:lvl2pPr marL="573088" indent="-231775">
              <a:lnSpc>
                <a:spcPct val="100000"/>
              </a:lnSpc>
              <a:spcBef>
                <a:spcPts val="300"/>
              </a:spcBef>
              <a:spcAft>
                <a:spcPts val="300"/>
              </a:spcAft>
              <a:defRPr sz="2000">
                <a:solidFill>
                  <a:schemeClr val="tx1"/>
                </a:solidFill>
              </a:defRPr>
            </a:lvl2pPr>
            <a:lvl3pPr marL="798513" indent="-228600">
              <a:lnSpc>
                <a:spcPct val="100000"/>
              </a:lnSpc>
              <a:spcBef>
                <a:spcPts val="300"/>
              </a:spcBef>
              <a:spcAft>
                <a:spcPts val="300"/>
              </a:spcAft>
              <a:defRPr>
                <a:solidFill>
                  <a:schemeClr val="tx1"/>
                </a:solidFill>
              </a:defRPr>
            </a:lvl3pPr>
            <a:lvl4pPr marL="1089025" indent="-228600">
              <a:lnSpc>
                <a:spcPct val="100000"/>
              </a:lnSpc>
              <a:spcBef>
                <a:spcPts val="300"/>
              </a:spcBef>
              <a:spcAft>
                <a:spcPts val="300"/>
              </a:spcAft>
              <a:defRPr>
                <a:solidFill>
                  <a:schemeClr val="tx1"/>
                </a:solidFill>
              </a:defRPr>
            </a:lvl4pPr>
            <a:lvl5pPr marL="1371600" indent="-228600">
              <a:lnSpc>
                <a:spcPct val="100000"/>
              </a:lnSpc>
              <a:spcBef>
                <a:spcPts val="300"/>
              </a:spcBef>
              <a:spcAft>
                <a:spcPts val="3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377788F-83D1-ED45-A5B4-50023E6553CA}"/>
              </a:ext>
            </a:extLst>
          </p:cNvPr>
          <p:cNvSpPr>
            <a:spLocks noGrp="1"/>
          </p:cNvSpPr>
          <p:nvPr>
            <p:ph type="title"/>
          </p:nvPr>
        </p:nvSpPr>
        <p:spPr>
          <a:xfrm>
            <a:off x="495300" y="42403"/>
            <a:ext cx="9753600" cy="819078"/>
          </a:xfrm>
        </p:spPr>
        <p:txBody>
          <a:bodyPr/>
          <a:lstStyle/>
          <a:p>
            <a:r>
              <a:rPr lang="en-US"/>
              <a:t>Click to edit Master title style</a:t>
            </a:r>
          </a:p>
        </p:txBody>
      </p:sp>
    </p:spTree>
    <p:extLst>
      <p:ext uri="{BB962C8B-B14F-4D97-AF65-F5344CB8AC3E}">
        <p14:creationId xmlns:p14="http://schemas.microsoft.com/office/powerpoint/2010/main" val="3655408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extLst>
    <p:ext uri="{DCECCB84-F9BA-43D5-87BE-67443E8EF086}">
      <p15:sldGuideLst xmlns:p15="http://schemas.microsoft.com/office/powerpoint/2012/main">
        <p15:guide id="1"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B24145-3DE2-E24A-A602-4CDBB66D501E}"/>
              </a:ext>
            </a:extLst>
          </p:cNvPr>
          <p:cNvSpPr/>
          <p:nvPr/>
        </p:nvSpPr>
        <p:spPr>
          <a:xfrm>
            <a:off x="-76200" y="6629400"/>
            <a:ext cx="12344400" cy="228600"/>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E4D1311-7A47-054C-9679-3996C0D6639A}"/>
              </a:ext>
            </a:extLst>
          </p:cNvPr>
          <p:cNvGrpSpPr/>
          <p:nvPr/>
        </p:nvGrpSpPr>
        <p:grpSpPr>
          <a:xfrm>
            <a:off x="-76200" y="0"/>
            <a:ext cx="12344400" cy="1020141"/>
            <a:chOff x="-76200" y="0"/>
            <a:chExt cx="12344400" cy="1020141"/>
          </a:xfrm>
        </p:grpSpPr>
        <p:sp>
          <p:nvSpPr>
            <p:cNvPr id="9" name="Rectangle 8">
              <a:extLst>
                <a:ext uri="{FF2B5EF4-FFF2-40B4-BE49-F238E27FC236}">
                  <a16:creationId xmlns:a16="http://schemas.microsoft.com/office/drawing/2014/main" id="{DB17F45E-7649-6D4D-8CC8-5FDFE1D6F152}"/>
                </a:ext>
              </a:extLst>
            </p:cNvPr>
            <p:cNvSpPr/>
            <p:nvPr/>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6B4052-81A1-C24F-9C14-29CABF377613}"/>
                </a:ext>
              </a:extLst>
            </p:cNvPr>
            <p:cNvSpPr/>
            <p:nvPr/>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7C25BF4-6A9D-42B1-94CD-668467B60216}"/>
              </a:ext>
            </a:extLst>
          </p:cNvPr>
          <p:cNvSpPr txBox="1"/>
          <p:nvPr/>
        </p:nvSpPr>
        <p:spPr>
          <a:xfrm>
            <a:off x="9220200" y="6589811"/>
            <a:ext cx="3276600" cy="307777"/>
          </a:xfrm>
          <a:prstGeom prst="rect">
            <a:avLst/>
          </a:prstGeom>
          <a:noFill/>
        </p:spPr>
        <p:txBody>
          <a:bodyPr wrap="square" rtlCol="0">
            <a:spAutoFit/>
          </a:bodyPr>
          <a:lstStyle/>
          <a:p>
            <a:r>
              <a:rPr lang="en-US" sz="1400" b="1" dirty="0">
                <a:solidFill>
                  <a:schemeClr val="bg1"/>
                </a:solidFill>
                <a:latin typeface="Roboto" panose="02000000000000000000" pitchFamily="2" charset="0"/>
                <a:ea typeface="Roboto" panose="02000000000000000000" pitchFamily="2" charset="0"/>
              </a:rPr>
              <a:t>2021 CARFAX Insurance Summit </a:t>
            </a:r>
          </a:p>
        </p:txBody>
      </p:sp>
    </p:spTree>
    <p:extLst>
      <p:ext uri="{BB962C8B-B14F-4D97-AF65-F5344CB8AC3E}">
        <p14:creationId xmlns:p14="http://schemas.microsoft.com/office/powerpoint/2010/main" val="310967702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5E0B1A-824B-4E66-B82C-EF8FC90668FA}"/>
              </a:ext>
            </a:extLst>
          </p:cNvPr>
          <p:cNvSpPr/>
          <p:nvPr/>
        </p:nvSpPr>
        <p:spPr>
          <a:xfrm>
            <a:off x="0" y="6550222"/>
            <a:ext cx="12192000" cy="307778"/>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436EF5E-61D6-45A7-ACEC-833D86C5CE31}"/>
              </a:ext>
            </a:extLst>
          </p:cNvPr>
          <p:cNvGrpSpPr/>
          <p:nvPr/>
        </p:nvGrpSpPr>
        <p:grpSpPr>
          <a:xfrm>
            <a:off x="0" y="0"/>
            <a:ext cx="12192000" cy="1020141"/>
            <a:chOff x="-76200" y="0"/>
            <a:chExt cx="12344400" cy="1020141"/>
          </a:xfrm>
        </p:grpSpPr>
        <p:sp>
          <p:nvSpPr>
            <p:cNvPr id="8" name="Rectangle 7">
              <a:extLst>
                <a:ext uri="{FF2B5EF4-FFF2-40B4-BE49-F238E27FC236}">
                  <a16:creationId xmlns:a16="http://schemas.microsoft.com/office/drawing/2014/main" id="{B55C878E-67BE-4902-8D28-C740A55EF1A5}"/>
                </a:ext>
              </a:extLst>
            </p:cNvPr>
            <p:cNvSpPr/>
            <p:nvPr/>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8A3077-D355-4D51-AB5B-30E5F8624354}"/>
                </a:ext>
              </a:extLst>
            </p:cNvPr>
            <p:cNvSpPr/>
            <p:nvPr/>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a:extLst>
              <a:ext uri="{FF2B5EF4-FFF2-40B4-BE49-F238E27FC236}">
                <a16:creationId xmlns:a16="http://schemas.microsoft.com/office/drawing/2014/main" id="{114F28F5-3C58-4949-97C3-CCAA7F4D61FA}"/>
              </a:ext>
            </a:extLst>
          </p:cNvPr>
          <p:cNvSpPr>
            <a:spLocks noGrp="1"/>
          </p:cNvSpPr>
          <p:nvPr>
            <p:ph type="title"/>
          </p:nvPr>
        </p:nvSpPr>
        <p:spPr>
          <a:xfrm>
            <a:off x="394855" y="136525"/>
            <a:ext cx="11402290" cy="78739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886D9-0422-404E-83FA-C63FAD647AC8}"/>
              </a:ext>
            </a:extLst>
          </p:cNvPr>
          <p:cNvSpPr>
            <a:spLocks noGrp="1"/>
          </p:cNvSpPr>
          <p:nvPr>
            <p:ph type="body" idx="1"/>
          </p:nvPr>
        </p:nvSpPr>
        <p:spPr>
          <a:xfrm>
            <a:off x="394855" y="1162756"/>
            <a:ext cx="11402290" cy="526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4EC29A2-4F0B-4D90-A694-C425952B3F54}"/>
              </a:ext>
            </a:extLst>
          </p:cNvPr>
          <p:cNvSpPr>
            <a:spLocks noGrp="1"/>
          </p:cNvSpPr>
          <p:nvPr>
            <p:ph type="sldNum" sz="quarter" idx="4"/>
          </p:nvPr>
        </p:nvSpPr>
        <p:spPr>
          <a:xfrm>
            <a:off x="394855" y="6550222"/>
            <a:ext cx="2743200" cy="307777"/>
          </a:xfrm>
          <a:prstGeom prst="rect">
            <a:avLst/>
          </a:prstGeom>
        </p:spPr>
        <p:txBody>
          <a:bodyPr vert="horz" lIns="91440" tIns="45720" rIns="91440" bIns="45720" rtlCol="0" anchor="ctr"/>
          <a:lstStyle>
            <a:lvl1pPr algn="l">
              <a:defRPr sz="1400">
                <a:solidFill>
                  <a:schemeClr val="tx2"/>
                </a:solidFill>
                <a:latin typeface="+mn-lt"/>
              </a:defRPr>
            </a:lvl1pPr>
          </a:lstStyle>
          <a:p>
            <a:fld id="{19E20CF4-342B-4833-8B7D-4BBE91308FE4}" type="slidenum">
              <a:rPr lang="en-US" smtClean="0"/>
              <a:pPr/>
              <a:t>‹#›</a:t>
            </a:fld>
            <a:endParaRPr lang="en-US"/>
          </a:p>
        </p:txBody>
      </p:sp>
      <p:sp>
        <p:nvSpPr>
          <p:cNvPr id="11" name="TextBox 10">
            <a:extLst>
              <a:ext uri="{FF2B5EF4-FFF2-40B4-BE49-F238E27FC236}">
                <a16:creationId xmlns:a16="http://schemas.microsoft.com/office/drawing/2014/main" id="{0876C7DC-A6E6-45E2-AA29-E24D6A1B74FE}"/>
              </a:ext>
            </a:extLst>
          </p:cNvPr>
          <p:cNvSpPr txBox="1"/>
          <p:nvPr/>
        </p:nvSpPr>
        <p:spPr>
          <a:xfrm>
            <a:off x="8541327" y="6550222"/>
            <a:ext cx="3255818" cy="307777"/>
          </a:xfrm>
          <a:prstGeom prst="rect">
            <a:avLst/>
          </a:prstGeom>
          <a:noFill/>
        </p:spPr>
        <p:txBody>
          <a:bodyPr wrap="square" rtlCol="0">
            <a:spAutoFit/>
          </a:bodyPr>
          <a:lstStyle/>
          <a:p>
            <a:pPr algn="r"/>
            <a:r>
              <a:rPr lang="en-US" sz="1400" b="1" dirty="0">
                <a:solidFill>
                  <a:schemeClr val="bg1"/>
                </a:solidFill>
                <a:latin typeface="Roboto" panose="02000000000000000000" pitchFamily="2" charset="0"/>
                <a:ea typeface="Roboto" panose="02000000000000000000" pitchFamily="2" charset="0"/>
              </a:rPr>
              <a:t>2021 CARFAX Insurance Summit </a:t>
            </a:r>
          </a:p>
        </p:txBody>
      </p:sp>
      <p:sp>
        <p:nvSpPr>
          <p:cNvPr id="12" name="Rectangle 11">
            <a:extLst>
              <a:ext uri="{FF2B5EF4-FFF2-40B4-BE49-F238E27FC236}">
                <a16:creationId xmlns:a16="http://schemas.microsoft.com/office/drawing/2014/main" id="{F2C65306-1FDF-46EA-945F-17F875495BE7}"/>
              </a:ext>
            </a:extLst>
          </p:cNvPr>
          <p:cNvSpPr/>
          <p:nvPr userDrawn="1"/>
        </p:nvSpPr>
        <p:spPr>
          <a:xfrm>
            <a:off x="0" y="6550222"/>
            <a:ext cx="12192000" cy="307778"/>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D42141C-2113-449A-AD56-75E1C360EB84}"/>
              </a:ext>
            </a:extLst>
          </p:cNvPr>
          <p:cNvGrpSpPr/>
          <p:nvPr userDrawn="1"/>
        </p:nvGrpSpPr>
        <p:grpSpPr>
          <a:xfrm>
            <a:off x="0" y="0"/>
            <a:ext cx="12192000" cy="1020141"/>
            <a:chOff x="-76200" y="0"/>
            <a:chExt cx="12344400" cy="1020141"/>
          </a:xfrm>
        </p:grpSpPr>
        <p:sp>
          <p:nvSpPr>
            <p:cNvPr id="14" name="Rectangle 13">
              <a:extLst>
                <a:ext uri="{FF2B5EF4-FFF2-40B4-BE49-F238E27FC236}">
                  <a16:creationId xmlns:a16="http://schemas.microsoft.com/office/drawing/2014/main" id="{BA8629A1-8AA6-4BB6-9469-466E256A8A30}"/>
                </a:ext>
              </a:extLst>
            </p:cNvPr>
            <p:cNvSpPr/>
            <p:nvPr userDrawn="1"/>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0E7DC2-24D4-4D7E-ADAF-32108614A27C}"/>
                </a:ext>
              </a:extLst>
            </p:cNvPr>
            <p:cNvSpPr/>
            <p:nvPr userDrawn="1"/>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858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0" r:id="rId11"/>
  </p:sldLayoutIdLst>
  <p:hf sldNum="0" hdr="0" dt="0"/>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pdf/1705.07874.pdf" TargetMode="External"/><Relationship Id="rId2" Type="http://schemas.openxmlformats.org/officeDocument/2006/relationships/hyperlink" Target="https://xgboost.readthedocs.io/en/stable/index.html"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C6EB-77C6-483E-ACBD-86135B282C25}"/>
              </a:ext>
            </a:extLst>
          </p:cNvPr>
          <p:cNvSpPr>
            <a:spLocks noGrp="1"/>
          </p:cNvSpPr>
          <p:nvPr>
            <p:ph type="ctrTitle"/>
          </p:nvPr>
        </p:nvSpPr>
        <p:spPr/>
        <p:txBody>
          <a:bodyPr>
            <a:normAutofit/>
          </a:bodyPr>
          <a:lstStyle/>
          <a:p>
            <a:r>
              <a:rPr lang="en-US" sz="2800" dirty="0">
                <a:effectLst/>
                <a:latin typeface="Calibri" panose="020F0502020204030204" pitchFamily="34" charset="0"/>
                <a:ea typeface="Calibri" panose="020F0502020204030204" pitchFamily="34" charset="0"/>
              </a:rPr>
              <a:t>Gradient Boosting Machines</a:t>
            </a:r>
            <a:br>
              <a:rPr lang="en-US" sz="2800" dirty="0">
                <a:latin typeface="Calibri" panose="020F0502020204030204" pitchFamily="34" charset="0"/>
                <a:ea typeface="Calibri" panose="020F0502020204030204" pitchFamily="34" charset="0"/>
              </a:rPr>
            </a:br>
            <a:r>
              <a:rPr lang="en-US" sz="2800" dirty="0">
                <a:effectLst/>
                <a:latin typeface="Calibri" panose="020F0502020204030204" pitchFamily="34" charset="0"/>
                <a:ea typeface="Calibri" panose="020F0502020204030204" pitchFamily="34" charset="0"/>
              </a:rPr>
              <a:t>Model Influence, Hyperparameters, Optimization</a:t>
            </a:r>
            <a:endParaRPr lang="en-US" sz="6600" dirty="0"/>
          </a:p>
        </p:txBody>
      </p:sp>
      <p:sp>
        <p:nvSpPr>
          <p:cNvPr id="3" name="TextBox 2">
            <a:extLst>
              <a:ext uri="{FF2B5EF4-FFF2-40B4-BE49-F238E27FC236}">
                <a16:creationId xmlns:a16="http://schemas.microsoft.com/office/drawing/2014/main" id="{9581F834-2912-4C29-88AD-417C9DBFA27D}"/>
              </a:ext>
            </a:extLst>
          </p:cNvPr>
          <p:cNvSpPr txBox="1"/>
          <p:nvPr/>
        </p:nvSpPr>
        <p:spPr>
          <a:xfrm>
            <a:off x="3934207" y="3867807"/>
            <a:ext cx="4323620" cy="923330"/>
          </a:xfrm>
          <a:prstGeom prst="rect">
            <a:avLst/>
          </a:prstGeom>
          <a:noFill/>
        </p:spPr>
        <p:txBody>
          <a:bodyPr wrap="none" rtlCol="0">
            <a:spAutoFit/>
          </a:bodyPr>
          <a:lstStyle/>
          <a:p>
            <a:pPr algn="ctr"/>
            <a:r>
              <a:rPr lang="en-US" dirty="0"/>
              <a:t>2023 CAS RPM GBM Workshop</a:t>
            </a:r>
          </a:p>
          <a:p>
            <a:pPr algn="ctr"/>
            <a:endParaRPr lang="en-US" dirty="0"/>
          </a:p>
          <a:p>
            <a:pPr algn="ctr"/>
            <a:r>
              <a:rPr lang="en-US" dirty="0"/>
              <a:t>Marcus Deckert, Gary Wang, Aparna Sree</a:t>
            </a:r>
          </a:p>
        </p:txBody>
      </p:sp>
    </p:spTree>
    <p:extLst>
      <p:ext uri="{BB962C8B-B14F-4D97-AF65-F5344CB8AC3E}">
        <p14:creationId xmlns:p14="http://schemas.microsoft.com/office/powerpoint/2010/main" val="73795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normAutofit fontScale="90000"/>
          </a:bodyPr>
          <a:lstStyle/>
          <a:p>
            <a:pPr marL="344488" indent="-344488">
              <a:lnSpc>
                <a:spcPct val="120000"/>
              </a:lnSpc>
            </a:pPr>
            <a:r>
              <a:rPr lang="en-US" dirty="0"/>
              <a:t>Hyperparameters; Max Tree Depth &amp; Number of Trees</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a:bodyPr>
          <a:lstStyle/>
          <a:p>
            <a:pPr marL="0" indent="0">
              <a:lnSpc>
                <a:spcPct val="110000"/>
              </a:lnSpc>
              <a:buNone/>
            </a:pPr>
            <a:r>
              <a:rPr lang="en-US" dirty="0"/>
              <a:t>Max depth is the number of splits allowed in each tree while number of trees/rounds to be created.  Increasing both leads to better curve fitting, higher model power, and overfit risk.</a:t>
            </a:r>
          </a:p>
          <a:p>
            <a:pPr marL="0" indent="0">
              <a:lnSpc>
                <a:spcPct val="110000"/>
              </a:lnSpc>
              <a:buNone/>
            </a:pPr>
            <a:endParaRPr lang="en-US" dirty="0"/>
          </a:p>
          <a:p>
            <a:pPr marL="0" indent="0">
              <a:lnSpc>
                <a:spcPct val="110000"/>
              </a:lnSpc>
              <a:buNone/>
            </a:pPr>
            <a:r>
              <a:rPr lang="en-US" dirty="0"/>
              <a:t>Increasing max depth allows the model to find more interactions in the data.</a:t>
            </a:r>
          </a:p>
          <a:p>
            <a:pPr marL="0" indent="0">
              <a:lnSpc>
                <a:spcPct val="110000"/>
              </a:lnSpc>
              <a:buNone/>
            </a:pPr>
            <a:endParaRPr lang="en-US" dirty="0"/>
          </a:p>
          <a:p>
            <a:pPr marL="0" indent="0">
              <a:lnSpc>
                <a:spcPct val="110000"/>
              </a:lnSpc>
              <a:buNone/>
            </a:pPr>
            <a:r>
              <a:rPr lang="en-US" dirty="0"/>
              <a:t>Decrease both for conservatism.</a:t>
            </a:r>
          </a:p>
        </p:txBody>
      </p:sp>
    </p:spTree>
    <p:extLst>
      <p:ext uri="{BB962C8B-B14F-4D97-AF65-F5344CB8AC3E}">
        <p14:creationId xmlns:p14="http://schemas.microsoft.com/office/powerpoint/2010/main" val="8917595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normAutofit/>
          </a:bodyPr>
          <a:lstStyle/>
          <a:p>
            <a:pPr marL="344488" indent="-344488">
              <a:lnSpc>
                <a:spcPct val="120000"/>
              </a:lnSpc>
            </a:pPr>
            <a:r>
              <a:rPr lang="en-US" dirty="0"/>
              <a:t>Hyperparameters; Learning Rate</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lnSpcReduction="10000"/>
          </a:bodyPr>
          <a:lstStyle/>
          <a:p>
            <a:pPr marL="0" indent="0">
              <a:lnSpc>
                <a:spcPct val="110000"/>
              </a:lnSpc>
              <a:buNone/>
            </a:pPr>
            <a:r>
              <a:rPr lang="en-US" dirty="0"/>
              <a:t>Learning rate (eta) is the multiplier given to the leaf (terminal node) of each tree path which reduces the weight (coefficient/factor) given to the prediction.  Increasing this parameter may not necessarily increase model prediction quality.</a:t>
            </a:r>
          </a:p>
          <a:p>
            <a:pPr marL="0" indent="0">
              <a:lnSpc>
                <a:spcPct val="110000"/>
              </a:lnSpc>
              <a:buNone/>
            </a:pPr>
            <a:endParaRPr lang="en-US" sz="2800" dirty="0"/>
          </a:p>
          <a:p>
            <a:pPr marL="0" indent="0">
              <a:lnSpc>
                <a:spcPct val="110000"/>
              </a:lnSpc>
              <a:buNone/>
            </a:pPr>
            <a:r>
              <a:rPr lang="en-US" sz="2800" dirty="0"/>
              <a:t>For example, a leaf whose conditions lead to a 20% discount in the data will only be given a factor of .98 if we use a learning rate of 0.10.</a:t>
            </a:r>
          </a:p>
          <a:p>
            <a:pPr marL="0" indent="0">
              <a:lnSpc>
                <a:spcPct val="110000"/>
              </a:lnSpc>
              <a:buNone/>
            </a:pPr>
            <a:endParaRPr lang="en-US" dirty="0"/>
          </a:p>
          <a:p>
            <a:pPr marL="0" indent="0">
              <a:lnSpc>
                <a:spcPct val="110000"/>
              </a:lnSpc>
              <a:buNone/>
            </a:pPr>
            <a:r>
              <a:rPr lang="en-US" sz="2800" dirty="0"/>
              <a:t>Lower learning rates allow models to generalize better and are less reliant on a few key predictors.  Giving the model a chance to “diversify” is beneficial.</a:t>
            </a:r>
          </a:p>
          <a:p>
            <a:pPr marL="344488" indent="-344488">
              <a:lnSpc>
                <a:spcPct val="110000"/>
              </a:lnSpc>
            </a:pPr>
            <a:endParaRPr lang="en-US" dirty="0"/>
          </a:p>
        </p:txBody>
      </p:sp>
    </p:spTree>
    <p:extLst>
      <p:ext uri="{BB962C8B-B14F-4D97-AF65-F5344CB8AC3E}">
        <p14:creationId xmlns:p14="http://schemas.microsoft.com/office/powerpoint/2010/main" val="21055275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noAutofit/>
          </a:bodyPr>
          <a:lstStyle/>
          <a:p>
            <a:pPr marL="344488" indent="-344488">
              <a:lnSpc>
                <a:spcPct val="120000"/>
              </a:lnSpc>
            </a:pPr>
            <a:r>
              <a:rPr lang="en-US" sz="2800" dirty="0"/>
              <a:t>Hyperparameters; Min Split Loss, Min Child Weight, &amp; Subsample</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a:bodyPr>
          <a:lstStyle/>
          <a:p>
            <a:pPr marL="0" indent="0">
              <a:lnSpc>
                <a:spcPct val="110000"/>
              </a:lnSpc>
              <a:buNone/>
            </a:pPr>
            <a:r>
              <a:rPr lang="en-US" dirty="0"/>
              <a:t>Min Split Loss (gamma) is the minimum loss (error) reduction required to continue splitting the tree.  Increase for conservatism.</a:t>
            </a:r>
          </a:p>
          <a:p>
            <a:pPr marL="0" indent="0">
              <a:lnSpc>
                <a:spcPct val="110000"/>
              </a:lnSpc>
              <a:buNone/>
            </a:pPr>
            <a:r>
              <a:rPr lang="en-US" dirty="0"/>
              <a:t>Min Child Weight is the minimum weight (hessian) required to continue splitting the tree.  Increase for conservatism.</a:t>
            </a:r>
          </a:p>
          <a:p>
            <a:pPr marL="0" indent="0">
              <a:lnSpc>
                <a:spcPct val="110000"/>
              </a:lnSpc>
              <a:buNone/>
            </a:pPr>
            <a:r>
              <a:rPr lang="en-US" dirty="0"/>
              <a:t>Subsample is the random % of the data to sample for a tree.  Reduce for conservatism.</a:t>
            </a:r>
          </a:p>
          <a:p>
            <a:pPr marL="0" indent="0">
              <a:lnSpc>
                <a:spcPct val="110000"/>
              </a:lnSpc>
              <a:buNone/>
            </a:pPr>
            <a:endParaRPr lang="en-US" dirty="0"/>
          </a:p>
          <a:p>
            <a:pPr marL="0" indent="0">
              <a:lnSpc>
                <a:spcPct val="110000"/>
              </a:lnSpc>
              <a:buNone/>
            </a:pPr>
            <a:r>
              <a:rPr lang="en-US" dirty="0"/>
              <a:t>All of these are designed to allow for more conservative models by restricting the space in which predictions can be made, either by column, row, or weight.</a:t>
            </a:r>
          </a:p>
        </p:txBody>
      </p:sp>
    </p:spTree>
    <p:extLst>
      <p:ext uri="{BB962C8B-B14F-4D97-AF65-F5344CB8AC3E}">
        <p14:creationId xmlns:p14="http://schemas.microsoft.com/office/powerpoint/2010/main" val="39230609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Hyperparameters; Lambda &amp; Alpha</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a:bodyPr>
          <a:lstStyle/>
          <a:p>
            <a:pPr marL="0" indent="0">
              <a:lnSpc>
                <a:spcPct val="110000"/>
              </a:lnSpc>
              <a:buNone/>
            </a:pPr>
            <a:r>
              <a:rPr lang="en-US" dirty="0"/>
              <a:t>Lambda (L2) is a regularization term on the weights. Increase for conservatism.  L2 regularization is used in Ridge GLM and is used to move feature coefficients toward 0, but not eliminate them entirely. It may make some features essentially obsolete.</a:t>
            </a:r>
          </a:p>
          <a:p>
            <a:pPr marL="0" indent="0">
              <a:lnSpc>
                <a:spcPct val="110000"/>
              </a:lnSpc>
              <a:buNone/>
            </a:pPr>
            <a:endParaRPr lang="en-US" dirty="0"/>
          </a:p>
          <a:p>
            <a:pPr marL="0" indent="0">
              <a:lnSpc>
                <a:spcPct val="110000"/>
              </a:lnSpc>
              <a:buNone/>
            </a:pPr>
            <a:r>
              <a:rPr lang="en-US" dirty="0"/>
              <a:t>Alpha (L1) is another regularization term on the weights.  Increase for conservatism.  L1 regularization is used in Lasso GLM and is used to eliminate features.  It’s essentially an automated feature reduction parameter.</a:t>
            </a:r>
          </a:p>
        </p:txBody>
      </p:sp>
    </p:spTree>
    <p:extLst>
      <p:ext uri="{BB962C8B-B14F-4D97-AF65-F5344CB8AC3E}">
        <p14:creationId xmlns:p14="http://schemas.microsoft.com/office/powerpoint/2010/main" val="31163809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Hyperparameters; Monotone Constraints</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fontScale="92500" lnSpcReduction="20000"/>
          </a:bodyPr>
          <a:lstStyle/>
          <a:p>
            <a:pPr marL="0" indent="0">
              <a:lnSpc>
                <a:spcPct val="110000"/>
              </a:lnSpc>
              <a:buNone/>
            </a:pPr>
            <a:r>
              <a:rPr lang="en-US" dirty="0"/>
              <a:t>Monotonicity can be enforced in GBM models but in practical experience I have found it to be imperfect.  For the most part, the model will adhere to the constraints.</a:t>
            </a:r>
          </a:p>
          <a:p>
            <a:pPr marL="0" indent="0">
              <a:lnSpc>
                <a:spcPct val="110000"/>
              </a:lnSpc>
              <a:buNone/>
            </a:pPr>
            <a:endParaRPr lang="en-US" dirty="0"/>
          </a:p>
          <a:p>
            <a:pPr marL="0" indent="0">
              <a:lnSpc>
                <a:spcPct val="110000"/>
              </a:lnSpc>
              <a:buNone/>
            </a:pPr>
            <a:r>
              <a:rPr lang="en-US" sz="2800" dirty="0"/>
              <a:t>Due to multicollinearity, some monotonicity settings may end up being partially ignored/dampened with the effect being larger for deeper trees.</a:t>
            </a:r>
          </a:p>
          <a:p>
            <a:pPr marL="0" indent="0">
              <a:lnSpc>
                <a:spcPct val="110000"/>
              </a:lnSpc>
              <a:buNone/>
            </a:pPr>
            <a:r>
              <a:rPr lang="en-US" dirty="0"/>
              <a:t>In other cases, I have seen behavior where the resulting node prediction follows monotonicity while the actual split in question violates it.</a:t>
            </a:r>
          </a:p>
          <a:p>
            <a:pPr marL="0" indent="0">
              <a:lnSpc>
                <a:spcPct val="110000"/>
              </a:lnSpc>
              <a:buNone/>
            </a:pPr>
            <a:endParaRPr lang="en-US" dirty="0"/>
          </a:p>
          <a:p>
            <a:pPr marL="0" indent="0">
              <a:lnSpc>
                <a:spcPct val="110000"/>
              </a:lnSpc>
              <a:buNone/>
            </a:pPr>
            <a:r>
              <a:rPr lang="en-US" dirty="0"/>
              <a:t>For best adherence, preprocess data in larger buckets and ensure the one way signal appears as desired.  This along with monotone constraints will lead to minimal monotonicity violations in practice.</a:t>
            </a:r>
          </a:p>
        </p:txBody>
      </p:sp>
    </p:spTree>
    <p:extLst>
      <p:ext uri="{BB962C8B-B14F-4D97-AF65-F5344CB8AC3E}">
        <p14:creationId xmlns:p14="http://schemas.microsoft.com/office/powerpoint/2010/main" val="18714952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normAutofit/>
          </a:bodyPr>
          <a:lstStyle/>
          <a:p>
            <a:pPr marL="344488" indent="-344488">
              <a:lnSpc>
                <a:spcPct val="120000"/>
              </a:lnSpc>
            </a:pPr>
            <a:r>
              <a:rPr lang="en-US" dirty="0"/>
              <a:t>Hyperparameters; Interaction Constraints</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a:bodyPr>
          <a:lstStyle/>
          <a:p>
            <a:pPr marL="0" indent="0">
              <a:lnSpc>
                <a:spcPct val="110000"/>
              </a:lnSpc>
              <a:buNone/>
            </a:pPr>
            <a:r>
              <a:rPr lang="en-US" dirty="0"/>
              <a:t>Interaction constraints allow us to specify which features can interact with other features.  Although tedious to setup, if we want maximum control on what is allowed to interact with what, it can be done.</a:t>
            </a:r>
          </a:p>
          <a:p>
            <a:pPr marL="0" indent="0">
              <a:lnSpc>
                <a:spcPct val="110000"/>
              </a:lnSpc>
              <a:buNone/>
            </a:pPr>
            <a:endParaRPr lang="en-US" dirty="0"/>
          </a:p>
          <a:p>
            <a:pPr marL="0" indent="0">
              <a:lnSpc>
                <a:spcPct val="110000"/>
              </a:lnSpc>
              <a:buNone/>
            </a:pPr>
            <a:r>
              <a:rPr lang="en-US" dirty="0"/>
              <a:t>Suppose we var features [0,1,2,3,4,5,6] in the model (I am referencing their indices).  We only want 0 &amp; 2, 1 &amp; 3 &amp; 4, and 5 &amp; 6 to interact with each other.</a:t>
            </a:r>
          </a:p>
          <a:p>
            <a:pPr marL="0" indent="0">
              <a:lnSpc>
                <a:spcPct val="110000"/>
              </a:lnSpc>
              <a:buNone/>
            </a:pPr>
            <a:r>
              <a:rPr lang="en-US" dirty="0"/>
              <a:t>We would need to input the following:</a:t>
            </a:r>
          </a:p>
          <a:p>
            <a:pPr marL="0" indent="0">
              <a:lnSpc>
                <a:spcPct val="110000"/>
              </a:lnSpc>
              <a:buNone/>
            </a:pPr>
            <a:r>
              <a:rPr lang="en-US" dirty="0"/>
              <a:t>[ [0,2] , [1,3,4] , [5,6] ]</a:t>
            </a:r>
          </a:p>
        </p:txBody>
      </p:sp>
    </p:spTree>
    <p:extLst>
      <p:ext uri="{BB962C8B-B14F-4D97-AF65-F5344CB8AC3E}">
        <p14:creationId xmlns:p14="http://schemas.microsoft.com/office/powerpoint/2010/main" val="10188907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Hyperparameters; Tree Method</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fontScale="92500" lnSpcReduction="20000"/>
          </a:bodyPr>
          <a:lstStyle/>
          <a:p>
            <a:pPr marL="0" indent="0">
              <a:lnSpc>
                <a:spcPct val="110000"/>
              </a:lnSpc>
              <a:buNone/>
            </a:pPr>
            <a:r>
              <a:rPr lang="en-US" dirty="0"/>
              <a:t>Tree methods available:</a:t>
            </a:r>
          </a:p>
          <a:p>
            <a:pPr marL="0" indent="0">
              <a:lnSpc>
                <a:spcPct val="110000"/>
              </a:lnSpc>
              <a:buNone/>
            </a:pPr>
            <a:r>
              <a:rPr lang="en-US" dirty="0"/>
              <a:t>	Exact – Greedy algorithm.  Longest runtime but maximum power.</a:t>
            </a:r>
          </a:p>
          <a:p>
            <a:pPr marL="0" indent="0">
              <a:lnSpc>
                <a:spcPct val="110000"/>
              </a:lnSpc>
              <a:buNone/>
            </a:pPr>
            <a:r>
              <a:rPr lang="en-US" dirty="0"/>
              <a:t>	Approx – Uses quantile sketch and gradient histogram.</a:t>
            </a:r>
          </a:p>
          <a:p>
            <a:pPr marL="0" indent="0">
              <a:lnSpc>
                <a:spcPct val="110000"/>
              </a:lnSpc>
              <a:buNone/>
            </a:pPr>
            <a:r>
              <a:rPr lang="en-US" dirty="0"/>
              <a:t>	Hist - Histogram optimized approximate greedy algorithm.</a:t>
            </a:r>
          </a:p>
          <a:p>
            <a:pPr marL="0" indent="0">
              <a:lnSpc>
                <a:spcPct val="110000"/>
              </a:lnSpc>
              <a:buNone/>
            </a:pPr>
            <a:r>
              <a:rPr lang="en-US" dirty="0"/>
              <a:t>	</a:t>
            </a:r>
            <a:r>
              <a:rPr lang="en-US" dirty="0" err="1"/>
              <a:t>GPU_Hist</a:t>
            </a:r>
            <a:r>
              <a:rPr lang="en-US" dirty="0"/>
              <a:t> – hist method but using GPU.  There is more information available on using GPU in the </a:t>
            </a:r>
            <a:r>
              <a:rPr lang="en-US" dirty="0" err="1"/>
              <a:t>XGBoost</a:t>
            </a:r>
            <a:r>
              <a:rPr lang="en-US" dirty="0"/>
              <a:t> documentation.</a:t>
            </a:r>
          </a:p>
          <a:p>
            <a:pPr marL="0" indent="0">
              <a:lnSpc>
                <a:spcPct val="110000"/>
              </a:lnSpc>
              <a:buNone/>
            </a:pPr>
            <a:endParaRPr lang="en-US" dirty="0"/>
          </a:p>
          <a:p>
            <a:pPr marL="0" indent="0">
              <a:lnSpc>
                <a:spcPct val="110000"/>
              </a:lnSpc>
              <a:buNone/>
            </a:pPr>
            <a:r>
              <a:rPr lang="en-US" dirty="0"/>
              <a:t>Approx makes new bins for each iteration, while hist reuses old bins for continuous features.</a:t>
            </a:r>
          </a:p>
          <a:p>
            <a:pPr marL="0" indent="0">
              <a:lnSpc>
                <a:spcPct val="110000"/>
              </a:lnSpc>
              <a:buNone/>
            </a:pPr>
            <a:endParaRPr lang="en-US" dirty="0"/>
          </a:p>
          <a:p>
            <a:pPr marL="0" indent="0">
              <a:lnSpc>
                <a:spcPct val="110000"/>
              </a:lnSpc>
              <a:buNone/>
            </a:pPr>
            <a:r>
              <a:rPr lang="en-US" dirty="0"/>
              <a:t>Hist method is very similar to </a:t>
            </a:r>
            <a:r>
              <a:rPr lang="en-US" dirty="0" err="1"/>
              <a:t>LightGBM</a:t>
            </a:r>
            <a:r>
              <a:rPr lang="en-US" dirty="0"/>
              <a:t> implementation.</a:t>
            </a:r>
          </a:p>
        </p:txBody>
      </p:sp>
    </p:spTree>
    <p:extLst>
      <p:ext uri="{BB962C8B-B14F-4D97-AF65-F5344CB8AC3E}">
        <p14:creationId xmlns:p14="http://schemas.microsoft.com/office/powerpoint/2010/main" val="9230992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Hyperparameters; Objective &amp; Eval Metric</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fontScale="85000" lnSpcReduction="10000"/>
          </a:bodyPr>
          <a:lstStyle/>
          <a:p>
            <a:pPr marL="0" indent="0">
              <a:lnSpc>
                <a:spcPct val="110000"/>
              </a:lnSpc>
              <a:buNone/>
            </a:pPr>
            <a:r>
              <a:rPr lang="en-US" dirty="0"/>
              <a:t>Objectives</a:t>
            </a:r>
          </a:p>
          <a:p>
            <a:pPr marL="0" indent="0">
              <a:lnSpc>
                <a:spcPct val="110000"/>
              </a:lnSpc>
              <a:buNone/>
            </a:pPr>
            <a:r>
              <a:rPr lang="en-US" sz="1800" dirty="0"/>
              <a:t>	</a:t>
            </a:r>
            <a:r>
              <a:rPr lang="en-US" sz="1800" dirty="0" err="1"/>
              <a:t>reg:squarederror</a:t>
            </a:r>
            <a:r>
              <a:rPr lang="en-US" sz="1800" dirty="0"/>
              <a:t>, </a:t>
            </a:r>
            <a:r>
              <a:rPr lang="en-US" sz="1800" dirty="0" err="1"/>
              <a:t>reg:squaredlogerror</a:t>
            </a:r>
            <a:r>
              <a:rPr lang="en-US" sz="1800" dirty="0"/>
              <a:t>, </a:t>
            </a:r>
            <a:r>
              <a:rPr lang="en-US" sz="1800" dirty="0" err="1"/>
              <a:t>reg:logistic</a:t>
            </a:r>
            <a:r>
              <a:rPr lang="en-US" sz="1800" dirty="0"/>
              <a:t>, 	</a:t>
            </a:r>
            <a:r>
              <a:rPr lang="en-US" sz="1800" dirty="0" err="1"/>
              <a:t>reg:pseudohubererror</a:t>
            </a:r>
            <a:r>
              <a:rPr lang="en-US" sz="1800" dirty="0"/>
              <a:t>, </a:t>
            </a:r>
            <a:r>
              <a:rPr lang="en-US" sz="1800" dirty="0" err="1"/>
              <a:t>reg:absoluteerror</a:t>
            </a:r>
            <a:r>
              <a:rPr lang="en-US" sz="1800" dirty="0"/>
              <a:t>, 	</a:t>
            </a:r>
            <a:r>
              <a:rPr lang="en-US" sz="1800" dirty="0" err="1"/>
              <a:t>reg:gamma</a:t>
            </a:r>
            <a:r>
              <a:rPr lang="en-US" sz="1800" dirty="0"/>
              <a:t>, </a:t>
            </a:r>
            <a:r>
              <a:rPr lang="en-US" sz="1800" dirty="0" err="1"/>
              <a:t>reg:tweedie</a:t>
            </a:r>
            <a:endParaRPr lang="en-US" sz="1800" dirty="0"/>
          </a:p>
          <a:p>
            <a:pPr marL="0" indent="0">
              <a:lnSpc>
                <a:spcPct val="110000"/>
              </a:lnSpc>
              <a:buNone/>
            </a:pPr>
            <a:r>
              <a:rPr lang="en-US" sz="1800" dirty="0"/>
              <a:t>	</a:t>
            </a:r>
          </a:p>
          <a:p>
            <a:pPr marL="0" indent="0">
              <a:lnSpc>
                <a:spcPct val="110000"/>
              </a:lnSpc>
              <a:buNone/>
            </a:pPr>
            <a:r>
              <a:rPr lang="en-US" sz="1800" dirty="0"/>
              <a:t>	</a:t>
            </a:r>
            <a:r>
              <a:rPr lang="en-US" sz="1800" dirty="0" err="1"/>
              <a:t>binary:logistic</a:t>
            </a:r>
            <a:r>
              <a:rPr lang="en-US" sz="1800" dirty="0"/>
              <a:t>, </a:t>
            </a:r>
            <a:r>
              <a:rPr lang="en-US" sz="1800" dirty="0" err="1"/>
              <a:t>binary:logitraw</a:t>
            </a:r>
            <a:r>
              <a:rPr lang="en-US" sz="1800" dirty="0"/>
              <a:t>, </a:t>
            </a:r>
            <a:r>
              <a:rPr lang="en-US" sz="1800" dirty="0" err="1"/>
              <a:t>binary:hinge</a:t>
            </a:r>
            <a:r>
              <a:rPr lang="en-US" sz="1800" dirty="0"/>
              <a:t>, </a:t>
            </a:r>
            <a:r>
              <a:rPr lang="en-US" sz="1800" dirty="0" err="1"/>
              <a:t>count:poisson</a:t>
            </a:r>
            <a:endParaRPr lang="en-US" sz="1800" dirty="0"/>
          </a:p>
          <a:p>
            <a:pPr marL="0" indent="0">
              <a:lnSpc>
                <a:spcPct val="110000"/>
              </a:lnSpc>
              <a:buNone/>
            </a:pPr>
            <a:endParaRPr lang="en-US" sz="1800" dirty="0"/>
          </a:p>
          <a:p>
            <a:pPr marL="0" indent="0">
              <a:lnSpc>
                <a:spcPct val="110000"/>
              </a:lnSpc>
              <a:buNone/>
            </a:pPr>
            <a:r>
              <a:rPr lang="en-US" sz="1800" dirty="0"/>
              <a:t>	</a:t>
            </a:r>
            <a:r>
              <a:rPr lang="en-US" sz="1800" dirty="0" err="1"/>
              <a:t>survival:cox</a:t>
            </a:r>
            <a:r>
              <a:rPr lang="en-US" sz="1800" dirty="0"/>
              <a:t>, </a:t>
            </a:r>
            <a:r>
              <a:rPr lang="en-US" sz="1800" dirty="0" err="1"/>
              <a:t>survival:aft</a:t>
            </a:r>
            <a:r>
              <a:rPr lang="en-US" sz="1800" dirty="0"/>
              <a:t>, </a:t>
            </a:r>
            <a:r>
              <a:rPr lang="en-US" sz="1800" dirty="0" err="1"/>
              <a:t>aft_loss_distribution</a:t>
            </a:r>
            <a:r>
              <a:rPr lang="en-US" sz="1800" dirty="0"/>
              <a:t>, </a:t>
            </a:r>
            <a:r>
              <a:rPr lang="en-US" sz="1800" dirty="0" err="1"/>
              <a:t>multi:softmax</a:t>
            </a:r>
            <a:r>
              <a:rPr lang="en-US" sz="1800" dirty="0"/>
              <a:t>, 	</a:t>
            </a:r>
            <a:r>
              <a:rPr lang="en-US" sz="1800" dirty="0" err="1"/>
              <a:t>multi:softprob</a:t>
            </a:r>
            <a:r>
              <a:rPr lang="en-US" sz="1800" dirty="0"/>
              <a:t>, </a:t>
            </a:r>
            <a:r>
              <a:rPr lang="en-US" sz="1800" dirty="0" err="1"/>
              <a:t>rank:pairwise</a:t>
            </a:r>
            <a:r>
              <a:rPr lang="en-US" sz="1800" dirty="0"/>
              <a:t>, </a:t>
            </a:r>
            <a:r>
              <a:rPr lang="en-US" sz="1800" dirty="0" err="1"/>
              <a:t>rank:ndcg</a:t>
            </a:r>
            <a:r>
              <a:rPr lang="en-US" sz="1800" dirty="0"/>
              <a:t>, 	</a:t>
            </a:r>
            <a:r>
              <a:rPr lang="en-US" sz="1800" dirty="0" err="1"/>
              <a:t>rank:map</a:t>
            </a:r>
            <a:endParaRPr lang="en-US" sz="1800" dirty="0"/>
          </a:p>
          <a:p>
            <a:pPr marL="0" indent="0">
              <a:lnSpc>
                <a:spcPct val="110000"/>
              </a:lnSpc>
              <a:buNone/>
            </a:pPr>
            <a:r>
              <a:rPr lang="en-US" dirty="0"/>
              <a:t>Eval Metrics</a:t>
            </a:r>
          </a:p>
          <a:p>
            <a:pPr marL="0" marR="0" indent="0">
              <a:lnSpc>
                <a:spcPct val="110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t>rmse</a:t>
            </a:r>
            <a:r>
              <a:rPr lang="en-US" sz="1800" dirty="0"/>
              <a:t>, </a:t>
            </a:r>
            <a:r>
              <a:rPr lang="en-US" sz="1800" dirty="0" err="1"/>
              <a:t>rmsle</a:t>
            </a:r>
            <a:r>
              <a:rPr lang="en-US" sz="1800" dirty="0"/>
              <a:t>, </a:t>
            </a:r>
            <a:r>
              <a:rPr lang="en-US" sz="1800" dirty="0" err="1"/>
              <a:t>mae</a:t>
            </a:r>
            <a:r>
              <a:rPr lang="en-US" sz="1800" dirty="0"/>
              <a:t>, </a:t>
            </a:r>
            <a:r>
              <a:rPr lang="en-US" sz="1800" dirty="0" err="1"/>
              <a:t>mape</a:t>
            </a:r>
            <a:r>
              <a:rPr lang="en-US" sz="1800" dirty="0"/>
              <a:t>, </a:t>
            </a:r>
            <a:r>
              <a:rPr lang="en-US" sz="1800" dirty="0" err="1"/>
              <a:t>mphe</a:t>
            </a:r>
            <a:r>
              <a:rPr lang="en-US" sz="1800" dirty="0"/>
              <a:t>, </a:t>
            </a:r>
            <a:r>
              <a:rPr lang="en-US" sz="1800" dirty="0" err="1"/>
              <a:t>logloss</a:t>
            </a:r>
            <a:r>
              <a:rPr lang="en-US" sz="1800" dirty="0"/>
              <a:t>, </a:t>
            </a:r>
            <a:r>
              <a:rPr lang="en-US" sz="1800" dirty="0" err="1"/>
              <a:t>error@t</a:t>
            </a:r>
            <a:r>
              <a:rPr lang="en-US" sz="1800" dirty="0"/>
              <a:t>, </a:t>
            </a:r>
            <a:r>
              <a:rPr lang="en-US" sz="1800" dirty="0" err="1"/>
              <a:t>merror</a:t>
            </a:r>
            <a:r>
              <a:rPr lang="en-US" sz="1800" dirty="0"/>
              <a:t>, </a:t>
            </a:r>
            <a:r>
              <a:rPr lang="en-US" sz="1800" dirty="0" err="1"/>
              <a:t>mlogloss</a:t>
            </a:r>
            <a:endParaRPr lang="en-US" sz="1800" dirty="0"/>
          </a:p>
          <a:p>
            <a:pPr marL="0" marR="0" indent="0">
              <a:lnSpc>
                <a:spcPct val="110000"/>
              </a:lnSpc>
              <a:spcAft>
                <a:spcPts val="800"/>
              </a:spcAft>
              <a:buNone/>
            </a:pPr>
            <a:r>
              <a:rPr lang="en-US" sz="1800" dirty="0"/>
              <a:t>	</a:t>
            </a:r>
            <a:r>
              <a:rPr lang="en-US" sz="1800" dirty="0" err="1"/>
              <a:t>auc</a:t>
            </a:r>
            <a:r>
              <a:rPr lang="en-US" sz="1800" dirty="0"/>
              <a:t>, </a:t>
            </a:r>
            <a:r>
              <a:rPr lang="en-US" sz="1800" dirty="0" err="1"/>
              <a:t>aucpr</a:t>
            </a:r>
            <a:r>
              <a:rPr lang="en-US" sz="1800" dirty="0"/>
              <a:t>, </a:t>
            </a:r>
            <a:r>
              <a:rPr lang="en-US" sz="1800" dirty="0" err="1"/>
              <a:t>ndcg</a:t>
            </a:r>
            <a:r>
              <a:rPr lang="en-US" sz="1800" dirty="0"/>
              <a:t>, map, </a:t>
            </a:r>
            <a:r>
              <a:rPr lang="en-US" sz="1800" dirty="0" err="1"/>
              <a:t>poisson-nloglik</a:t>
            </a:r>
            <a:r>
              <a:rPr lang="en-US" sz="1800" dirty="0"/>
              <a:t>, gamma-</a:t>
            </a:r>
            <a:r>
              <a:rPr lang="en-US" sz="1800" dirty="0" err="1"/>
              <a:t>nloglik</a:t>
            </a:r>
            <a:r>
              <a:rPr lang="en-US" sz="1800" dirty="0"/>
              <a:t>, cox-</a:t>
            </a:r>
            <a:r>
              <a:rPr lang="en-US" sz="1800" dirty="0" err="1"/>
              <a:t>nloglik</a:t>
            </a:r>
            <a:endParaRPr lang="en-US" sz="1800" dirty="0"/>
          </a:p>
          <a:p>
            <a:pPr marL="0" marR="0" indent="0">
              <a:lnSpc>
                <a:spcPct val="110000"/>
              </a:lnSpc>
              <a:spcAft>
                <a:spcPts val="800"/>
              </a:spcAft>
              <a:buNone/>
            </a:pPr>
            <a:r>
              <a:rPr lang="en-US" sz="1800" dirty="0"/>
              <a:t>	gamma-deviance, </a:t>
            </a:r>
            <a:r>
              <a:rPr lang="en-US" sz="1800" dirty="0" err="1"/>
              <a:t>tweedie-nloglik</a:t>
            </a:r>
            <a:r>
              <a:rPr lang="en-US" sz="1800" dirty="0"/>
              <a:t>, aft-</a:t>
            </a:r>
            <a:r>
              <a:rPr lang="en-US" sz="1800" dirty="0" err="1"/>
              <a:t>nloglik</a:t>
            </a:r>
            <a:r>
              <a:rPr lang="en-US" sz="1800" dirty="0"/>
              <a:t>, interval-regression-accuracy</a:t>
            </a:r>
          </a:p>
          <a:p>
            <a:pPr marL="0" marR="0" indent="0">
              <a:lnSpc>
                <a:spcPct val="110000"/>
              </a:lnSpc>
              <a:spcAft>
                <a:spcPts val="800"/>
              </a:spcAft>
              <a:buNone/>
            </a:pPr>
            <a:endParaRPr lang="en-US" sz="1800" dirty="0"/>
          </a:p>
          <a:p>
            <a:pPr marL="0" marR="0" indent="0">
              <a:lnSpc>
                <a:spcPct val="110000"/>
              </a:lnSpc>
              <a:spcAft>
                <a:spcPts val="800"/>
              </a:spcAft>
              <a:buNone/>
            </a:pPr>
            <a:r>
              <a:rPr lang="en-US" sz="2600" dirty="0"/>
              <a:t>There are so many to choose from – these lists are here to show how flexible </a:t>
            </a:r>
            <a:r>
              <a:rPr lang="en-US" sz="2600" dirty="0" err="1"/>
              <a:t>XGBoost</a:t>
            </a:r>
            <a:r>
              <a:rPr lang="en-US" sz="2600" dirty="0"/>
              <a:t> framework is and how it can be used for many use cases besides the one being shown today.</a:t>
            </a:r>
          </a:p>
          <a:p>
            <a:pPr marL="0" indent="0">
              <a:lnSpc>
                <a:spcPct val="110000"/>
              </a:lnSpc>
              <a:buNone/>
            </a:pPr>
            <a:endParaRPr lang="en-US" dirty="0"/>
          </a:p>
          <a:p>
            <a:pPr marL="0" indent="0">
              <a:lnSpc>
                <a:spcPct val="110000"/>
              </a:lnSpc>
              <a:buNone/>
            </a:pPr>
            <a:endParaRPr lang="en-US" dirty="0"/>
          </a:p>
        </p:txBody>
      </p:sp>
    </p:spTree>
    <p:extLst>
      <p:ext uri="{BB962C8B-B14F-4D97-AF65-F5344CB8AC3E}">
        <p14:creationId xmlns:p14="http://schemas.microsoft.com/office/powerpoint/2010/main" val="15002936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ctrTitle"/>
          </p:nvPr>
        </p:nvSpPr>
        <p:spPr/>
        <p:txBody>
          <a:bodyPr>
            <a:normAutofit/>
          </a:bodyPr>
          <a:lstStyle/>
          <a:p>
            <a:pPr marL="344488" indent="-344488">
              <a:lnSpc>
                <a:spcPct val="120000"/>
              </a:lnSpc>
            </a:pPr>
            <a:r>
              <a:rPr lang="en-US" dirty="0"/>
              <a:t>Part 3: Optimization Process</a:t>
            </a:r>
          </a:p>
        </p:txBody>
      </p:sp>
    </p:spTree>
    <p:extLst>
      <p:ext uri="{BB962C8B-B14F-4D97-AF65-F5344CB8AC3E}">
        <p14:creationId xmlns:p14="http://schemas.microsoft.com/office/powerpoint/2010/main" val="3958089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Optimization Overview</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577406" cy="5458509"/>
          </a:xfrm>
        </p:spPr>
        <p:txBody>
          <a:bodyPr>
            <a:normAutofit/>
          </a:bodyPr>
          <a:lstStyle/>
          <a:p>
            <a:pPr marL="0" indent="0">
              <a:lnSpc>
                <a:spcPct val="110000"/>
              </a:lnSpc>
              <a:buNone/>
            </a:pPr>
            <a:r>
              <a:rPr lang="en-US" sz="2600" dirty="0"/>
              <a:t>We </a:t>
            </a:r>
            <a:r>
              <a:rPr lang="en-US" sz="2600" b="1" dirty="0"/>
              <a:t>must</a:t>
            </a:r>
            <a:r>
              <a:rPr lang="en-US" sz="2600" dirty="0"/>
              <a:t> optimize hyperparameters either on a separate test set (and what we consider to be “test” now gets named “validation”) </a:t>
            </a:r>
            <a:r>
              <a:rPr lang="en-US" sz="2600" b="1" dirty="0"/>
              <a:t>or</a:t>
            </a:r>
            <a:r>
              <a:rPr lang="en-US" sz="2600" dirty="0"/>
              <a:t> preferably, use cross validation.</a:t>
            </a:r>
          </a:p>
          <a:p>
            <a:pPr marL="0" indent="0">
              <a:lnSpc>
                <a:spcPct val="110000"/>
              </a:lnSpc>
              <a:buNone/>
            </a:pPr>
            <a:endParaRPr lang="en-US" sz="2600" dirty="0"/>
          </a:p>
          <a:p>
            <a:pPr marL="0" indent="0">
              <a:lnSpc>
                <a:spcPct val="110000"/>
              </a:lnSpc>
              <a:buNone/>
            </a:pPr>
            <a:r>
              <a:rPr lang="en-US" sz="2600" dirty="0"/>
              <a:t>K-fold cross validation typically uses the LOO (leave one out) process where we create 5 train/test splits within the training data.  The test set for each fold is a different 20% of the training data.</a:t>
            </a:r>
          </a:p>
          <a:p>
            <a:pPr marL="0" indent="0">
              <a:lnSpc>
                <a:spcPct val="110000"/>
              </a:lnSpc>
              <a:buNone/>
            </a:pPr>
            <a:endParaRPr lang="en-US" sz="2600" dirty="0"/>
          </a:p>
          <a:p>
            <a:pPr marL="0" indent="0">
              <a:lnSpc>
                <a:spcPct val="110000"/>
              </a:lnSpc>
              <a:buNone/>
            </a:pPr>
            <a:r>
              <a:rPr lang="en-US" sz="2600" dirty="0"/>
              <a:t>We can then evaluate the model fit, lift chart, </a:t>
            </a:r>
            <a:r>
              <a:rPr lang="en-US" sz="2600" dirty="0" err="1"/>
              <a:t>etc</a:t>
            </a:r>
            <a:r>
              <a:rPr lang="en-US" sz="2600" dirty="0"/>
              <a:t>… using only the training data.  This keeps our actual test/validation set unused.</a:t>
            </a:r>
          </a:p>
          <a:p>
            <a:pPr marL="0" indent="0">
              <a:lnSpc>
                <a:spcPct val="110000"/>
              </a:lnSpc>
              <a:buNone/>
            </a:pPr>
            <a:endParaRPr lang="en-US" dirty="0"/>
          </a:p>
          <a:p>
            <a:pPr marL="0" indent="0">
              <a:lnSpc>
                <a:spcPct val="110000"/>
              </a:lnSpc>
              <a:buNone/>
            </a:pPr>
            <a:endParaRPr lang="en-US" dirty="0"/>
          </a:p>
        </p:txBody>
      </p:sp>
    </p:spTree>
    <p:extLst>
      <p:ext uri="{BB962C8B-B14F-4D97-AF65-F5344CB8AC3E}">
        <p14:creationId xmlns:p14="http://schemas.microsoft.com/office/powerpoint/2010/main" val="644771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ctrTitle"/>
          </p:nvPr>
        </p:nvSpPr>
        <p:spPr/>
        <p:txBody>
          <a:bodyPr/>
          <a:lstStyle/>
          <a:p>
            <a:pPr marL="344488" indent="-344488">
              <a:lnSpc>
                <a:spcPct val="120000"/>
              </a:lnSpc>
            </a:pPr>
            <a:r>
              <a:rPr lang="en-US" dirty="0"/>
              <a:t>Part 1: Model Influence</a:t>
            </a:r>
          </a:p>
        </p:txBody>
      </p:sp>
    </p:spTree>
    <p:extLst>
      <p:ext uri="{BB962C8B-B14F-4D97-AF65-F5344CB8AC3E}">
        <p14:creationId xmlns:p14="http://schemas.microsoft.com/office/powerpoint/2010/main" val="2493860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err="1"/>
              <a:t>Gridsearch</a:t>
            </a:r>
            <a:endParaRPr lang="en-US" dirty="0"/>
          </a:p>
        </p:txBody>
      </p:sp>
      <p:sp>
        <p:nvSpPr>
          <p:cNvPr id="3" name="TextBox 2">
            <a:extLst>
              <a:ext uri="{FF2B5EF4-FFF2-40B4-BE49-F238E27FC236}">
                <a16:creationId xmlns:a16="http://schemas.microsoft.com/office/drawing/2014/main" id="{A1C90386-E621-459E-9624-C99B53FAD9CA}"/>
              </a:ext>
            </a:extLst>
          </p:cNvPr>
          <p:cNvSpPr txBox="1"/>
          <p:nvPr/>
        </p:nvSpPr>
        <p:spPr>
          <a:xfrm>
            <a:off x="-1" y="1111969"/>
            <a:ext cx="12192001" cy="4126771"/>
          </a:xfrm>
          <a:prstGeom prst="rect">
            <a:avLst/>
          </a:prstGeom>
          <a:noFill/>
        </p:spPr>
        <p:txBody>
          <a:bodyPr wrap="square">
            <a:spAutoFit/>
          </a:bodyPr>
          <a:lstStyle/>
          <a:p>
            <a:pPr marL="801688" lvl="1" indent="-344488">
              <a:lnSpc>
                <a:spcPct val="120000"/>
              </a:lnSpc>
              <a:buFont typeface="Arial" panose="020B0604020202020204" pitchFamily="34" charset="0"/>
              <a:buChar char="•"/>
            </a:pPr>
            <a:r>
              <a:rPr lang="en-US" sz="2000" dirty="0"/>
              <a:t>In order to determine the optimal set of hyperparameters, we perform one or more </a:t>
            </a:r>
            <a:r>
              <a:rPr lang="en-US" sz="2000" dirty="0" err="1"/>
              <a:t>gridsearches</a:t>
            </a:r>
            <a:r>
              <a:rPr lang="en-US" sz="2000" dirty="0"/>
              <a:t>.</a:t>
            </a:r>
          </a:p>
          <a:p>
            <a:pPr marL="801688" lvl="1" indent="-344488">
              <a:lnSpc>
                <a:spcPct val="120000"/>
              </a:lnSpc>
              <a:buFont typeface="Arial" panose="020B0604020202020204" pitchFamily="34" charset="0"/>
              <a:buChar char="•"/>
            </a:pPr>
            <a:endParaRPr lang="en-US" sz="2000" dirty="0"/>
          </a:p>
          <a:p>
            <a:pPr marL="801688" lvl="1" indent="-344488">
              <a:lnSpc>
                <a:spcPct val="120000"/>
              </a:lnSpc>
              <a:buFont typeface="Arial" panose="020B0604020202020204" pitchFamily="34" charset="0"/>
              <a:buChar char="•"/>
            </a:pPr>
            <a:r>
              <a:rPr lang="en-US" sz="2000" dirty="0"/>
              <a:t>The </a:t>
            </a:r>
            <a:r>
              <a:rPr lang="en-US" sz="2000" dirty="0" err="1"/>
              <a:t>gridsearch</a:t>
            </a:r>
            <a:r>
              <a:rPr lang="en-US" sz="2000" dirty="0"/>
              <a:t> involves fitting models with the permutations of selected hyperparameters.  For example we may try learning rates = [.01, .10, .25], number of trees = [50, 100, 200], </a:t>
            </a:r>
            <a:r>
              <a:rPr lang="en-US" sz="2000" dirty="0" err="1"/>
              <a:t>max_depth</a:t>
            </a:r>
            <a:r>
              <a:rPr lang="en-US" sz="2000" dirty="0"/>
              <a:t> = [4, 6, 8], and </a:t>
            </a:r>
            <a:r>
              <a:rPr lang="en-US" sz="2000" dirty="0" err="1"/>
              <a:t>tweedie</a:t>
            </a:r>
            <a:r>
              <a:rPr lang="en-US" sz="2000" dirty="0"/>
              <a:t> p value = [1.4, 1.5, 1.6].  This will result in 3^4 or 81 combinations.</a:t>
            </a:r>
          </a:p>
          <a:p>
            <a:pPr marL="801688" lvl="1" indent="-344488">
              <a:lnSpc>
                <a:spcPct val="120000"/>
              </a:lnSpc>
              <a:buFont typeface="Arial" panose="020B0604020202020204" pitchFamily="34" charset="0"/>
              <a:buChar char="•"/>
            </a:pPr>
            <a:endParaRPr lang="en-US" sz="2000" dirty="0"/>
          </a:p>
          <a:p>
            <a:pPr marL="801688" lvl="1" indent="-344488">
              <a:lnSpc>
                <a:spcPct val="120000"/>
              </a:lnSpc>
              <a:buFont typeface="Arial" panose="020B0604020202020204" pitchFamily="34" charset="0"/>
              <a:buChar char="•"/>
            </a:pPr>
            <a:r>
              <a:rPr lang="en-US" sz="2000" dirty="0"/>
              <a:t>We then compare how well the models fit given the hyperparameters.  We can do this a few times to find the best set of hyperparameters.  </a:t>
            </a:r>
          </a:p>
          <a:p>
            <a:pPr marL="801688" lvl="1" indent="-344488">
              <a:lnSpc>
                <a:spcPct val="120000"/>
              </a:lnSpc>
              <a:buFont typeface="Arial" panose="020B0604020202020204" pitchFamily="34" charset="0"/>
              <a:buChar char="•"/>
            </a:pPr>
            <a:endParaRPr lang="en-US" sz="2000" dirty="0"/>
          </a:p>
          <a:p>
            <a:pPr marL="801688" lvl="1" indent="-344488">
              <a:lnSpc>
                <a:spcPct val="120000"/>
              </a:lnSpc>
              <a:buFont typeface="Arial" panose="020B0604020202020204" pitchFamily="34" charset="0"/>
              <a:buChar char="•"/>
            </a:pPr>
            <a:r>
              <a:rPr lang="en-US" sz="2000" dirty="0"/>
              <a:t>The following slide will show a display used to evaluate this </a:t>
            </a:r>
            <a:r>
              <a:rPr lang="en-US" sz="2000" dirty="0" err="1"/>
              <a:t>gridsearch</a:t>
            </a:r>
            <a:r>
              <a:rPr lang="en-US" sz="2000" dirty="0"/>
              <a:t> process.  This display is just one way to evaluate model fit and prediction stability.</a:t>
            </a:r>
          </a:p>
        </p:txBody>
      </p:sp>
    </p:spTree>
    <p:extLst>
      <p:ext uri="{BB962C8B-B14F-4D97-AF65-F5344CB8AC3E}">
        <p14:creationId xmlns:p14="http://schemas.microsoft.com/office/powerpoint/2010/main" val="1862890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err="1"/>
              <a:t>Gridsearch</a:t>
            </a:r>
            <a:r>
              <a:rPr lang="en-US" dirty="0"/>
              <a:t> &amp; Cross Validation</a:t>
            </a:r>
          </a:p>
        </p:txBody>
      </p:sp>
      <p:pic>
        <p:nvPicPr>
          <p:cNvPr id="7" name="Picture 6">
            <a:extLst>
              <a:ext uri="{FF2B5EF4-FFF2-40B4-BE49-F238E27FC236}">
                <a16:creationId xmlns:a16="http://schemas.microsoft.com/office/drawing/2014/main" id="{8FB5B597-F1F0-4E2A-8560-E6E7E3AFB389}"/>
              </a:ext>
            </a:extLst>
          </p:cNvPr>
          <p:cNvPicPr>
            <a:picLocks noChangeAspect="1"/>
          </p:cNvPicPr>
          <p:nvPr/>
        </p:nvPicPr>
        <p:blipFill rotWithShape="1">
          <a:blip r:embed="rId2"/>
          <a:srcRect t="16249" b="2837"/>
          <a:stretch/>
        </p:blipFill>
        <p:spPr>
          <a:xfrm>
            <a:off x="1133475" y="1104901"/>
            <a:ext cx="9605818" cy="4210050"/>
          </a:xfrm>
          <a:prstGeom prst="rect">
            <a:avLst/>
          </a:prstGeom>
        </p:spPr>
      </p:pic>
      <p:sp>
        <p:nvSpPr>
          <p:cNvPr id="8" name="TextBox 7">
            <a:extLst>
              <a:ext uri="{FF2B5EF4-FFF2-40B4-BE49-F238E27FC236}">
                <a16:creationId xmlns:a16="http://schemas.microsoft.com/office/drawing/2014/main" id="{14EA7A4F-01B2-491C-B453-87BBD30DDB00}"/>
              </a:ext>
            </a:extLst>
          </p:cNvPr>
          <p:cNvSpPr txBox="1"/>
          <p:nvPr/>
        </p:nvSpPr>
        <p:spPr>
          <a:xfrm>
            <a:off x="-1" y="5495934"/>
            <a:ext cx="12192001" cy="1064137"/>
          </a:xfrm>
          <a:prstGeom prst="rect">
            <a:avLst/>
          </a:prstGeom>
          <a:noFill/>
        </p:spPr>
        <p:txBody>
          <a:bodyPr wrap="square">
            <a:spAutoFit/>
          </a:bodyPr>
          <a:lstStyle/>
          <a:p>
            <a:pPr lvl="1">
              <a:lnSpc>
                <a:spcPct val="120000"/>
              </a:lnSpc>
            </a:pPr>
            <a:r>
              <a:rPr lang="en-US" dirty="0"/>
              <a:t>Fit quality (Y-axis) is a measure of the error between actual and predicted.  Model power (X-axis) is a measure of the weighted total prediction power of the model.  We are looking for a model that is a good blend of both.  This efficient frontier is a great example of Bias-Variance tradeoff; the more powerful the model, the less well it fits.</a:t>
            </a:r>
          </a:p>
        </p:txBody>
      </p:sp>
      <p:sp>
        <p:nvSpPr>
          <p:cNvPr id="15" name="Freeform: Shape 14">
            <a:extLst>
              <a:ext uri="{FF2B5EF4-FFF2-40B4-BE49-F238E27FC236}">
                <a16:creationId xmlns:a16="http://schemas.microsoft.com/office/drawing/2014/main" id="{15FACF64-89B6-4AD1-BB91-15ABC4F9F307}"/>
              </a:ext>
            </a:extLst>
          </p:cNvPr>
          <p:cNvSpPr/>
          <p:nvPr/>
        </p:nvSpPr>
        <p:spPr>
          <a:xfrm>
            <a:off x="3190875" y="1284423"/>
            <a:ext cx="6667500" cy="3497127"/>
          </a:xfrm>
          <a:custGeom>
            <a:avLst/>
            <a:gdLst>
              <a:gd name="connsiteX0" fmla="*/ 0 w 6667500"/>
              <a:gd name="connsiteY0" fmla="*/ 1452 h 3497127"/>
              <a:gd name="connsiteX1" fmla="*/ 2047875 w 6667500"/>
              <a:gd name="connsiteY1" fmla="*/ 191952 h 3497127"/>
              <a:gd name="connsiteX2" fmla="*/ 3952875 w 6667500"/>
              <a:gd name="connsiteY2" fmla="*/ 1201602 h 3497127"/>
              <a:gd name="connsiteX3" fmla="*/ 6667500 w 6667500"/>
              <a:gd name="connsiteY3" fmla="*/ 3497127 h 3497127"/>
            </a:gdLst>
            <a:ahLst/>
            <a:cxnLst>
              <a:cxn ang="0">
                <a:pos x="connsiteX0" y="connsiteY0"/>
              </a:cxn>
              <a:cxn ang="0">
                <a:pos x="connsiteX1" y="connsiteY1"/>
              </a:cxn>
              <a:cxn ang="0">
                <a:pos x="connsiteX2" y="connsiteY2"/>
              </a:cxn>
              <a:cxn ang="0">
                <a:pos x="connsiteX3" y="connsiteY3"/>
              </a:cxn>
            </a:cxnLst>
            <a:rect l="l" t="t" r="r" b="b"/>
            <a:pathLst>
              <a:path w="6667500" h="3497127">
                <a:moveTo>
                  <a:pt x="0" y="1452"/>
                </a:moveTo>
                <a:cubicBezTo>
                  <a:pt x="694531" y="-3311"/>
                  <a:pt x="1389063" y="-8073"/>
                  <a:pt x="2047875" y="191952"/>
                </a:cubicBezTo>
                <a:cubicBezTo>
                  <a:pt x="2706687" y="391977"/>
                  <a:pt x="3182937" y="650739"/>
                  <a:pt x="3952875" y="1201602"/>
                </a:cubicBezTo>
                <a:cubicBezTo>
                  <a:pt x="4722813" y="1752465"/>
                  <a:pt x="6197600" y="3101840"/>
                  <a:pt x="6667500" y="349712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530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Reference</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5"/>
            <a:ext cx="11577406" cy="2049648"/>
          </a:xfrm>
        </p:spPr>
        <p:txBody>
          <a:bodyPr>
            <a:normAutofit/>
          </a:bodyPr>
          <a:lstStyle/>
          <a:p>
            <a:pPr marL="0" indent="0">
              <a:lnSpc>
                <a:spcPct val="110000"/>
              </a:lnSpc>
              <a:buNone/>
            </a:pPr>
            <a:r>
              <a:rPr lang="en-US" dirty="0" err="1">
                <a:hlinkClick r:id="rId2"/>
              </a:rPr>
              <a:t>XGBoost</a:t>
            </a:r>
            <a:r>
              <a:rPr lang="en-US" dirty="0">
                <a:hlinkClick r:id="rId2"/>
              </a:rPr>
              <a:t>: https://xgboost.readthedocs.io/en/stable/index.html</a:t>
            </a:r>
            <a:endParaRPr lang="en-US" dirty="0"/>
          </a:p>
          <a:p>
            <a:pPr marL="0" indent="0">
              <a:lnSpc>
                <a:spcPct val="110000"/>
              </a:lnSpc>
              <a:buNone/>
            </a:pPr>
            <a:endParaRPr lang="en-US" dirty="0"/>
          </a:p>
          <a:p>
            <a:pPr marL="0" indent="0">
              <a:lnSpc>
                <a:spcPct val="110000"/>
              </a:lnSpc>
              <a:buNone/>
            </a:pPr>
            <a:r>
              <a:rPr lang="en-US" dirty="0"/>
              <a:t>SHAP: </a:t>
            </a:r>
            <a:r>
              <a:rPr lang="en-US" sz="2800" dirty="0">
                <a:hlinkClick r:id="rId3"/>
              </a:rPr>
              <a:t>https://arxiv.org/pdf/1705.07874.pdf</a:t>
            </a:r>
            <a:endParaRPr lang="en-US" sz="2800" dirty="0"/>
          </a:p>
          <a:p>
            <a:pPr marL="0" indent="0">
              <a:lnSpc>
                <a:spcPct val="110000"/>
              </a:lnSpc>
              <a:buNone/>
            </a:pPr>
            <a:endParaRPr lang="en-US" dirty="0"/>
          </a:p>
        </p:txBody>
      </p:sp>
    </p:spTree>
    <p:extLst>
      <p:ext uri="{BB962C8B-B14F-4D97-AF65-F5344CB8AC3E}">
        <p14:creationId xmlns:p14="http://schemas.microsoft.com/office/powerpoint/2010/main" val="28227319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Model Influence Metrics</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11473295" cy="5458509"/>
          </a:xfrm>
        </p:spPr>
        <p:txBody>
          <a:bodyPr>
            <a:normAutofit fontScale="70000" lnSpcReduction="20000"/>
          </a:bodyPr>
          <a:lstStyle/>
          <a:p>
            <a:pPr marL="344488" indent="-344488">
              <a:lnSpc>
                <a:spcPct val="110000"/>
              </a:lnSpc>
            </a:pPr>
            <a:r>
              <a:rPr lang="en-US" dirty="0"/>
              <a:t>Gain – scaled measure of the relative contribution of features to the model calculated by taking each feature contribution for each tree in the model.  The calculation will not be covered; see footer.</a:t>
            </a:r>
          </a:p>
          <a:p>
            <a:pPr marL="344488" indent="-344488">
              <a:lnSpc>
                <a:spcPct val="110000"/>
              </a:lnSpc>
            </a:pPr>
            <a:endParaRPr lang="en-US" dirty="0"/>
          </a:p>
          <a:p>
            <a:pPr marL="344488" indent="-344488">
              <a:lnSpc>
                <a:spcPct val="110000"/>
              </a:lnSpc>
            </a:pPr>
            <a:endParaRPr lang="en-US" dirty="0"/>
          </a:p>
          <a:p>
            <a:pPr marL="344488" indent="-344488">
              <a:lnSpc>
                <a:spcPct val="110000"/>
              </a:lnSpc>
            </a:pPr>
            <a:r>
              <a:rPr lang="en-US" dirty="0"/>
              <a:t>Cover – scaled measure of the relative number of observations used for each feature.  If a feature is used in 3 trees with 50, 75, and 100 observations, the unscaled cover = 225.  This is divided by all the unscaled covers in the </a:t>
            </a:r>
            <a:r>
              <a:rPr lang="en-US" dirty="0" err="1"/>
              <a:t>gbm</a:t>
            </a:r>
            <a:r>
              <a:rPr lang="en-US" dirty="0"/>
              <a:t>.</a:t>
            </a:r>
          </a:p>
          <a:p>
            <a:pPr marL="344488" indent="-344488">
              <a:lnSpc>
                <a:spcPct val="110000"/>
              </a:lnSpc>
            </a:pPr>
            <a:endParaRPr lang="en-US" dirty="0"/>
          </a:p>
          <a:p>
            <a:pPr marL="344488" indent="-344488">
              <a:lnSpc>
                <a:spcPct val="110000"/>
              </a:lnSpc>
            </a:pPr>
            <a:r>
              <a:rPr lang="en-US" dirty="0"/>
              <a:t>Frequency – similar to cover except measure of the number of splits a feature is used in.</a:t>
            </a:r>
          </a:p>
          <a:p>
            <a:pPr marL="344488" indent="-344488">
              <a:lnSpc>
                <a:spcPct val="110000"/>
              </a:lnSpc>
            </a:pPr>
            <a:endParaRPr lang="en-US" dirty="0"/>
          </a:p>
          <a:p>
            <a:pPr marL="344488" indent="-344488">
              <a:lnSpc>
                <a:spcPct val="110000"/>
              </a:lnSpc>
            </a:pPr>
            <a:r>
              <a:rPr lang="en-US" dirty="0"/>
              <a:t>SHAP - Method for understanding feature contributions for complex models.  Influences are expressed as if using a GLM.  This is generally accepted as a feature influence evaluation metric.  It accounts for correlations far better than Gain.  The following slides show some common SHAP displays.</a:t>
            </a:r>
          </a:p>
        </p:txBody>
      </p:sp>
      <p:pic>
        <p:nvPicPr>
          <p:cNvPr id="8" name="Picture 7">
            <a:extLst>
              <a:ext uri="{FF2B5EF4-FFF2-40B4-BE49-F238E27FC236}">
                <a16:creationId xmlns:a16="http://schemas.microsoft.com/office/drawing/2014/main" id="{5BB9159D-E94E-2AAD-9ABC-07C591A440FC}"/>
              </a:ext>
            </a:extLst>
          </p:cNvPr>
          <p:cNvPicPr>
            <a:picLocks noChangeAspect="1"/>
          </p:cNvPicPr>
          <p:nvPr/>
        </p:nvPicPr>
        <p:blipFill rotWithShape="1">
          <a:blip r:embed="rId3"/>
          <a:srcRect l="23983" t="51379" r="50901" b="41157"/>
          <a:stretch/>
        </p:blipFill>
        <p:spPr>
          <a:xfrm>
            <a:off x="925031" y="1881963"/>
            <a:ext cx="4326993" cy="691116"/>
          </a:xfrm>
          <a:prstGeom prst="rect">
            <a:avLst/>
          </a:prstGeom>
        </p:spPr>
      </p:pic>
      <p:sp>
        <p:nvSpPr>
          <p:cNvPr id="10" name="TextBox 9">
            <a:extLst>
              <a:ext uri="{FF2B5EF4-FFF2-40B4-BE49-F238E27FC236}">
                <a16:creationId xmlns:a16="http://schemas.microsoft.com/office/drawing/2014/main" id="{1F266CC1-A561-F6CC-E49D-7C7F97BA216E}"/>
              </a:ext>
            </a:extLst>
          </p:cNvPr>
          <p:cNvSpPr txBox="1"/>
          <p:nvPr/>
        </p:nvSpPr>
        <p:spPr>
          <a:xfrm>
            <a:off x="0" y="6502573"/>
            <a:ext cx="8444909" cy="369332"/>
          </a:xfrm>
          <a:prstGeom prst="rect">
            <a:avLst/>
          </a:prstGeom>
          <a:noFill/>
        </p:spPr>
        <p:txBody>
          <a:bodyPr wrap="square">
            <a:spAutoFit/>
          </a:bodyPr>
          <a:lstStyle/>
          <a:p>
            <a:r>
              <a:rPr lang="en-US" dirty="0"/>
              <a:t>https://xgboost.readthedocs.io/en/latest/tutorials/model.html</a:t>
            </a:r>
          </a:p>
        </p:txBody>
      </p:sp>
    </p:spTree>
    <p:extLst>
      <p:ext uri="{BB962C8B-B14F-4D97-AF65-F5344CB8AC3E}">
        <p14:creationId xmlns:p14="http://schemas.microsoft.com/office/powerpoint/2010/main" val="3266067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SHAP - Bar</a:t>
            </a:r>
          </a:p>
        </p:txBody>
      </p:sp>
      <p:pic>
        <p:nvPicPr>
          <p:cNvPr id="3" name="Picture 2">
            <a:extLst>
              <a:ext uri="{FF2B5EF4-FFF2-40B4-BE49-F238E27FC236}">
                <a16:creationId xmlns:a16="http://schemas.microsoft.com/office/drawing/2014/main" id="{453E99CD-23BD-4CD5-A136-40ED3276E836}"/>
              </a:ext>
            </a:extLst>
          </p:cNvPr>
          <p:cNvPicPr>
            <a:picLocks noChangeAspect="1"/>
          </p:cNvPicPr>
          <p:nvPr/>
        </p:nvPicPr>
        <p:blipFill>
          <a:blip r:embed="rId2"/>
          <a:stretch>
            <a:fillRect/>
          </a:stretch>
        </p:blipFill>
        <p:spPr>
          <a:xfrm>
            <a:off x="394854" y="1132514"/>
            <a:ext cx="5309659" cy="5293926"/>
          </a:xfrm>
          <a:prstGeom prst="rect">
            <a:avLst/>
          </a:prstGeom>
        </p:spPr>
      </p:pic>
      <p:sp>
        <p:nvSpPr>
          <p:cNvPr id="4" name="TextBox 3">
            <a:extLst>
              <a:ext uri="{FF2B5EF4-FFF2-40B4-BE49-F238E27FC236}">
                <a16:creationId xmlns:a16="http://schemas.microsoft.com/office/drawing/2014/main" id="{0ECD4039-DEEF-4F1B-8866-5119A1DCCAC9}"/>
              </a:ext>
            </a:extLst>
          </p:cNvPr>
          <p:cNvSpPr txBox="1"/>
          <p:nvPr/>
        </p:nvSpPr>
        <p:spPr>
          <a:xfrm>
            <a:off x="6267938" y="2872839"/>
            <a:ext cx="5251939" cy="1569660"/>
          </a:xfrm>
          <a:prstGeom prst="rect">
            <a:avLst/>
          </a:prstGeom>
          <a:solidFill>
            <a:schemeClr val="tx2">
              <a:lumMod val="60000"/>
              <a:lumOff val="40000"/>
            </a:schemeClr>
          </a:solidFill>
        </p:spPr>
        <p:txBody>
          <a:bodyPr wrap="square" rtlCol="0">
            <a:spAutoFit/>
          </a:bodyPr>
          <a:lstStyle/>
          <a:p>
            <a:pPr algn="ctr"/>
            <a:r>
              <a:rPr lang="en-US" sz="2400" spc="300" dirty="0">
                <a:solidFill>
                  <a:schemeClr val="accent1"/>
                </a:solidFill>
              </a:rPr>
              <a:t>SHAP BAR PLOTS GIVE A SIMPLE EXPLANATION OF THE OVERALL VALUE OF THE FEATURES TO THE MODEL</a:t>
            </a:r>
          </a:p>
        </p:txBody>
      </p:sp>
    </p:spTree>
    <p:extLst>
      <p:ext uri="{BB962C8B-B14F-4D97-AF65-F5344CB8AC3E}">
        <p14:creationId xmlns:p14="http://schemas.microsoft.com/office/powerpoint/2010/main" val="4005389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SHAP - </a:t>
            </a:r>
            <a:r>
              <a:rPr lang="en-US" dirty="0" err="1"/>
              <a:t>Beeswarm</a:t>
            </a:r>
            <a:endParaRPr lang="en-US" dirty="0"/>
          </a:p>
        </p:txBody>
      </p:sp>
      <p:pic>
        <p:nvPicPr>
          <p:cNvPr id="3" name="Picture 2">
            <a:extLst>
              <a:ext uri="{FF2B5EF4-FFF2-40B4-BE49-F238E27FC236}">
                <a16:creationId xmlns:a16="http://schemas.microsoft.com/office/drawing/2014/main" id="{89C5B245-D5E8-4AF2-84C6-4735D211352A}"/>
              </a:ext>
            </a:extLst>
          </p:cNvPr>
          <p:cNvPicPr>
            <a:picLocks noChangeAspect="1"/>
          </p:cNvPicPr>
          <p:nvPr/>
        </p:nvPicPr>
        <p:blipFill>
          <a:blip r:embed="rId2"/>
          <a:stretch>
            <a:fillRect/>
          </a:stretch>
        </p:blipFill>
        <p:spPr>
          <a:xfrm>
            <a:off x="394855" y="1109794"/>
            <a:ext cx="6391275" cy="5410200"/>
          </a:xfrm>
          <a:prstGeom prst="rect">
            <a:avLst/>
          </a:prstGeom>
        </p:spPr>
      </p:pic>
      <p:sp>
        <p:nvSpPr>
          <p:cNvPr id="5" name="TextBox 4">
            <a:extLst>
              <a:ext uri="{FF2B5EF4-FFF2-40B4-BE49-F238E27FC236}">
                <a16:creationId xmlns:a16="http://schemas.microsoft.com/office/drawing/2014/main" id="{667DB1CB-9579-4F83-85B2-20DABA6AC16A}"/>
              </a:ext>
            </a:extLst>
          </p:cNvPr>
          <p:cNvSpPr txBox="1"/>
          <p:nvPr/>
        </p:nvSpPr>
        <p:spPr>
          <a:xfrm>
            <a:off x="7233443" y="2724348"/>
            <a:ext cx="4563702" cy="1938992"/>
          </a:xfrm>
          <a:prstGeom prst="rect">
            <a:avLst/>
          </a:prstGeom>
          <a:solidFill>
            <a:schemeClr val="tx2">
              <a:lumMod val="40000"/>
              <a:lumOff val="60000"/>
            </a:schemeClr>
          </a:solidFill>
        </p:spPr>
        <p:txBody>
          <a:bodyPr wrap="square" rtlCol="0">
            <a:spAutoFit/>
          </a:bodyPr>
          <a:lstStyle/>
          <a:p>
            <a:pPr algn="ctr"/>
            <a:r>
              <a:rPr lang="en-US" sz="2400" spc="300" dirty="0">
                <a:solidFill>
                  <a:schemeClr val="accent1"/>
                </a:solidFill>
              </a:rPr>
              <a:t>BEESWARM PLOTS ADD DETAIL ABOUT DIRECTION, MAGNITUDE, AND DISTRIBUTION OF PREDICTIONS</a:t>
            </a:r>
          </a:p>
        </p:txBody>
      </p:sp>
    </p:spTree>
    <p:extLst>
      <p:ext uri="{BB962C8B-B14F-4D97-AF65-F5344CB8AC3E}">
        <p14:creationId xmlns:p14="http://schemas.microsoft.com/office/powerpoint/2010/main" val="1252106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SHAP - Scatter</a:t>
            </a:r>
          </a:p>
        </p:txBody>
      </p:sp>
      <p:pic>
        <p:nvPicPr>
          <p:cNvPr id="3" name="Picture 2">
            <a:extLst>
              <a:ext uri="{FF2B5EF4-FFF2-40B4-BE49-F238E27FC236}">
                <a16:creationId xmlns:a16="http://schemas.microsoft.com/office/drawing/2014/main" id="{42EC85BA-14F1-46BE-B2CA-7D5E1AEED32B}"/>
              </a:ext>
            </a:extLst>
          </p:cNvPr>
          <p:cNvPicPr>
            <a:picLocks noChangeAspect="1"/>
          </p:cNvPicPr>
          <p:nvPr/>
        </p:nvPicPr>
        <p:blipFill>
          <a:blip r:embed="rId2"/>
          <a:stretch>
            <a:fillRect/>
          </a:stretch>
        </p:blipFill>
        <p:spPr>
          <a:xfrm>
            <a:off x="394855" y="1315499"/>
            <a:ext cx="7836773" cy="5160802"/>
          </a:xfrm>
          <a:prstGeom prst="rect">
            <a:avLst/>
          </a:prstGeom>
        </p:spPr>
      </p:pic>
      <p:cxnSp>
        <p:nvCxnSpPr>
          <p:cNvPr id="5" name="Straight Connector 4">
            <a:extLst>
              <a:ext uri="{FF2B5EF4-FFF2-40B4-BE49-F238E27FC236}">
                <a16:creationId xmlns:a16="http://schemas.microsoft.com/office/drawing/2014/main" id="{1993C0F8-26F8-4E3F-B189-5798D65D89C5}"/>
              </a:ext>
            </a:extLst>
          </p:cNvPr>
          <p:cNvCxnSpPr/>
          <p:nvPr/>
        </p:nvCxnSpPr>
        <p:spPr>
          <a:xfrm flipV="1">
            <a:off x="1308683" y="1954635"/>
            <a:ext cx="5813571" cy="26089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B3C01-6799-441A-AD8F-85C0DA9794EB}"/>
              </a:ext>
            </a:extLst>
          </p:cNvPr>
          <p:cNvCxnSpPr>
            <a:cxnSpLocks/>
          </p:cNvCxnSpPr>
          <p:nvPr/>
        </p:nvCxnSpPr>
        <p:spPr>
          <a:xfrm flipV="1">
            <a:off x="1384183" y="2583810"/>
            <a:ext cx="5738071" cy="9227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D625B36-9E2A-4ED3-9C92-7B9B551F554D}"/>
              </a:ext>
            </a:extLst>
          </p:cNvPr>
          <p:cNvSpPr txBox="1"/>
          <p:nvPr/>
        </p:nvSpPr>
        <p:spPr>
          <a:xfrm>
            <a:off x="8332295" y="1315499"/>
            <a:ext cx="3405930" cy="2308324"/>
          </a:xfrm>
          <a:prstGeom prst="rect">
            <a:avLst/>
          </a:prstGeom>
          <a:noFill/>
        </p:spPr>
        <p:txBody>
          <a:bodyPr wrap="square" rtlCol="0">
            <a:spAutoFit/>
          </a:bodyPr>
          <a:lstStyle/>
          <a:p>
            <a:r>
              <a:rPr lang="en-US" dirty="0"/>
              <a:t>Annual Mileage is more important for low Length of Ownership.</a:t>
            </a:r>
          </a:p>
          <a:p>
            <a:endParaRPr lang="en-US" dirty="0"/>
          </a:p>
          <a:p>
            <a:r>
              <a:rPr lang="en-US" dirty="0"/>
              <a:t>The rational explanation for this is increased familiarity with the vehicle allowing for better accident avoidance.</a:t>
            </a:r>
          </a:p>
        </p:txBody>
      </p:sp>
      <p:sp>
        <p:nvSpPr>
          <p:cNvPr id="8" name="TextBox 7">
            <a:extLst>
              <a:ext uri="{FF2B5EF4-FFF2-40B4-BE49-F238E27FC236}">
                <a16:creationId xmlns:a16="http://schemas.microsoft.com/office/drawing/2014/main" id="{55E2FEFF-942E-4A1E-A4FD-8369A7213852}"/>
              </a:ext>
            </a:extLst>
          </p:cNvPr>
          <p:cNvSpPr txBox="1"/>
          <p:nvPr/>
        </p:nvSpPr>
        <p:spPr>
          <a:xfrm>
            <a:off x="8391215" y="3771342"/>
            <a:ext cx="3405930" cy="2308324"/>
          </a:xfrm>
          <a:prstGeom prst="rect">
            <a:avLst/>
          </a:prstGeom>
          <a:solidFill>
            <a:schemeClr val="tx2">
              <a:lumMod val="40000"/>
              <a:lumOff val="60000"/>
            </a:schemeClr>
          </a:solidFill>
        </p:spPr>
        <p:txBody>
          <a:bodyPr wrap="square" rtlCol="0">
            <a:spAutoFit/>
          </a:bodyPr>
          <a:lstStyle/>
          <a:p>
            <a:pPr algn="ctr"/>
            <a:r>
              <a:rPr lang="en-US" sz="2400" spc="300" dirty="0">
                <a:solidFill>
                  <a:schemeClr val="accent1"/>
                </a:solidFill>
              </a:rPr>
              <a:t>MULTICOLOR SCATTERPLOTS ALLOW FOR COMPARING INTERACTION AMONG FEATURES </a:t>
            </a:r>
          </a:p>
        </p:txBody>
      </p:sp>
    </p:spTree>
    <p:extLst>
      <p:ext uri="{BB962C8B-B14F-4D97-AF65-F5344CB8AC3E}">
        <p14:creationId xmlns:p14="http://schemas.microsoft.com/office/powerpoint/2010/main" val="3005338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SHAP – Waterfall</a:t>
            </a:r>
          </a:p>
        </p:txBody>
      </p:sp>
      <p:pic>
        <p:nvPicPr>
          <p:cNvPr id="8194" name="Picture 2">
            <a:extLst>
              <a:ext uri="{FF2B5EF4-FFF2-40B4-BE49-F238E27FC236}">
                <a16:creationId xmlns:a16="http://schemas.microsoft.com/office/drawing/2014/main" id="{6F134EC5-F391-4EDA-B44C-493CCCCA7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5" y="1801933"/>
            <a:ext cx="5498233" cy="334436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E33ED8-CFCC-4011-950D-3B6715F3E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732" y="1801933"/>
            <a:ext cx="5700413" cy="3169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36F71F-C6BD-4CB1-A963-41AC40D294AB}"/>
              </a:ext>
            </a:extLst>
          </p:cNvPr>
          <p:cNvSpPr txBox="1"/>
          <p:nvPr/>
        </p:nvSpPr>
        <p:spPr>
          <a:xfrm>
            <a:off x="457377" y="5433819"/>
            <a:ext cx="11339767" cy="830997"/>
          </a:xfrm>
          <a:prstGeom prst="rect">
            <a:avLst/>
          </a:prstGeom>
          <a:solidFill>
            <a:schemeClr val="tx2">
              <a:lumMod val="40000"/>
              <a:lumOff val="60000"/>
            </a:schemeClr>
          </a:solidFill>
        </p:spPr>
        <p:txBody>
          <a:bodyPr wrap="square" rtlCol="0">
            <a:spAutoFit/>
          </a:bodyPr>
          <a:lstStyle/>
          <a:p>
            <a:pPr algn="ctr"/>
            <a:r>
              <a:rPr lang="en-US" sz="2400" spc="300" dirty="0">
                <a:solidFill>
                  <a:schemeClr val="accent1"/>
                </a:solidFill>
              </a:rPr>
              <a:t>ALLOW EXPLANATION OF NONPARAMETRIC MODEL </a:t>
            </a:r>
          </a:p>
          <a:p>
            <a:pPr algn="ctr"/>
            <a:r>
              <a:rPr lang="en-US" sz="2400" spc="300" dirty="0">
                <a:solidFill>
                  <a:schemeClr val="accent1"/>
                </a:solidFill>
              </a:rPr>
              <a:t>RESULTS ON INDIVIDUAL OBSERVATIONS</a:t>
            </a:r>
          </a:p>
        </p:txBody>
      </p:sp>
      <p:sp>
        <p:nvSpPr>
          <p:cNvPr id="3" name="TextBox 2">
            <a:extLst>
              <a:ext uri="{FF2B5EF4-FFF2-40B4-BE49-F238E27FC236}">
                <a16:creationId xmlns:a16="http://schemas.microsoft.com/office/drawing/2014/main" id="{283DDA54-7143-414F-955F-F0CD9328C834}"/>
              </a:ext>
            </a:extLst>
          </p:cNvPr>
          <p:cNvSpPr txBox="1"/>
          <p:nvPr/>
        </p:nvSpPr>
        <p:spPr>
          <a:xfrm>
            <a:off x="457377" y="1617267"/>
            <a:ext cx="171072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VIN ID: 3359641</a:t>
            </a:r>
          </a:p>
        </p:txBody>
      </p:sp>
      <p:sp>
        <p:nvSpPr>
          <p:cNvPr id="8" name="TextBox 7">
            <a:extLst>
              <a:ext uri="{FF2B5EF4-FFF2-40B4-BE49-F238E27FC236}">
                <a16:creationId xmlns:a16="http://schemas.microsoft.com/office/drawing/2014/main" id="{344FE7C6-E97A-41B2-AC01-72474E4F2EB0}"/>
              </a:ext>
            </a:extLst>
          </p:cNvPr>
          <p:cNvSpPr txBox="1"/>
          <p:nvPr/>
        </p:nvSpPr>
        <p:spPr>
          <a:xfrm>
            <a:off x="6055906" y="1617267"/>
            <a:ext cx="171072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VIN ID: 4289314</a:t>
            </a:r>
          </a:p>
        </p:txBody>
      </p:sp>
    </p:spTree>
    <p:extLst>
      <p:ext uri="{BB962C8B-B14F-4D97-AF65-F5344CB8AC3E}">
        <p14:creationId xmlns:p14="http://schemas.microsoft.com/office/powerpoint/2010/main" val="3869314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ctrTitle"/>
          </p:nvPr>
        </p:nvSpPr>
        <p:spPr/>
        <p:txBody>
          <a:bodyPr/>
          <a:lstStyle/>
          <a:p>
            <a:pPr marL="344488" indent="-344488">
              <a:lnSpc>
                <a:spcPct val="120000"/>
              </a:lnSpc>
            </a:pPr>
            <a:r>
              <a:rPr lang="en-US" dirty="0"/>
              <a:t>Part 2: Hyperparameters</a:t>
            </a:r>
          </a:p>
        </p:txBody>
      </p:sp>
    </p:spTree>
    <p:extLst>
      <p:ext uri="{BB962C8B-B14F-4D97-AF65-F5344CB8AC3E}">
        <p14:creationId xmlns:p14="http://schemas.microsoft.com/office/powerpoint/2010/main" val="5032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Hyperparameters; Overview</a:t>
            </a:r>
          </a:p>
        </p:txBody>
      </p:sp>
      <p:sp>
        <p:nvSpPr>
          <p:cNvPr id="4" name="Content Placeholder 2">
            <a:extLst>
              <a:ext uri="{FF2B5EF4-FFF2-40B4-BE49-F238E27FC236}">
                <a16:creationId xmlns:a16="http://schemas.microsoft.com/office/drawing/2014/main" id="{644AB249-17F7-4E4C-B9AD-CB44CD58FD31}"/>
              </a:ext>
            </a:extLst>
          </p:cNvPr>
          <p:cNvSpPr>
            <a:spLocks noGrp="1"/>
          </p:cNvSpPr>
          <p:nvPr>
            <p:ph idx="1"/>
          </p:nvPr>
        </p:nvSpPr>
        <p:spPr>
          <a:xfrm>
            <a:off x="394854" y="1076324"/>
            <a:ext cx="5336095" cy="5458509"/>
          </a:xfrm>
        </p:spPr>
        <p:txBody>
          <a:bodyPr>
            <a:normAutofit/>
          </a:bodyPr>
          <a:lstStyle/>
          <a:p>
            <a:pPr marL="344488" indent="-344488">
              <a:lnSpc>
                <a:spcPct val="110000"/>
              </a:lnSpc>
            </a:pPr>
            <a:r>
              <a:rPr lang="en-US" dirty="0"/>
              <a:t>Max Tree Depth</a:t>
            </a:r>
          </a:p>
          <a:p>
            <a:pPr marL="344488" indent="-344488">
              <a:lnSpc>
                <a:spcPct val="110000"/>
              </a:lnSpc>
            </a:pPr>
            <a:r>
              <a:rPr lang="en-US" dirty="0"/>
              <a:t>Number of Trees</a:t>
            </a:r>
          </a:p>
          <a:p>
            <a:pPr marL="344488" indent="-344488">
              <a:lnSpc>
                <a:spcPct val="110000"/>
              </a:lnSpc>
            </a:pPr>
            <a:r>
              <a:rPr lang="en-US" dirty="0"/>
              <a:t>Learning Rate</a:t>
            </a:r>
          </a:p>
          <a:p>
            <a:pPr marL="344488" indent="-344488">
              <a:lnSpc>
                <a:spcPct val="110000"/>
              </a:lnSpc>
            </a:pPr>
            <a:r>
              <a:rPr lang="en-US" dirty="0"/>
              <a:t>Min Split Loss</a:t>
            </a:r>
          </a:p>
          <a:p>
            <a:pPr marL="344488" indent="-344488">
              <a:lnSpc>
                <a:spcPct val="110000"/>
              </a:lnSpc>
            </a:pPr>
            <a:r>
              <a:rPr lang="en-US" dirty="0"/>
              <a:t>Min Child Weight</a:t>
            </a:r>
          </a:p>
          <a:p>
            <a:pPr marL="344488" indent="-344488">
              <a:lnSpc>
                <a:spcPct val="110000"/>
              </a:lnSpc>
            </a:pPr>
            <a:r>
              <a:rPr lang="en-US" dirty="0"/>
              <a:t>Subsample</a:t>
            </a:r>
          </a:p>
          <a:p>
            <a:pPr marL="344488" indent="-344488">
              <a:lnSpc>
                <a:spcPct val="110000"/>
              </a:lnSpc>
            </a:pPr>
            <a:r>
              <a:rPr lang="en-US" dirty="0"/>
              <a:t>Lambda</a:t>
            </a:r>
          </a:p>
          <a:p>
            <a:pPr marL="344488" indent="-344488">
              <a:lnSpc>
                <a:spcPct val="110000"/>
              </a:lnSpc>
            </a:pPr>
            <a:r>
              <a:rPr lang="en-US" dirty="0"/>
              <a:t>Alpha</a:t>
            </a:r>
          </a:p>
        </p:txBody>
      </p:sp>
      <p:sp>
        <p:nvSpPr>
          <p:cNvPr id="3" name="Content Placeholder 2">
            <a:extLst>
              <a:ext uri="{FF2B5EF4-FFF2-40B4-BE49-F238E27FC236}">
                <a16:creationId xmlns:a16="http://schemas.microsoft.com/office/drawing/2014/main" id="{E2E1235A-5D24-ADDD-3112-E17FA9BE52EB}"/>
              </a:ext>
            </a:extLst>
          </p:cNvPr>
          <p:cNvSpPr txBox="1">
            <a:spLocks/>
          </p:cNvSpPr>
          <p:nvPr/>
        </p:nvSpPr>
        <p:spPr>
          <a:xfrm>
            <a:off x="6096000" y="1076324"/>
            <a:ext cx="5336095" cy="5458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indent="-344488">
              <a:lnSpc>
                <a:spcPct val="110000"/>
              </a:lnSpc>
            </a:pPr>
            <a:r>
              <a:rPr lang="en-US" dirty="0"/>
              <a:t>Monotone Constraints</a:t>
            </a:r>
          </a:p>
          <a:p>
            <a:pPr marL="344488" indent="-344488">
              <a:lnSpc>
                <a:spcPct val="110000"/>
              </a:lnSpc>
            </a:pPr>
            <a:r>
              <a:rPr lang="en-US" dirty="0"/>
              <a:t>Interaction Constraints</a:t>
            </a:r>
          </a:p>
          <a:p>
            <a:pPr marL="344488" indent="-344488">
              <a:lnSpc>
                <a:spcPct val="110000"/>
              </a:lnSpc>
            </a:pPr>
            <a:r>
              <a:rPr lang="en-US" dirty="0"/>
              <a:t>Tree Method</a:t>
            </a:r>
          </a:p>
          <a:p>
            <a:pPr marL="344488" indent="-344488">
              <a:lnSpc>
                <a:spcPct val="110000"/>
              </a:lnSpc>
            </a:pPr>
            <a:r>
              <a:rPr lang="en-US" dirty="0"/>
              <a:t>Objective</a:t>
            </a:r>
          </a:p>
          <a:p>
            <a:pPr marL="344488" indent="-344488">
              <a:lnSpc>
                <a:spcPct val="110000"/>
              </a:lnSpc>
            </a:pPr>
            <a:r>
              <a:rPr lang="en-US" dirty="0"/>
              <a:t>Eval Metric</a:t>
            </a:r>
          </a:p>
        </p:txBody>
      </p:sp>
    </p:spTree>
    <p:extLst>
      <p:ext uri="{BB962C8B-B14F-4D97-AF65-F5344CB8AC3E}">
        <p14:creationId xmlns:p14="http://schemas.microsoft.com/office/powerpoint/2010/main" val="7091376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Theme1">
  <a:themeElements>
    <a:clrScheme name="CARFAX 2020">
      <a:dk1>
        <a:srgbClr val="000000"/>
      </a:dk1>
      <a:lt1>
        <a:sysClr val="window" lastClr="FFFFFF"/>
      </a:lt1>
      <a:dk2>
        <a:srgbClr val="BFBFBF"/>
      </a:dk2>
      <a:lt2>
        <a:srgbClr val="FFF4E0"/>
      </a:lt2>
      <a:accent1>
        <a:srgbClr val="1A3C62"/>
      </a:accent1>
      <a:accent2>
        <a:srgbClr val="3777BC"/>
      </a:accent2>
      <a:accent3>
        <a:srgbClr val="FFCC66"/>
      </a:accent3>
      <a:accent4>
        <a:srgbClr val="A5A5A5"/>
      </a:accent4>
      <a:accent5>
        <a:srgbClr val="A50021"/>
      </a:accent5>
      <a:accent6>
        <a:srgbClr val="008000"/>
      </a:accent6>
      <a:hlink>
        <a:srgbClr val="006699"/>
      </a:hlink>
      <a:folHlink>
        <a:srgbClr val="800080"/>
      </a:folHlink>
    </a:clrScheme>
    <a:fontScheme name="Roboto">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D348C97-C053-40FA-9CAF-A18EB851A617}" vid="{F0D624FD-6922-42BF-910C-FD021E5FFF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6629</TotalTime>
  <Words>1545</Words>
  <Application>Microsoft Office PowerPoint</Application>
  <PresentationFormat>Widescreen</PresentationFormat>
  <Paragraphs>123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Light</vt:lpstr>
      <vt:lpstr>Arial</vt:lpstr>
      <vt:lpstr>Roboto Medium</vt:lpstr>
      <vt:lpstr>Calibri</vt:lpstr>
      <vt:lpstr>Roboto</vt:lpstr>
      <vt:lpstr>Theme1</vt:lpstr>
      <vt:lpstr>Gradient Boosting Machines Model Influence, Hyperparameters, Optimization</vt:lpstr>
      <vt:lpstr>Part 1: Model Influence</vt:lpstr>
      <vt:lpstr>Model Influence Metrics</vt:lpstr>
      <vt:lpstr>SHAP - Bar</vt:lpstr>
      <vt:lpstr>SHAP - Beeswarm</vt:lpstr>
      <vt:lpstr>SHAP - Scatter</vt:lpstr>
      <vt:lpstr>SHAP – Waterfall</vt:lpstr>
      <vt:lpstr>Part 2: Hyperparameters</vt:lpstr>
      <vt:lpstr>Hyperparameters; Overview</vt:lpstr>
      <vt:lpstr>Hyperparameters; Max Tree Depth &amp; Number of Trees</vt:lpstr>
      <vt:lpstr>Hyperparameters; Learning Rate</vt:lpstr>
      <vt:lpstr>Hyperparameters; Min Split Loss, Min Child Weight, &amp; Subsample</vt:lpstr>
      <vt:lpstr>Hyperparameters; Lambda &amp; Alpha</vt:lpstr>
      <vt:lpstr>Hyperparameters; Monotone Constraints</vt:lpstr>
      <vt:lpstr>Hyperparameters; Interaction Constraints</vt:lpstr>
      <vt:lpstr>Hyperparameters; Tree Method</vt:lpstr>
      <vt:lpstr>Hyperparameters; Objective &amp; Eval Metric</vt:lpstr>
      <vt:lpstr>Part 3: Optimization Process</vt:lpstr>
      <vt:lpstr>Optimization Overview</vt:lpstr>
      <vt:lpstr>Gridsearch</vt:lpstr>
      <vt:lpstr>Gridsearch &amp; Cross Validation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Hendriks</dc:creator>
  <cp:lastModifiedBy>Marcus Deckert</cp:lastModifiedBy>
  <cp:revision>223</cp:revision>
  <dcterms:created xsi:type="dcterms:W3CDTF">2021-10-12T13:57:31Z</dcterms:created>
  <dcterms:modified xsi:type="dcterms:W3CDTF">2023-03-02T22:09:04Z</dcterms:modified>
</cp:coreProperties>
</file>