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5" r:id="rId1"/>
    <p:sldMasterId id="2147483696" r:id="rId2"/>
  </p:sldMasterIdLst>
  <p:notesMasterIdLst>
    <p:notesMasterId r:id="rId34"/>
  </p:notesMasterIdLst>
  <p:handoutMasterIdLst>
    <p:handoutMasterId r:id="rId35"/>
  </p:handoutMasterIdLst>
  <p:sldIdLst>
    <p:sldId id="257" r:id="rId3"/>
    <p:sldId id="256" r:id="rId4"/>
    <p:sldId id="478" r:id="rId5"/>
    <p:sldId id="477" r:id="rId6"/>
    <p:sldId id="479" r:id="rId7"/>
    <p:sldId id="483" r:id="rId8"/>
    <p:sldId id="485" r:id="rId9"/>
    <p:sldId id="487" r:id="rId10"/>
    <p:sldId id="463" r:id="rId11"/>
    <p:sldId id="464" r:id="rId12"/>
    <p:sldId id="495" r:id="rId13"/>
    <p:sldId id="499" r:id="rId14"/>
    <p:sldId id="500" r:id="rId15"/>
    <p:sldId id="503" r:id="rId16"/>
    <p:sldId id="504" r:id="rId17"/>
    <p:sldId id="505" r:id="rId18"/>
    <p:sldId id="497" r:id="rId19"/>
    <p:sldId id="490" r:id="rId20"/>
    <p:sldId id="465" r:id="rId21"/>
    <p:sldId id="467" r:id="rId22"/>
    <p:sldId id="471" r:id="rId23"/>
    <p:sldId id="489" r:id="rId24"/>
    <p:sldId id="475" r:id="rId25"/>
    <p:sldId id="493" r:id="rId26"/>
    <p:sldId id="469" r:id="rId27"/>
    <p:sldId id="470" r:id="rId28"/>
    <p:sldId id="491" r:id="rId29"/>
    <p:sldId id="492" r:id="rId30"/>
    <p:sldId id="488" r:id="rId31"/>
    <p:sldId id="506" r:id="rId32"/>
    <p:sldId id="494" r:id="rId33"/>
  </p:sldIdLst>
  <p:sldSz cx="12192000" cy="6858000"/>
  <p:notesSz cx="6858000" cy="9144000"/>
  <p:embeddedFontLst>
    <p:embeddedFont>
      <p:font typeface="Roboto" panose="02000000000000000000" pitchFamily="2" charset="0"/>
      <p:regular r:id="rId36"/>
      <p:bold r:id="rId37"/>
      <p:italic r:id="rId38"/>
      <p:boldItalic r:id="rId39"/>
    </p:embeddedFont>
    <p:embeddedFont>
      <p:font typeface="Roboto Light" panose="02000000000000000000" pitchFamily="2" charset="0"/>
      <p:regular r:id="rId40"/>
      <p:italic r:id="rId41"/>
    </p:embeddedFont>
    <p:embeddedFont>
      <p:font typeface="Roboto Medium" panose="02000000000000000000" pitchFamily="2" charset="0"/>
      <p:regular r:id="rId42"/>
      <p:italic r:id="rId43"/>
    </p:embeddedFont>
  </p:embeddedFontLst>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us Deckert" initials="MD" lastIdx="1" clrIdx="0">
    <p:extLst>
      <p:ext uri="{19B8F6BF-5375-455C-9EA6-DF929625EA0E}">
        <p15:presenceInfo xmlns:p15="http://schemas.microsoft.com/office/powerpoint/2012/main" userId="S::marcusdeckert@carfax.com::3068e384-03bd-423b-94a3-4686e113e5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CC66"/>
    <a:srgbClr val="CC0000"/>
    <a:srgbClr val="FF6600"/>
    <a:srgbClr val="FFCC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85" autoAdjust="0"/>
    <p:restoredTop sz="81551" autoAdjust="0"/>
  </p:normalViewPr>
  <p:slideViewPr>
    <p:cSldViewPr snapToGrid="0">
      <p:cViewPr varScale="1">
        <p:scale>
          <a:sx n="60" d="100"/>
          <a:sy n="60" d="100"/>
        </p:scale>
        <p:origin x="696" y="52"/>
      </p:cViewPr>
      <p:guideLst/>
    </p:cSldViewPr>
  </p:slideViewPr>
  <p:outlineViewPr>
    <p:cViewPr>
      <p:scale>
        <a:sx n="33" d="100"/>
        <a:sy n="33" d="100"/>
      </p:scale>
      <p:origin x="0" y="-22392"/>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0DCAC2-6721-4BB5-AD3B-D5BFADC81B69}" type="doc">
      <dgm:prSet loTypeId="urn:microsoft.com/office/officeart/2005/8/layout/hProcess6" loCatId="process" qsTypeId="urn:microsoft.com/office/officeart/2005/8/quickstyle/simple1" qsCatId="simple" csTypeId="urn:microsoft.com/office/officeart/2005/8/colors/accent3_2" csCatId="accent3" phldr="1"/>
      <dgm:spPr/>
      <dgm:t>
        <a:bodyPr/>
        <a:lstStyle/>
        <a:p>
          <a:endParaRPr lang="en-US"/>
        </a:p>
      </dgm:t>
    </dgm:pt>
    <dgm:pt modelId="{69D276CB-9468-41DB-B561-C3C9B5237247}">
      <dgm:prSet/>
      <dgm:spPr/>
      <dgm:t>
        <a:bodyPr/>
        <a:lstStyle/>
        <a:p>
          <a:r>
            <a:rPr lang="en-US" b="1"/>
            <a:t>Pre-model </a:t>
          </a:r>
          <a:endParaRPr lang="en-US"/>
        </a:p>
      </dgm:t>
    </dgm:pt>
    <dgm:pt modelId="{C8C67737-27CC-4222-ABB2-4EA598311511}" type="parTrans" cxnId="{19CC55C3-C4FB-4B7A-9F66-3FBF00E94E50}">
      <dgm:prSet/>
      <dgm:spPr/>
      <dgm:t>
        <a:bodyPr/>
        <a:lstStyle/>
        <a:p>
          <a:endParaRPr lang="en-US"/>
        </a:p>
      </dgm:t>
    </dgm:pt>
    <dgm:pt modelId="{2C3A1C05-60ED-4621-82AE-7C23AAC1B265}" type="sibTrans" cxnId="{19CC55C3-C4FB-4B7A-9F66-3FBF00E94E50}">
      <dgm:prSet/>
      <dgm:spPr/>
      <dgm:t>
        <a:bodyPr/>
        <a:lstStyle/>
        <a:p>
          <a:endParaRPr lang="en-US"/>
        </a:p>
      </dgm:t>
    </dgm:pt>
    <dgm:pt modelId="{CA044370-4A73-44A5-9BC5-D2BF0130CBEC}">
      <dgm:prSet/>
      <dgm:spPr/>
      <dgm:t>
        <a:bodyPr/>
        <a:lstStyle/>
        <a:p>
          <a:r>
            <a:rPr lang="en-US"/>
            <a:t>Drop/prohibit certain rating variables</a:t>
          </a:r>
        </a:p>
      </dgm:t>
    </dgm:pt>
    <dgm:pt modelId="{81CEAEF0-739C-46ED-9810-69D6760A7DE0}" type="parTrans" cxnId="{7960A4DE-D1D1-4E71-A8E0-843C043C91D4}">
      <dgm:prSet/>
      <dgm:spPr/>
      <dgm:t>
        <a:bodyPr/>
        <a:lstStyle/>
        <a:p>
          <a:endParaRPr lang="en-US"/>
        </a:p>
      </dgm:t>
    </dgm:pt>
    <dgm:pt modelId="{6E99F540-87B0-4D98-BD31-0446C2D36D47}" type="sibTrans" cxnId="{7960A4DE-D1D1-4E71-A8E0-843C043C91D4}">
      <dgm:prSet/>
      <dgm:spPr/>
      <dgm:t>
        <a:bodyPr/>
        <a:lstStyle/>
        <a:p>
          <a:endParaRPr lang="en-US"/>
        </a:p>
      </dgm:t>
    </dgm:pt>
    <dgm:pt modelId="{FB7A987F-6FA4-45B5-945E-F4C714B1DCEE}">
      <dgm:prSet/>
      <dgm:spPr/>
      <dgm:t>
        <a:bodyPr/>
        <a:lstStyle/>
        <a:p>
          <a:r>
            <a:rPr lang="en-US" dirty="0"/>
            <a:t>Re-weight or re-sample data</a:t>
          </a:r>
        </a:p>
      </dgm:t>
    </dgm:pt>
    <dgm:pt modelId="{E32CE919-56B4-44AB-8865-725D62F92ADC}" type="parTrans" cxnId="{328694F9-1CFC-4609-8481-A140940489C6}">
      <dgm:prSet/>
      <dgm:spPr/>
      <dgm:t>
        <a:bodyPr/>
        <a:lstStyle/>
        <a:p>
          <a:endParaRPr lang="en-US"/>
        </a:p>
      </dgm:t>
    </dgm:pt>
    <dgm:pt modelId="{A635FA75-BBD9-4765-B605-D7C2866E1F92}" type="sibTrans" cxnId="{328694F9-1CFC-4609-8481-A140940489C6}">
      <dgm:prSet/>
      <dgm:spPr/>
      <dgm:t>
        <a:bodyPr/>
        <a:lstStyle/>
        <a:p>
          <a:endParaRPr lang="en-US"/>
        </a:p>
      </dgm:t>
    </dgm:pt>
    <dgm:pt modelId="{984B2199-D992-45E2-87AC-32EE1F049BC6}">
      <dgm:prSet/>
      <dgm:spPr/>
      <dgm:t>
        <a:bodyPr/>
        <a:lstStyle/>
        <a:p>
          <a:r>
            <a:rPr lang="en-US" b="1"/>
            <a:t>In-model </a:t>
          </a:r>
          <a:endParaRPr lang="en-US"/>
        </a:p>
      </dgm:t>
    </dgm:pt>
    <dgm:pt modelId="{21D25AC2-9D90-481D-B592-C4E7FBA8FF87}" type="parTrans" cxnId="{F98C3D2E-00EE-45A9-A6A8-58AF927071B9}">
      <dgm:prSet/>
      <dgm:spPr/>
      <dgm:t>
        <a:bodyPr/>
        <a:lstStyle/>
        <a:p>
          <a:endParaRPr lang="en-US"/>
        </a:p>
      </dgm:t>
    </dgm:pt>
    <dgm:pt modelId="{AF9092C3-111E-40FA-97F8-8375A2A38F5D}" type="sibTrans" cxnId="{F98C3D2E-00EE-45A9-A6A8-58AF927071B9}">
      <dgm:prSet/>
      <dgm:spPr/>
      <dgm:t>
        <a:bodyPr/>
        <a:lstStyle/>
        <a:p>
          <a:endParaRPr lang="en-US"/>
        </a:p>
      </dgm:t>
    </dgm:pt>
    <dgm:pt modelId="{253E923A-64D1-4775-B7D0-6CA325A6D28F}">
      <dgm:prSet/>
      <dgm:spPr/>
      <dgm:t>
        <a:bodyPr/>
        <a:lstStyle/>
        <a:p>
          <a:r>
            <a:rPr lang="en-US" dirty="0"/>
            <a:t>Add constraints to optimization objective</a:t>
          </a:r>
        </a:p>
      </dgm:t>
    </dgm:pt>
    <dgm:pt modelId="{791C5C6A-DB31-4C82-A7B1-5F6253F480B5}" type="parTrans" cxnId="{C6EE087B-2F75-4A8D-8624-6F9F918D5C42}">
      <dgm:prSet/>
      <dgm:spPr/>
      <dgm:t>
        <a:bodyPr/>
        <a:lstStyle/>
        <a:p>
          <a:endParaRPr lang="en-US"/>
        </a:p>
      </dgm:t>
    </dgm:pt>
    <dgm:pt modelId="{95F6783C-916A-4A71-B963-246533FA8F4D}" type="sibTrans" cxnId="{C6EE087B-2F75-4A8D-8624-6F9F918D5C42}">
      <dgm:prSet/>
      <dgm:spPr/>
      <dgm:t>
        <a:bodyPr/>
        <a:lstStyle/>
        <a:p>
          <a:endParaRPr lang="en-US"/>
        </a:p>
      </dgm:t>
    </dgm:pt>
    <dgm:pt modelId="{654CFA1F-6C3B-444F-8D8A-EDEFA55B0F50}">
      <dgm:prSet/>
      <dgm:spPr/>
      <dgm:t>
        <a:bodyPr/>
        <a:lstStyle/>
        <a:p>
          <a:r>
            <a:rPr lang="en-US" b="1"/>
            <a:t>Post-model</a:t>
          </a:r>
          <a:endParaRPr lang="en-US"/>
        </a:p>
      </dgm:t>
    </dgm:pt>
    <dgm:pt modelId="{573324B5-9625-492E-AEFD-4FAF3A43B91B}" type="parTrans" cxnId="{E053B794-7011-4D55-B5FC-0B435CC904EF}">
      <dgm:prSet/>
      <dgm:spPr/>
      <dgm:t>
        <a:bodyPr/>
        <a:lstStyle/>
        <a:p>
          <a:endParaRPr lang="en-US"/>
        </a:p>
      </dgm:t>
    </dgm:pt>
    <dgm:pt modelId="{4983BFA8-4CB8-42F7-B8CB-D7736B56AD2B}" type="sibTrans" cxnId="{E053B794-7011-4D55-B5FC-0B435CC904EF}">
      <dgm:prSet/>
      <dgm:spPr/>
      <dgm:t>
        <a:bodyPr/>
        <a:lstStyle/>
        <a:p>
          <a:endParaRPr lang="en-US"/>
        </a:p>
      </dgm:t>
    </dgm:pt>
    <dgm:pt modelId="{28194671-5420-407A-B181-4B787FC1E48F}">
      <dgm:prSet/>
      <dgm:spPr/>
      <dgm:t>
        <a:bodyPr/>
        <a:lstStyle/>
        <a:p>
          <a:r>
            <a:rPr lang="en-US"/>
            <a:t>Limit factor spread</a:t>
          </a:r>
        </a:p>
      </dgm:t>
    </dgm:pt>
    <dgm:pt modelId="{72514C4E-7829-49D2-9A02-8932608FAD2D}" type="parTrans" cxnId="{4D0131FC-D103-4A71-9F0B-63DFA434A5E0}">
      <dgm:prSet/>
      <dgm:spPr/>
      <dgm:t>
        <a:bodyPr/>
        <a:lstStyle/>
        <a:p>
          <a:endParaRPr lang="en-US"/>
        </a:p>
      </dgm:t>
    </dgm:pt>
    <dgm:pt modelId="{DC57BC83-0BB6-4AC5-8009-3451A8E7D596}" type="sibTrans" cxnId="{4D0131FC-D103-4A71-9F0B-63DFA434A5E0}">
      <dgm:prSet/>
      <dgm:spPr/>
      <dgm:t>
        <a:bodyPr/>
        <a:lstStyle/>
        <a:p>
          <a:endParaRPr lang="en-US"/>
        </a:p>
      </dgm:t>
    </dgm:pt>
    <dgm:pt modelId="{24ADE5D7-F6F1-41DB-A655-15D15FD9881C}">
      <dgm:prSet/>
      <dgm:spPr/>
      <dgm:t>
        <a:bodyPr/>
        <a:lstStyle/>
        <a:p>
          <a:r>
            <a:rPr lang="en-US" dirty="0"/>
            <a:t>Use Pope-Sydnor predictor</a:t>
          </a:r>
        </a:p>
      </dgm:t>
    </dgm:pt>
    <dgm:pt modelId="{AC78B1E3-4F4A-4623-94F1-17931B70F841}" type="parTrans" cxnId="{626B89B0-6F6D-46A3-9D2E-01B7741C815E}">
      <dgm:prSet/>
      <dgm:spPr/>
      <dgm:t>
        <a:bodyPr/>
        <a:lstStyle/>
        <a:p>
          <a:endParaRPr lang="en-US"/>
        </a:p>
      </dgm:t>
    </dgm:pt>
    <dgm:pt modelId="{952ED950-B2B7-47FE-9328-718228F01CB7}" type="sibTrans" cxnId="{626B89B0-6F6D-46A3-9D2E-01B7741C815E}">
      <dgm:prSet/>
      <dgm:spPr/>
      <dgm:t>
        <a:bodyPr/>
        <a:lstStyle/>
        <a:p>
          <a:endParaRPr lang="en-US"/>
        </a:p>
      </dgm:t>
    </dgm:pt>
    <dgm:pt modelId="{4F4FA38C-7895-48FB-BBEB-86353F2E3E6B}">
      <dgm:prSet/>
      <dgm:spPr/>
      <dgm:t>
        <a:bodyPr/>
        <a:lstStyle/>
        <a:p>
          <a:r>
            <a:rPr lang="en-US" dirty="0"/>
            <a:t>Transform predictors (e.g. orthogonalization, optimal transport)</a:t>
          </a:r>
        </a:p>
      </dgm:t>
    </dgm:pt>
    <dgm:pt modelId="{0CA7C318-61C2-433D-8CC2-2576D4C33895}" type="parTrans" cxnId="{47428D2E-C1D5-4B30-9F35-F13A693CF646}">
      <dgm:prSet/>
      <dgm:spPr/>
      <dgm:t>
        <a:bodyPr/>
        <a:lstStyle/>
        <a:p>
          <a:endParaRPr lang="en-US"/>
        </a:p>
      </dgm:t>
    </dgm:pt>
    <dgm:pt modelId="{D939A9FB-E25C-40BF-9092-7FB9A62B79BA}" type="sibTrans" cxnId="{47428D2E-C1D5-4B30-9F35-F13A693CF646}">
      <dgm:prSet/>
      <dgm:spPr/>
      <dgm:t>
        <a:bodyPr/>
        <a:lstStyle/>
        <a:p>
          <a:endParaRPr lang="en-US"/>
        </a:p>
      </dgm:t>
    </dgm:pt>
    <dgm:pt modelId="{B47EED6C-3AF5-4338-9FA3-3D959657F105}">
      <dgm:prSet/>
      <dgm:spPr/>
      <dgm:t>
        <a:bodyPr/>
        <a:lstStyle/>
        <a:p>
          <a:r>
            <a:rPr lang="en-US" dirty="0"/>
            <a:t>Adversarial debiasing</a:t>
          </a:r>
        </a:p>
      </dgm:t>
    </dgm:pt>
    <dgm:pt modelId="{C135C315-60AF-4E69-8599-9F3A8EC835AD}" type="parTrans" cxnId="{EDF60A56-82A7-4FB7-9FC0-33B9FAC4D38C}">
      <dgm:prSet/>
      <dgm:spPr/>
      <dgm:t>
        <a:bodyPr/>
        <a:lstStyle/>
        <a:p>
          <a:endParaRPr lang="en-US"/>
        </a:p>
      </dgm:t>
    </dgm:pt>
    <dgm:pt modelId="{01ACF4A3-D353-4092-B374-B07749522B76}" type="sibTrans" cxnId="{EDF60A56-82A7-4FB7-9FC0-33B9FAC4D38C}">
      <dgm:prSet/>
      <dgm:spPr/>
      <dgm:t>
        <a:bodyPr/>
        <a:lstStyle/>
        <a:p>
          <a:endParaRPr lang="en-US"/>
        </a:p>
      </dgm:t>
    </dgm:pt>
    <dgm:pt modelId="{D46B51CA-CF8C-48A5-8F64-827E2183E731}" type="pres">
      <dgm:prSet presAssocID="{0D0DCAC2-6721-4BB5-AD3B-D5BFADC81B69}" presName="theList" presStyleCnt="0">
        <dgm:presLayoutVars>
          <dgm:dir/>
          <dgm:animLvl val="lvl"/>
          <dgm:resizeHandles val="exact"/>
        </dgm:presLayoutVars>
      </dgm:prSet>
      <dgm:spPr/>
    </dgm:pt>
    <dgm:pt modelId="{9155659E-BFF1-48BD-9D6D-13937F861F02}" type="pres">
      <dgm:prSet presAssocID="{69D276CB-9468-41DB-B561-C3C9B5237247}" presName="compNode" presStyleCnt="0"/>
      <dgm:spPr/>
    </dgm:pt>
    <dgm:pt modelId="{855F95A5-B044-405B-AB23-CCA737D54CB9}" type="pres">
      <dgm:prSet presAssocID="{69D276CB-9468-41DB-B561-C3C9B5237247}" presName="noGeometry" presStyleCnt="0"/>
      <dgm:spPr/>
    </dgm:pt>
    <dgm:pt modelId="{401F6335-23AD-435B-B8BE-87D63F16706A}" type="pres">
      <dgm:prSet presAssocID="{69D276CB-9468-41DB-B561-C3C9B5237247}" presName="childTextVisible" presStyleLbl="bgAccFollowNode1" presStyleIdx="0" presStyleCnt="3">
        <dgm:presLayoutVars>
          <dgm:bulletEnabled val="1"/>
        </dgm:presLayoutVars>
      </dgm:prSet>
      <dgm:spPr/>
    </dgm:pt>
    <dgm:pt modelId="{69321D31-65E0-4DAF-8709-0A2CDF3F9502}" type="pres">
      <dgm:prSet presAssocID="{69D276CB-9468-41DB-B561-C3C9B5237247}" presName="childTextHidden" presStyleLbl="bgAccFollowNode1" presStyleIdx="0" presStyleCnt="3"/>
      <dgm:spPr/>
    </dgm:pt>
    <dgm:pt modelId="{A68B5AE2-BB24-4287-95EE-92A67DF00486}" type="pres">
      <dgm:prSet presAssocID="{69D276CB-9468-41DB-B561-C3C9B5237247}" presName="parentText" presStyleLbl="node1" presStyleIdx="0" presStyleCnt="3">
        <dgm:presLayoutVars>
          <dgm:chMax val="1"/>
          <dgm:bulletEnabled val="1"/>
        </dgm:presLayoutVars>
      </dgm:prSet>
      <dgm:spPr/>
    </dgm:pt>
    <dgm:pt modelId="{73AB3831-09E6-4AC7-BE53-7E996198B580}" type="pres">
      <dgm:prSet presAssocID="{69D276CB-9468-41DB-B561-C3C9B5237247}" presName="aSpace" presStyleCnt="0"/>
      <dgm:spPr/>
    </dgm:pt>
    <dgm:pt modelId="{E5862802-3BCA-40AA-9AE7-9F18A468BDA2}" type="pres">
      <dgm:prSet presAssocID="{984B2199-D992-45E2-87AC-32EE1F049BC6}" presName="compNode" presStyleCnt="0"/>
      <dgm:spPr/>
    </dgm:pt>
    <dgm:pt modelId="{1D592BBF-566B-4915-9AF1-DAC98323AA6A}" type="pres">
      <dgm:prSet presAssocID="{984B2199-D992-45E2-87AC-32EE1F049BC6}" presName="noGeometry" presStyleCnt="0"/>
      <dgm:spPr/>
    </dgm:pt>
    <dgm:pt modelId="{BF5CD699-1F0B-4B1B-B4A7-2C54FABC597D}" type="pres">
      <dgm:prSet presAssocID="{984B2199-D992-45E2-87AC-32EE1F049BC6}" presName="childTextVisible" presStyleLbl="bgAccFollowNode1" presStyleIdx="1" presStyleCnt="3">
        <dgm:presLayoutVars>
          <dgm:bulletEnabled val="1"/>
        </dgm:presLayoutVars>
      </dgm:prSet>
      <dgm:spPr/>
    </dgm:pt>
    <dgm:pt modelId="{CCEC359F-3F59-4F13-A12B-A3953562BB00}" type="pres">
      <dgm:prSet presAssocID="{984B2199-D992-45E2-87AC-32EE1F049BC6}" presName="childTextHidden" presStyleLbl="bgAccFollowNode1" presStyleIdx="1" presStyleCnt="3"/>
      <dgm:spPr/>
    </dgm:pt>
    <dgm:pt modelId="{9667AEEB-5CA9-4347-9775-5E96B0DA636F}" type="pres">
      <dgm:prSet presAssocID="{984B2199-D992-45E2-87AC-32EE1F049BC6}" presName="parentText" presStyleLbl="node1" presStyleIdx="1" presStyleCnt="3">
        <dgm:presLayoutVars>
          <dgm:chMax val="1"/>
          <dgm:bulletEnabled val="1"/>
        </dgm:presLayoutVars>
      </dgm:prSet>
      <dgm:spPr/>
    </dgm:pt>
    <dgm:pt modelId="{C7900798-1CDA-4A29-B557-A18FF10253B7}" type="pres">
      <dgm:prSet presAssocID="{984B2199-D992-45E2-87AC-32EE1F049BC6}" presName="aSpace" presStyleCnt="0"/>
      <dgm:spPr/>
    </dgm:pt>
    <dgm:pt modelId="{46778CBC-15CD-4673-8995-8CA9C9FE9F47}" type="pres">
      <dgm:prSet presAssocID="{654CFA1F-6C3B-444F-8D8A-EDEFA55B0F50}" presName="compNode" presStyleCnt="0"/>
      <dgm:spPr/>
    </dgm:pt>
    <dgm:pt modelId="{0495FC4D-452A-4C12-A114-26D3FA2F850C}" type="pres">
      <dgm:prSet presAssocID="{654CFA1F-6C3B-444F-8D8A-EDEFA55B0F50}" presName="noGeometry" presStyleCnt="0"/>
      <dgm:spPr/>
    </dgm:pt>
    <dgm:pt modelId="{34617D39-542C-4FAE-80F7-B10A39FFD823}" type="pres">
      <dgm:prSet presAssocID="{654CFA1F-6C3B-444F-8D8A-EDEFA55B0F50}" presName="childTextVisible" presStyleLbl="bgAccFollowNode1" presStyleIdx="2" presStyleCnt="3">
        <dgm:presLayoutVars>
          <dgm:bulletEnabled val="1"/>
        </dgm:presLayoutVars>
      </dgm:prSet>
      <dgm:spPr/>
    </dgm:pt>
    <dgm:pt modelId="{332748C7-D694-46BC-BBEF-75DB39067AEB}" type="pres">
      <dgm:prSet presAssocID="{654CFA1F-6C3B-444F-8D8A-EDEFA55B0F50}" presName="childTextHidden" presStyleLbl="bgAccFollowNode1" presStyleIdx="2" presStyleCnt="3"/>
      <dgm:spPr/>
    </dgm:pt>
    <dgm:pt modelId="{ED3E1830-0EEA-4FF0-A2EB-71FE582E9B6E}" type="pres">
      <dgm:prSet presAssocID="{654CFA1F-6C3B-444F-8D8A-EDEFA55B0F50}" presName="parentText" presStyleLbl="node1" presStyleIdx="2" presStyleCnt="3">
        <dgm:presLayoutVars>
          <dgm:chMax val="1"/>
          <dgm:bulletEnabled val="1"/>
        </dgm:presLayoutVars>
      </dgm:prSet>
      <dgm:spPr/>
    </dgm:pt>
  </dgm:ptLst>
  <dgm:cxnLst>
    <dgm:cxn modelId="{6EC9B506-B725-4743-8C44-2D1A12BDB958}" type="presOf" srcId="{CA044370-4A73-44A5-9BC5-D2BF0130CBEC}" destId="{69321D31-65E0-4DAF-8709-0A2CDF3F9502}" srcOrd="1" destOrd="0" presId="urn:microsoft.com/office/officeart/2005/8/layout/hProcess6"/>
    <dgm:cxn modelId="{F6C00814-6B3C-4827-B038-307004B79E6B}" type="presOf" srcId="{654CFA1F-6C3B-444F-8D8A-EDEFA55B0F50}" destId="{ED3E1830-0EEA-4FF0-A2EB-71FE582E9B6E}" srcOrd="0" destOrd="0" presId="urn:microsoft.com/office/officeart/2005/8/layout/hProcess6"/>
    <dgm:cxn modelId="{6C3EFD15-DCEE-4568-8AE6-FF031C41E945}" type="presOf" srcId="{24ADE5D7-F6F1-41DB-A655-15D15FD9881C}" destId="{332748C7-D694-46BC-BBEF-75DB39067AEB}" srcOrd="1" destOrd="1" presId="urn:microsoft.com/office/officeart/2005/8/layout/hProcess6"/>
    <dgm:cxn modelId="{0E556626-4A3E-4D6D-85AB-CC83620D1C8B}" type="presOf" srcId="{253E923A-64D1-4775-B7D0-6CA325A6D28F}" destId="{CCEC359F-3F59-4F13-A12B-A3953562BB00}" srcOrd="1" destOrd="0" presId="urn:microsoft.com/office/officeart/2005/8/layout/hProcess6"/>
    <dgm:cxn modelId="{F98C3D2E-00EE-45A9-A6A8-58AF927071B9}" srcId="{0D0DCAC2-6721-4BB5-AD3B-D5BFADC81B69}" destId="{984B2199-D992-45E2-87AC-32EE1F049BC6}" srcOrd="1" destOrd="0" parTransId="{21D25AC2-9D90-481D-B592-C4E7FBA8FF87}" sibTransId="{AF9092C3-111E-40FA-97F8-8375A2A38F5D}"/>
    <dgm:cxn modelId="{47428D2E-C1D5-4B30-9F35-F13A693CF646}" srcId="{69D276CB-9468-41DB-B561-C3C9B5237247}" destId="{4F4FA38C-7895-48FB-BBEB-86353F2E3E6B}" srcOrd="2" destOrd="0" parTransId="{0CA7C318-61C2-433D-8CC2-2576D4C33895}" sibTransId="{D939A9FB-E25C-40BF-9092-7FB9A62B79BA}"/>
    <dgm:cxn modelId="{152EB134-4338-430C-902F-3F588F351355}" type="presOf" srcId="{253E923A-64D1-4775-B7D0-6CA325A6D28F}" destId="{BF5CD699-1F0B-4B1B-B4A7-2C54FABC597D}" srcOrd="0" destOrd="0" presId="urn:microsoft.com/office/officeart/2005/8/layout/hProcess6"/>
    <dgm:cxn modelId="{7E17A340-792B-4861-9708-845E3E122B70}" type="presOf" srcId="{CA044370-4A73-44A5-9BC5-D2BF0130CBEC}" destId="{401F6335-23AD-435B-B8BE-87D63F16706A}" srcOrd="0" destOrd="0" presId="urn:microsoft.com/office/officeart/2005/8/layout/hProcess6"/>
    <dgm:cxn modelId="{02EC0E4A-6F04-4393-9B22-F9572679F2D0}" type="presOf" srcId="{4F4FA38C-7895-48FB-BBEB-86353F2E3E6B}" destId="{401F6335-23AD-435B-B8BE-87D63F16706A}" srcOrd="0" destOrd="2" presId="urn:microsoft.com/office/officeart/2005/8/layout/hProcess6"/>
    <dgm:cxn modelId="{3123546B-D623-4330-BBC5-B16BD4104D28}" type="presOf" srcId="{28194671-5420-407A-B181-4B787FC1E48F}" destId="{332748C7-D694-46BC-BBEF-75DB39067AEB}" srcOrd="1" destOrd="0" presId="urn:microsoft.com/office/officeart/2005/8/layout/hProcess6"/>
    <dgm:cxn modelId="{8DFCDE6B-E17F-41B4-B2E4-9559D2438D7E}" type="presOf" srcId="{FB7A987F-6FA4-45B5-945E-F4C714B1DCEE}" destId="{69321D31-65E0-4DAF-8709-0A2CDF3F9502}" srcOrd="1" destOrd="1" presId="urn:microsoft.com/office/officeart/2005/8/layout/hProcess6"/>
    <dgm:cxn modelId="{1FB0566C-DD2F-4024-AF70-78EC85838068}" type="presOf" srcId="{4F4FA38C-7895-48FB-BBEB-86353F2E3E6B}" destId="{69321D31-65E0-4DAF-8709-0A2CDF3F9502}" srcOrd="1" destOrd="2" presId="urn:microsoft.com/office/officeart/2005/8/layout/hProcess6"/>
    <dgm:cxn modelId="{EDF60A56-82A7-4FB7-9FC0-33B9FAC4D38C}" srcId="{984B2199-D992-45E2-87AC-32EE1F049BC6}" destId="{B47EED6C-3AF5-4338-9FA3-3D959657F105}" srcOrd="1" destOrd="0" parTransId="{C135C315-60AF-4E69-8599-9F3A8EC835AD}" sibTransId="{01ACF4A3-D353-4092-B374-B07749522B76}"/>
    <dgm:cxn modelId="{9B6BC458-80FB-4EF0-8142-FADEF7CBA373}" type="presOf" srcId="{984B2199-D992-45E2-87AC-32EE1F049BC6}" destId="{9667AEEB-5CA9-4347-9775-5E96B0DA636F}" srcOrd="0" destOrd="0" presId="urn:microsoft.com/office/officeart/2005/8/layout/hProcess6"/>
    <dgm:cxn modelId="{C6EE087B-2F75-4A8D-8624-6F9F918D5C42}" srcId="{984B2199-D992-45E2-87AC-32EE1F049BC6}" destId="{253E923A-64D1-4775-B7D0-6CA325A6D28F}" srcOrd="0" destOrd="0" parTransId="{791C5C6A-DB31-4C82-A7B1-5F6253F480B5}" sibTransId="{95F6783C-916A-4A71-B963-246533FA8F4D}"/>
    <dgm:cxn modelId="{31F3E586-E037-4F4D-9CC8-8BCECDA5FB30}" type="presOf" srcId="{0D0DCAC2-6721-4BB5-AD3B-D5BFADC81B69}" destId="{D46B51CA-CF8C-48A5-8F64-827E2183E731}" srcOrd="0" destOrd="0" presId="urn:microsoft.com/office/officeart/2005/8/layout/hProcess6"/>
    <dgm:cxn modelId="{E6C60894-31F7-41E7-8645-526C9B53D8C8}" type="presOf" srcId="{24ADE5D7-F6F1-41DB-A655-15D15FD9881C}" destId="{34617D39-542C-4FAE-80F7-B10A39FFD823}" srcOrd="0" destOrd="1" presId="urn:microsoft.com/office/officeart/2005/8/layout/hProcess6"/>
    <dgm:cxn modelId="{E053B794-7011-4D55-B5FC-0B435CC904EF}" srcId="{0D0DCAC2-6721-4BB5-AD3B-D5BFADC81B69}" destId="{654CFA1F-6C3B-444F-8D8A-EDEFA55B0F50}" srcOrd="2" destOrd="0" parTransId="{573324B5-9625-492E-AEFD-4FAF3A43B91B}" sibTransId="{4983BFA8-4CB8-42F7-B8CB-D7736B56AD2B}"/>
    <dgm:cxn modelId="{2F9F3F9F-783F-4E17-9152-5446F1689704}" type="presOf" srcId="{B47EED6C-3AF5-4338-9FA3-3D959657F105}" destId="{BF5CD699-1F0B-4B1B-B4A7-2C54FABC597D}" srcOrd="0" destOrd="1" presId="urn:microsoft.com/office/officeart/2005/8/layout/hProcess6"/>
    <dgm:cxn modelId="{626B89B0-6F6D-46A3-9D2E-01B7741C815E}" srcId="{654CFA1F-6C3B-444F-8D8A-EDEFA55B0F50}" destId="{24ADE5D7-F6F1-41DB-A655-15D15FD9881C}" srcOrd="1" destOrd="0" parTransId="{AC78B1E3-4F4A-4623-94F1-17931B70F841}" sibTransId="{952ED950-B2B7-47FE-9328-718228F01CB7}"/>
    <dgm:cxn modelId="{263D7AB5-F6B4-45AA-A9B7-EA6F66C7D55B}" type="presOf" srcId="{FB7A987F-6FA4-45B5-945E-F4C714B1DCEE}" destId="{401F6335-23AD-435B-B8BE-87D63F16706A}" srcOrd="0" destOrd="1" presId="urn:microsoft.com/office/officeart/2005/8/layout/hProcess6"/>
    <dgm:cxn modelId="{7DBBB5B5-D048-4374-84D1-60D0EF68B109}" type="presOf" srcId="{B47EED6C-3AF5-4338-9FA3-3D959657F105}" destId="{CCEC359F-3F59-4F13-A12B-A3953562BB00}" srcOrd="1" destOrd="1" presId="urn:microsoft.com/office/officeart/2005/8/layout/hProcess6"/>
    <dgm:cxn modelId="{19CC55C3-C4FB-4B7A-9F66-3FBF00E94E50}" srcId="{0D0DCAC2-6721-4BB5-AD3B-D5BFADC81B69}" destId="{69D276CB-9468-41DB-B561-C3C9B5237247}" srcOrd="0" destOrd="0" parTransId="{C8C67737-27CC-4222-ABB2-4EA598311511}" sibTransId="{2C3A1C05-60ED-4621-82AE-7C23AAC1B265}"/>
    <dgm:cxn modelId="{CC1388D8-9ADF-429A-AC32-407905B4B2B7}" type="presOf" srcId="{28194671-5420-407A-B181-4B787FC1E48F}" destId="{34617D39-542C-4FAE-80F7-B10A39FFD823}" srcOrd="0" destOrd="0" presId="urn:microsoft.com/office/officeart/2005/8/layout/hProcess6"/>
    <dgm:cxn modelId="{7960A4DE-D1D1-4E71-A8E0-843C043C91D4}" srcId="{69D276CB-9468-41DB-B561-C3C9B5237247}" destId="{CA044370-4A73-44A5-9BC5-D2BF0130CBEC}" srcOrd="0" destOrd="0" parTransId="{81CEAEF0-739C-46ED-9810-69D6760A7DE0}" sibTransId="{6E99F540-87B0-4D98-BD31-0446C2D36D47}"/>
    <dgm:cxn modelId="{E84880F6-B162-4367-9329-B4C9F15F8A68}" type="presOf" srcId="{69D276CB-9468-41DB-B561-C3C9B5237247}" destId="{A68B5AE2-BB24-4287-95EE-92A67DF00486}" srcOrd="0" destOrd="0" presId="urn:microsoft.com/office/officeart/2005/8/layout/hProcess6"/>
    <dgm:cxn modelId="{328694F9-1CFC-4609-8481-A140940489C6}" srcId="{69D276CB-9468-41DB-B561-C3C9B5237247}" destId="{FB7A987F-6FA4-45B5-945E-F4C714B1DCEE}" srcOrd="1" destOrd="0" parTransId="{E32CE919-56B4-44AB-8865-725D62F92ADC}" sibTransId="{A635FA75-BBD9-4765-B605-D7C2866E1F92}"/>
    <dgm:cxn modelId="{4D0131FC-D103-4A71-9F0B-63DFA434A5E0}" srcId="{654CFA1F-6C3B-444F-8D8A-EDEFA55B0F50}" destId="{28194671-5420-407A-B181-4B787FC1E48F}" srcOrd="0" destOrd="0" parTransId="{72514C4E-7829-49D2-9A02-8932608FAD2D}" sibTransId="{DC57BC83-0BB6-4AC5-8009-3451A8E7D596}"/>
    <dgm:cxn modelId="{F72DDF8F-95D5-4742-9D4C-CF51A23F8990}" type="presParOf" srcId="{D46B51CA-CF8C-48A5-8F64-827E2183E731}" destId="{9155659E-BFF1-48BD-9D6D-13937F861F02}" srcOrd="0" destOrd="0" presId="urn:microsoft.com/office/officeart/2005/8/layout/hProcess6"/>
    <dgm:cxn modelId="{70C918EC-9701-4B34-A54B-4999C26ADC23}" type="presParOf" srcId="{9155659E-BFF1-48BD-9D6D-13937F861F02}" destId="{855F95A5-B044-405B-AB23-CCA737D54CB9}" srcOrd="0" destOrd="0" presId="urn:microsoft.com/office/officeart/2005/8/layout/hProcess6"/>
    <dgm:cxn modelId="{9ADECD40-C9DD-4AE1-9C86-2772894C6492}" type="presParOf" srcId="{9155659E-BFF1-48BD-9D6D-13937F861F02}" destId="{401F6335-23AD-435B-B8BE-87D63F16706A}" srcOrd="1" destOrd="0" presId="urn:microsoft.com/office/officeart/2005/8/layout/hProcess6"/>
    <dgm:cxn modelId="{5AE5BF5D-9BF2-4691-BCC3-762E57D75E30}" type="presParOf" srcId="{9155659E-BFF1-48BD-9D6D-13937F861F02}" destId="{69321D31-65E0-4DAF-8709-0A2CDF3F9502}" srcOrd="2" destOrd="0" presId="urn:microsoft.com/office/officeart/2005/8/layout/hProcess6"/>
    <dgm:cxn modelId="{3576523A-8A0E-4971-8B77-226F1796C3EB}" type="presParOf" srcId="{9155659E-BFF1-48BD-9D6D-13937F861F02}" destId="{A68B5AE2-BB24-4287-95EE-92A67DF00486}" srcOrd="3" destOrd="0" presId="urn:microsoft.com/office/officeart/2005/8/layout/hProcess6"/>
    <dgm:cxn modelId="{F52279DF-13EB-46FF-BB62-629BC8D7B185}" type="presParOf" srcId="{D46B51CA-CF8C-48A5-8F64-827E2183E731}" destId="{73AB3831-09E6-4AC7-BE53-7E996198B580}" srcOrd="1" destOrd="0" presId="urn:microsoft.com/office/officeart/2005/8/layout/hProcess6"/>
    <dgm:cxn modelId="{69FDC891-C798-40C8-BB56-528EA762A066}" type="presParOf" srcId="{D46B51CA-CF8C-48A5-8F64-827E2183E731}" destId="{E5862802-3BCA-40AA-9AE7-9F18A468BDA2}" srcOrd="2" destOrd="0" presId="urn:microsoft.com/office/officeart/2005/8/layout/hProcess6"/>
    <dgm:cxn modelId="{D2CA280A-F2F6-4791-901B-B98C472252E4}" type="presParOf" srcId="{E5862802-3BCA-40AA-9AE7-9F18A468BDA2}" destId="{1D592BBF-566B-4915-9AF1-DAC98323AA6A}" srcOrd="0" destOrd="0" presId="urn:microsoft.com/office/officeart/2005/8/layout/hProcess6"/>
    <dgm:cxn modelId="{73532C06-17F4-4F56-BFB0-0B2B6E023130}" type="presParOf" srcId="{E5862802-3BCA-40AA-9AE7-9F18A468BDA2}" destId="{BF5CD699-1F0B-4B1B-B4A7-2C54FABC597D}" srcOrd="1" destOrd="0" presId="urn:microsoft.com/office/officeart/2005/8/layout/hProcess6"/>
    <dgm:cxn modelId="{BD66C748-6F9B-4EC9-9B55-265214B4A485}" type="presParOf" srcId="{E5862802-3BCA-40AA-9AE7-9F18A468BDA2}" destId="{CCEC359F-3F59-4F13-A12B-A3953562BB00}" srcOrd="2" destOrd="0" presId="urn:microsoft.com/office/officeart/2005/8/layout/hProcess6"/>
    <dgm:cxn modelId="{86948785-EDEF-4C1C-9AFB-88D0463A279D}" type="presParOf" srcId="{E5862802-3BCA-40AA-9AE7-9F18A468BDA2}" destId="{9667AEEB-5CA9-4347-9775-5E96B0DA636F}" srcOrd="3" destOrd="0" presId="urn:microsoft.com/office/officeart/2005/8/layout/hProcess6"/>
    <dgm:cxn modelId="{A3EA1D27-918B-4242-8820-B1F5F33E9F23}" type="presParOf" srcId="{D46B51CA-CF8C-48A5-8F64-827E2183E731}" destId="{C7900798-1CDA-4A29-B557-A18FF10253B7}" srcOrd="3" destOrd="0" presId="urn:microsoft.com/office/officeart/2005/8/layout/hProcess6"/>
    <dgm:cxn modelId="{E1A01581-D1AC-43F3-A4BD-84810B101B8A}" type="presParOf" srcId="{D46B51CA-CF8C-48A5-8F64-827E2183E731}" destId="{46778CBC-15CD-4673-8995-8CA9C9FE9F47}" srcOrd="4" destOrd="0" presId="urn:microsoft.com/office/officeart/2005/8/layout/hProcess6"/>
    <dgm:cxn modelId="{0AAC15EB-FCEB-40B7-87E7-E67019DE9B3F}" type="presParOf" srcId="{46778CBC-15CD-4673-8995-8CA9C9FE9F47}" destId="{0495FC4D-452A-4C12-A114-26D3FA2F850C}" srcOrd="0" destOrd="0" presId="urn:microsoft.com/office/officeart/2005/8/layout/hProcess6"/>
    <dgm:cxn modelId="{466A306C-61EA-443A-A1BF-CEE53933F671}" type="presParOf" srcId="{46778CBC-15CD-4673-8995-8CA9C9FE9F47}" destId="{34617D39-542C-4FAE-80F7-B10A39FFD823}" srcOrd="1" destOrd="0" presId="urn:microsoft.com/office/officeart/2005/8/layout/hProcess6"/>
    <dgm:cxn modelId="{08D10D00-19C5-4F33-AB85-22ADD49CAD70}" type="presParOf" srcId="{46778CBC-15CD-4673-8995-8CA9C9FE9F47}" destId="{332748C7-D694-46BC-BBEF-75DB39067AEB}" srcOrd="2" destOrd="0" presId="urn:microsoft.com/office/officeart/2005/8/layout/hProcess6"/>
    <dgm:cxn modelId="{7757F4ED-E150-4E9F-A128-0441E4C428D2}" type="presParOf" srcId="{46778CBC-15CD-4673-8995-8CA9C9FE9F47}" destId="{ED3E1830-0EEA-4FF0-A2EB-71FE582E9B6E}"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2FF5CE-724E-41E0-B6C7-E9AC8FE07B5F}"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C8EB225-BADB-4120-B1AF-E0659209F4AD}">
      <dgm:prSet phldrT="[Text]"/>
      <dgm:spPr/>
      <dgm:t>
        <a:bodyPr/>
        <a:lstStyle/>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Create Internal Clarity</a:t>
          </a:r>
        </a:p>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be clear on why we consider our actions to be fair and reasonable</a:t>
          </a:r>
          <a:endParaRPr lang="en-US" dirty="0"/>
        </a:p>
      </dgm:t>
    </dgm:pt>
    <dgm:pt modelId="{FE13DFB0-40FA-4FDD-AD5B-8EFA3A6181A5}" type="parTrans" cxnId="{187DA7EA-7D71-4543-A076-76787CC60A7E}">
      <dgm:prSet/>
      <dgm:spPr/>
      <dgm:t>
        <a:bodyPr/>
        <a:lstStyle/>
        <a:p>
          <a:endParaRPr lang="en-US"/>
        </a:p>
      </dgm:t>
    </dgm:pt>
    <dgm:pt modelId="{BD4F064C-1088-428D-BEE5-14C5B812C57C}" type="sibTrans" cxnId="{187DA7EA-7D71-4543-A076-76787CC60A7E}">
      <dgm:prSet/>
      <dgm:spPr/>
      <dgm:t>
        <a:bodyPr/>
        <a:lstStyle/>
        <a:p>
          <a:endParaRPr lang="en-US"/>
        </a:p>
      </dgm:t>
    </dgm:pt>
    <dgm:pt modelId="{BECD3F71-6BC0-4BA6-8092-8DA04804F872}">
      <dgm:prSet/>
      <dgm:spPr/>
      <dgm:t>
        <a:bodyPr/>
        <a:lstStyle/>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Acknowledge Imperfections </a:t>
          </a:r>
        </a:p>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acknowledge the inherent tradeoffs required</a:t>
          </a:r>
        </a:p>
      </dgm:t>
    </dgm:pt>
    <dgm:pt modelId="{3621FF78-A43D-4838-A451-F9E29EF8D5AA}" type="parTrans" cxnId="{8865CF72-962A-475C-A19E-1EB123789635}">
      <dgm:prSet/>
      <dgm:spPr/>
      <dgm:t>
        <a:bodyPr/>
        <a:lstStyle/>
        <a:p>
          <a:endParaRPr lang="en-US"/>
        </a:p>
      </dgm:t>
    </dgm:pt>
    <dgm:pt modelId="{6489403C-7587-417E-A97F-1395E11C84D2}" type="sibTrans" cxnId="{8865CF72-962A-475C-A19E-1EB123789635}">
      <dgm:prSet/>
      <dgm:spPr/>
      <dgm:t>
        <a:bodyPr/>
        <a:lstStyle/>
        <a:p>
          <a:endParaRPr lang="en-US"/>
        </a:p>
      </dgm:t>
    </dgm:pt>
    <dgm:pt modelId="{0D44F9BD-34A0-410F-801F-CAAD70FD2B4F}">
      <dgm:prSet/>
      <dgm:spPr/>
      <dgm:t>
        <a:bodyPr/>
        <a:lstStyle/>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Be Adaptable</a:t>
          </a:r>
        </a:p>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adapt any answer over time, particularly as the research environment matures</a:t>
          </a:r>
        </a:p>
      </dgm:t>
    </dgm:pt>
    <dgm:pt modelId="{EA1C66BD-CD11-456D-BD88-497C14451CF3}" type="parTrans" cxnId="{D63306B2-4509-43A5-9B4B-5805D06BF675}">
      <dgm:prSet/>
      <dgm:spPr/>
      <dgm:t>
        <a:bodyPr/>
        <a:lstStyle/>
        <a:p>
          <a:endParaRPr lang="en-US"/>
        </a:p>
      </dgm:t>
    </dgm:pt>
    <dgm:pt modelId="{5E9B1655-D5B3-4874-B85C-4649D0372663}" type="sibTrans" cxnId="{D63306B2-4509-43A5-9B4B-5805D06BF675}">
      <dgm:prSet/>
      <dgm:spPr/>
      <dgm:t>
        <a:bodyPr/>
        <a:lstStyle/>
        <a:p>
          <a:endParaRPr lang="en-US"/>
        </a:p>
      </dgm:t>
    </dgm:pt>
    <dgm:pt modelId="{33866A2F-53B9-4577-B5CA-4E39368B325C}">
      <dgm:prSet/>
      <dgm:spPr/>
      <dgm:t>
        <a:bodyPr/>
        <a:lstStyle/>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Act With Humility</a:t>
          </a:r>
        </a:p>
        <a:p>
          <a:r>
            <a:rPr lang="en-US" b="0" i="0" u="none" strike="noStrike" baseline="0" dirty="0">
              <a:latin typeface="Roboto Light" panose="02000000000000000000" pitchFamily="2" charset="0"/>
              <a:ea typeface="Roboto Light" panose="02000000000000000000" pitchFamily="2" charset="0"/>
              <a:cs typeface="Roboto Light" panose="02000000000000000000" pitchFamily="2" charset="0"/>
            </a:rPr>
            <a:t>commit to openly discuss views which may contradict our own, to rectify any issues as they are identified, and to adapt according to society’s evolving norms</a:t>
          </a:r>
          <a:endParaRPr lang="en-US" dirty="0">
            <a:latin typeface="Roboto Light" panose="02000000000000000000" pitchFamily="2" charset="0"/>
            <a:ea typeface="Roboto Light" panose="02000000000000000000" pitchFamily="2" charset="0"/>
            <a:cs typeface="Roboto Light" panose="02000000000000000000" pitchFamily="2" charset="0"/>
          </a:endParaRPr>
        </a:p>
      </dgm:t>
    </dgm:pt>
    <dgm:pt modelId="{283AE597-BECE-4560-A564-6C88D7EF7A95}" type="parTrans" cxnId="{2E5D5D1C-1226-4E2D-B72A-FEBC60B1083A}">
      <dgm:prSet/>
      <dgm:spPr/>
      <dgm:t>
        <a:bodyPr/>
        <a:lstStyle/>
        <a:p>
          <a:endParaRPr lang="en-US"/>
        </a:p>
      </dgm:t>
    </dgm:pt>
    <dgm:pt modelId="{9C6E0D2E-DA67-4812-A2B9-6C4B1EB5C8CF}" type="sibTrans" cxnId="{2E5D5D1C-1226-4E2D-B72A-FEBC60B1083A}">
      <dgm:prSet/>
      <dgm:spPr/>
      <dgm:t>
        <a:bodyPr/>
        <a:lstStyle/>
        <a:p>
          <a:endParaRPr lang="en-US"/>
        </a:p>
      </dgm:t>
    </dgm:pt>
    <dgm:pt modelId="{D5BC05B9-C446-4263-9247-1A7858CE9374}" type="pres">
      <dgm:prSet presAssocID="{0F2FF5CE-724E-41E0-B6C7-E9AC8FE07B5F}" presName="diagram" presStyleCnt="0">
        <dgm:presLayoutVars>
          <dgm:dir/>
          <dgm:resizeHandles val="exact"/>
        </dgm:presLayoutVars>
      </dgm:prSet>
      <dgm:spPr/>
    </dgm:pt>
    <dgm:pt modelId="{13D4D9A0-0A02-46F9-BDBC-BF2D6D271C6B}" type="pres">
      <dgm:prSet presAssocID="{0C8EB225-BADB-4120-B1AF-E0659209F4AD}" presName="node" presStyleLbl="node1" presStyleIdx="0" presStyleCnt="4">
        <dgm:presLayoutVars>
          <dgm:bulletEnabled val="1"/>
        </dgm:presLayoutVars>
      </dgm:prSet>
      <dgm:spPr/>
    </dgm:pt>
    <dgm:pt modelId="{BCE9A538-8715-40D8-9C35-8B4625058294}" type="pres">
      <dgm:prSet presAssocID="{BD4F064C-1088-428D-BEE5-14C5B812C57C}" presName="sibTrans" presStyleCnt="0"/>
      <dgm:spPr/>
    </dgm:pt>
    <dgm:pt modelId="{457B34E7-AB81-4543-B7DF-2A4CAD021C1C}" type="pres">
      <dgm:prSet presAssocID="{BECD3F71-6BC0-4BA6-8092-8DA04804F872}" presName="node" presStyleLbl="node1" presStyleIdx="1" presStyleCnt="4">
        <dgm:presLayoutVars>
          <dgm:bulletEnabled val="1"/>
        </dgm:presLayoutVars>
      </dgm:prSet>
      <dgm:spPr/>
    </dgm:pt>
    <dgm:pt modelId="{BFD95D69-8418-4CF9-A854-DE8A8B9B6E56}" type="pres">
      <dgm:prSet presAssocID="{6489403C-7587-417E-A97F-1395E11C84D2}" presName="sibTrans" presStyleCnt="0"/>
      <dgm:spPr/>
    </dgm:pt>
    <dgm:pt modelId="{2BFA44CC-593C-4C8E-834C-932458FD265C}" type="pres">
      <dgm:prSet presAssocID="{0D44F9BD-34A0-410F-801F-CAAD70FD2B4F}" presName="node" presStyleLbl="node1" presStyleIdx="2" presStyleCnt="4">
        <dgm:presLayoutVars>
          <dgm:bulletEnabled val="1"/>
        </dgm:presLayoutVars>
      </dgm:prSet>
      <dgm:spPr/>
    </dgm:pt>
    <dgm:pt modelId="{3FE42BFD-58F7-4623-B17B-6E34C5922FD7}" type="pres">
      <dgm:prSet presAssocID="{5E9B1655-D5B3-4874-B85C-4649D0372663}" presName="sibTrans" presStyleCnt="0"/>
      <dgm:spPr/>
    </dgm:pt>
    <dgm:pt modelId="{D1AEC115-8F3A-4BE6-B389-9ADDEE35EA8B}" type="pres">
      <dgm:prSet presAssocID="{33866A2F-53B9-4577-B5CA-4E39368B325C}" presName="node" presStyleLbl="node1" presStyleIdx="3" presStyleCnt="4">
        <dgm:presLayoutVars>
          <dgm:bulletEnabled val="1"/>
        </dgm:presLayoutVars>
      </dgm:prSet>
      <dgm:spPr/>
    </dgm:pt>
  </dgm:ptLst>
  <dgm:cxnLst>
    <dgm:cxn modelId="{2E5D5D1C-1226-4E2D-B72A-FEBC60B1083A}" srcId="{0F2FF5CE-724E-41E0-B6C7-E9AC8FE07B5F}" destId="{33866A2F-53B9-4577-B5CA-4E39368B325C}" srcOrd="3" destOrd="0" parTransId="{283AE597-BECE-4560-A564-6C88D7EF7A95}" sibTransId="{9C6E0D2E-DA67-4812-A2B9-6C4B1EB5C8CF}"/>
    <dgm:cxn modelId="{A42A501D-0261-4341-9998-869A27BB7337}" type="presOf" srcId="{BECD3F71-6BC0-4BA6-8092-8DA04804F872}" destId="{457B34E7-AB81-4543-B7DF-2A4CAD021C1C}" srcOrd="0" destOrd="0" presId="urn:microsoft.com/office/officeart/2005/8/layout/default"/>
    <dgm:cxn modelId="{AD590339-920D-4E48-AD83-EDBA0B915887}" type="presOf" srcId="{33866A2F-53B9-4577-B5CA-4E39368B325C}" destId="{D1AEC115-8F3A-4BE6-B389-9ADDEE35EA8B}" srcOrd="0" destOrd="0" presId="urn:microsoft.com/office/officeart/2005/8/layout/default"/>
    <dgm:cxn modelId="{D8B1DA3E-CFA3-47D7-89ED-807AE2B8A2D5}" type="presOf" srcId="{0C8EB225-BADB-4120-B1AF-E0659209F4AD}" destId="{13D4D9A0-0A02-46F9-BDBC-BF2D6D271C6B}" srcOrd="0" destOrd="0" presId="urn:microsoft.com/office/officeart/2005/8/layout/default"/>
    <dgm:cxn modelId="{8865CF72-962A-475C-A19E-1EB123789635}" srcId="{0F2FF5CE-724E-41E0-B6C7-E9AC8FE07B5F}" destId="{BECD3F71-6BC0-4BA6-8092-8DA04804F872}" srcOrd="1" destOrd="0" parTransId="{3621FF78-A43D-4838-A451-F9E29EF8D5AA}" sibTransId="{6489403C-7587-417E-A97F-1395E11C84D2}"/>
    <dgm:cxn modelId="{FC58A693-B33E-4DD9-881D-6BE7AA55DB76}" type="presOf" srcId="{0F2FF5CE-724E-41E0-B6C7-E9AC8FE07B5F}" destId="{D5BC05B9-C446-4263-9247-1A7858CE9374}" srcOrd="0" destOrd="0" presId="urn:microsoft.com/office/officeart/2005/8/layout/default"/>
    <dgm:cxn modelId="{D63306B2-4509-43A5-9B4B-5805D06BF675}" srcId="{0F2FF5CE-724E-41E0-B6C7-E9AC8FE07B5F}" destId="{0D44F9BD-34A0-410F-801F-CAAD70FD2B4F}" srcOrd="2" destOrd="0" parTransId="{EA1C66BD-CD11-456D-BD88-497C14451CF3}" sibTransId="{5E9B1655-D5B3-4874-B85C-4649D0372663}"/>
    <dgm:cxn modelId="{4C68B6D9-1A27-4025-B0C8-DE7517A5AC28}" type="presOf" srcId="{0D44F9BD-34A0-410F-801F-CAAD70FD2B4F}" destId="{2BFA44CC-593C-4C8E-834C-932458FD265C}" srcOrd="0" destOrd="0" presId="urn:microsoft.com/office/officeart/2005/8/layout/default"/>
    <dgm:cxn modelId="{187DA7EA-7D71-4543-A076-76787CC60A7E}" srcId="{0F2FF5CE-724E-41E0-B6C7-E9AC8FE07B5F}" destId="{0C8EB225-BADB-4120-B1AF-E0659209F4AD}" srcOrd="0" destOrd="0" parTransId="{FE13DFB0-40FA-4FDD-AD5B-8EFA3A6181A5}" sibTransId="{BD4F064C-1088-428D-BEE5-14C5B812C57C}"/>
    <dgm:cxn modelId="{39A7386E-C25D-490C-99CA-E2987C99D569}" type="presParOf" srcId="{D5BC05B9-C446-4263-9247-1A7858CE9374}" destId="{13D4D9A0-0A02-46F9-BDBC-BF2D6D271C6B}" srcOrd="0" destOrd="0" presId="urn:microsoft.com/office/officeart/2005/8/layout/default"/>
    <dgm:cxn modelId="{D94A9578-06FE-491F-B9AF-13698A7F8689}" type="presParOf" srcId="{D5BC05B9-C446-4263-9247-1A7858CE9374}" destId="{BCE9A538-8715-40D8-9C35-8B4625058294}" srcOrd="1" destOrd="0" presId="urn:microsoft.com/office/officeart/2005/8/layout/default"/>
    <dgm:cxn modelId="{A4F4346B-6DC8-45C3-B477-F08EE522CCD2}" type="presParOf" srcId="{D5BC05B9-C446-4263-9247-1A7858CE9374}" destId="{457B34E7-AB81-4543-B7DF-2A4CAD021C1C}" srcOrd="2" destOrd="0" presId="urn:microsoft.com/office/officeart/2005/8/layout/default"/>
    <dgm:cxn modelId="{0C2C59EA-E9FD-4A22-9C7F-7CD3E7A071A5}" type="presParOf" srcId="{D5BC05B9-C446-4263-9247-1A7858CE9374}" destId="{BFD95D69-8418-4CF9-A854-DE8A8B9B6E56}" srcOrd="3" destOrd="0" presId="urn:microsoft.com/office/officeart/2005/8/layout/default"/>
    <dgm:cxn modelId="{C3CBF576-F283-44EC-A7F1-EF359DCA19F3}" type="presParOf" srcId="{D5BC05B9-C446-4263-9247-1A7858CE9374}" destId="{2BFA44CC-593C-4C8E-834C-932458FD265C}" srcOrd="4" destOrd="0" presId="urn:microsoft.com/office/officeart/2005/8/layout/default"/>
    <dgm:cxn modelId="{60B04672-51AF-4BD9-9FE5-17EF1BBCE21E}" type="presParOf" srcId="{D5BC05B9-C446-4263-9247-1A7858CE9374}" destId="{3FE42BFD-58F7-4623-B17B-6E34C5922FD7}" srcOrd="5" destOrd="0" presId="urn:microsoft.com/office/officeart/2005/8/layout/default"/>
    <dgm:cxn modelId="{A382B733-36B0-479E-9518-98123E463F10}" type="presParOf" srcId="{D5BC05B9-C446-4263-9247-1A7858CE9374}" destId="{D1AEC115-8F3A-4BE6-B389-9ADDEE35EA8B}"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F6335-23AD-435B-B8BE-87D63F16706A}">
      <dsp:nvSpPr>
        <dsp:cNvPr id="0" name=""/>
        <dsp:cNvSpPr/>
      </dsp:nvSpPr>
      <dsp:spPr>
        <a:xfrm>
          <a:off x="740480" y="1346751"/>
          <a:ext cx="2939652" cy="2569626"/>
        </a:xfrm>
        <a:prstGeom prst="rightArrow">
          <a:avLst>
            <a:gd name="adj1" fmla="val 70000"/>
            <a:gd name="adj2" fmla="val 5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a:t>Drop/prohibit certain rating variables</a:t>
          </a:r>
        </a:p>
        <a:p>
          <a:pPr marL="114300" lvl="1" indent="-114300" algn="l" defTabSz="533400">
            <a:lnSpc>
              <a:spcPct val="90000"/>
            </a:lnSpc>
            <a:spcBef>
              <a:spcPct val="0"/>
            </a:spcBef>
            <a:spcAft>
              <a:spcPct val="15000"/>
            </a:spcAft>
            <a:buChar char="•"/>
          </a:pPr>
          <a:r>
            <a:rPr lang="en-US" sz="1200" kern="1200" dirty="0"/>
            <a:t>Re-weight or re-sample data</a:t>
          </a:r>
        </a:p>
        <a:p>
          <a:pPr marL="114300" lvl="1" indent="-114300" algn="l" defTabSz="533400">
            <a:lnSpc>
              <a:spcPct val="90000"/>
            </a:lnSpc>
            <a:spcBef>
              <a:spcPct val="0"/>
            </a:spcBef>
            <a:spcAft>
              <a:spcPct val="15000"/>
            </a:spcAft>
            <a:buChar char="•"/>
          </a:pPr>
          <a:r>
            <a:rPr lang="en-US" sz="1200" kern="1200" dirty="0"/>
            <a:t>Transform predictors (e.g. orthogonalization, optimal transport)</a:t>
          </a:r>
        </a:p>
      </dsp:txBody>
      <dsp:txXfrm>
        <a:off x="1475393" y="1732195"/>
        <a:ext cx="1433080" cy="1798738"/>
      </dsp:txXfrm>
    </dsp:sp>
    <dsp:sp modelId="{A68B5AE2-BB24-4287-95EE-92A67DF00486}">
      <dsp:nvSpPr>
        <dsp:cNvPr id="0" name=""/>
        <dsp:cNvSpPr/>
      </dsp:nvSpPr>
      <dsp:spPr>
        <a:xfrm>
          <a:off x="5567" y="1896651"/>
          <a:ext cx="1469826" cy="14698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a:t>Pre-model </a:t>
          </a:r>
          <a:endParaRPr lang="en-US" sz="2900" kern="1200"/>
        </a:p>
      </dsp:txBody>
      <dsp:txXfrm>
        <a:off x="220818" y="2111902"/>
        <a:ext cx="1039324" cy="1039324"/>
      </dsp:txXfrm>
    </dsp:sp>
    <dsp:sp modelId="{BF5CD699-1F0B-4B1B-B4A7-2C54FABC597D}">
      <dsp:nvSpPr>
        <dsp:cNvPr id="0" name=""/>
        <dsp:cNvSpPr/>
      </dsp:nvSpPr>
      <dsp:spPr>
        <a:xfrm>
          <a:off x="4598775" y="1346751"/>
          <a:ext cx="2939652" cy="2569626"/>
        </a:xfrm>
        <a:prstGeom prst="rightArrow">
          <a:avLst>
            <a:gd name="adj1" fmla="val 70000"/>
            <a:gd name="adj2" fmla="val 5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Add constraints to optimization objective</a:t>
          </a:r>
        </a:p>
        <a:p>
          <a:pPr marL="114300" lvl="1" indent="-114300" algn="l" defTabSz="533400">
            <a:lnSpc>
              <a:spcPct val="90000"/>
            </a:lnSpc>
            <a:spcBef>
              <a:spcPct val="0"/>
            </a:spcBef>
            <a:spcAft>
              <a:spcPct val="15000"/>
            </a:spcAft>
            <a:buChar char="•"/>
          </a:pPr>
          <a:r>
            <a:rPr lang="en-US" sz="1200" kern="1200" dirty="0"/>
            <a:t>Adversarial debiasing</a:t>
          </a:r>
        </a:p>
      </dsp:txBody>
      <dsp:txXfrm>
        <a:off x="5333688" y="1732195"/>
        <a:ext cx="1433080" cy="1798738"/>
      </dsp:txXfrm>
    </dsp:sp>
    <dsp:sp modelId="{9667AEEB-5CA9-4347-9775-5E96B0DA636F}">
      <dsp:nvSpPr>
        <dsp:cNvPr id="0" name=""/>
        <dsp:cNvSpPr/>
      </dsp:nvSpPr>
      <dsp:spPr>
        <a:xfrm>
          <a:off x="3863861" y="1896651"/>
          <a:ext cx="1469826" cy="14698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a:t>In-model </a:t>
          </a:r>
          <a:endParaRPr lang="en-US" sz="2900" kern="1200"/>
        </a:p>
      </dsp:txBody>
      <dsp:txXfrm>
        <a:off x="4079112" y="2111902"/>
        <a:ext cx="1039324" cy="1039324"/>
      </dsp:txXfrm>
    </dsp:sp>
    <dsp:sp modelId="{34617D39-542C-4FAE-80F7-B10A39FFD823}">
      <dsp:nvSpPr>
        <dsp:cNvPr id="0" name=""/>
        <dsp:cNvSpPr/>
      </dsp:nvSpPr>
      <dsp:spPr>
        <a:xfrm>
          <a:off x="8457069" y="1346751"/>
          <a:ext cx="2939652" cy="2569626"/>
        </a:xfrm>
        <a:prstGeom prst="rightArrow">
          <a:avLst>
            <a:gd name="adj1" fmla="val 70000"/>
            <a:gd name="adj2" fmla="val 5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a:t>Limit factor spread</a:t>
          </a:r>
        </a:p>
        <a:p>
          <a:pPr marL="114300" lvl="1" indent="-114300" algn="l" defTabSz="533400">
            <a:lnSpc>
              <a:spcPct val="90000"/>
            </a:lnSpc>
            <a:spcBef>
              <a:spcPct val="0"/>
            </a:spcBef>
            <a:spcAft>
              <a:spcPct val="15000"/>
            </a:spcAft>
            <a:buChar char="•"/>
          </a:pPr>
          <a:r>
            <a:rPr lang="en-US" sz="1200" kern="1200" dirty="0"/>
            <a:t>Use Pope-Sydnor predictor</a:t>
          </a:r>
        </a:p>
      </dsp:txBody>
      <dsp:txXfrm>
        <a:off x="9191982" y="1732195"/>
        <a:ext cx="1433080" cy="1798738"/>
      </dsp:txXfrm>
    </dsp:sp>
    <dsp:sp modelId="{ED3E1830-0EEA-4FF0-A2EB-71FE582E9B6E}">
      <dsp:nvSpPr>
        <dsp:cNvPr id="0" name=""/>
        <dsp:cNvSpPr/>
      </dsp:nvSpPr>
      <dsp:spPr>
        <a:xfrm>
          <a:off x="7722156" y="1896651"/>
          <a:ext cx="1469826" cy="14698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sz="2900" b="1" kern="1200"/>
            <a:t>Post-model</a:t>
          </a:r>
          <a:endParaRPr lang="en-US" sz="2900" kern="1200"/>
        </a:p>
      </dsp:txBody>
      <dsp:txXfrm>
        <a:off x="7937407" y="2111902"/>
        <a:ext cx="1039324" cy="1039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4D9A0-0A02-46F9-BDBC-BF2D6D271C6B}">
      <dsp:nvSpPr>
        <dsp:cNvPr id="0" name=""/>
        <dsp:cNvSpPr/>
      </dsp:nvSpPr>
      <dsp:spPr>
        <a:xfrm>
          <a:off x="1686695" y="2599"/>
          <a:ext cx="3410947" cy="2046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Create Internal Clarity</a:t>
          </a:r>
        </a:p>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be clear on why we consider our actions to be fair and reasonable</a:t>
          </a:r>
          <a:endParaRPr lang="en-US" sz="1800" kern="1200" dirty="0"/>
        </a:p>
      </dsp:txBody>
      <dsp:txXfrm>
        <a:off x="1686695" y="2599"/>
        <a:ext cx="3410947" cy="2046568"/>
      </dsp:txXfrm>
    </dsp:sp>
    <dsp:sp modelId="{457B34E7-AB81-4543-B7DF-2A4CAD021C1C}">
      <dsp:nvSpPr>
        <dsp:cNvPr id="0" name=""/>
        <dsp:cNvSpPr/>
      </dsp:nvSpPr>
      <dsp:spPr>
        <a:xfrm>
          <a:off x="5438737" y="2599"/>
          <a:ext cx="3410947" cy="2046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Acknowledge Imperfections </a:t>
          </a:r>
        </a:p>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acknowledge the inherent tradeoffs required</a:t>
          </a:r>
        </a:p>
      </dsp:txBody>
      <dsp:txXfrm>
        <a:off x="5438737" y="2599"/>
        <a:ext cx="3410947" cy="2046568"/>
      </dsp:txXfrm>
    </dsp:sp>
    <dsp:sp modelId="{2BFA44CC-593C-4C8E-834C-932458FD265C}">
      <dsp:nvSpPr>
        <dsp:cNvPr id="0" name=""/>
        <dsp:cNvSpPr/>
      </dsp:nvSpPr>
      <dsp:spPr>
        <a:xfrm>
          <a:off x="1686695" y="2390262"/>
          <a:ext cx="3410947" cy="2046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Be Adaptable</a:t>
          </a:r>
        </a:p>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adapt any answer over time, particularly as the research environment matures</a:t>
          </a:r>
        </a:p>
      </dsp:txBody>
      <dsp:txXfrm>
        <a:off x="1686695" y="2390262"/>
        <a:ext cx="3410947" cy="2046568"/>
      </dsp:txXfrm>
    </dsp:sp>
    <dsp:sp modelId="{D1AEC115-8F3A-4BE6-B389-9ADDEE35EA8B}">
      <dsp:nvSpPr>
        <dsp:cNvPr id="0" name=""/>
        <dsp:cNvSpPr/>
      </dsp:nvSpPr>
      <dsp:spPr>
        <a:xfrm>
          <a:off x="5438737" y="2390262"/>
          <a:ext cx="3410947" cy="204656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Act With Humility</a:t>
          </a:r>
        </a:p>
        <a:p>
          <a:pPr marL="0" lvl="0" indent="0" algn="ctr" defTabSz="800100">
            <a:lnSpc>
              <a:spcPct val="90000"/>
            </a:lnSpc>
            <a:spcBef>
              <a:spcPct val="0"/>
            </a:spcBef>
            <a:spcAft>
              <a:spcPct val="35000"/>
            </a:spcAft>
            <a:buNone/>
          </a:pPr>
          <a:r>
            <a:rPr lang="en-US" sz="1800" b="0" i="0" u="none" strike="noStrike" kern="1200" baseline="0" dirty="0">
              <a:latin typeface="Roboto Light" panose="02000000000000000000" pitchFamily="2" charset="0"/>
              <a:ea typeface="Roboto Light" panose="02000000000000000000" pitchFamily="2" charset="0"/>
              <a:cs typeface="Roboto Light" panose="02000000000000000000" pitchFamily="2" charset="0"/>
            </a:rPr>
            <a:t>commit to openly discuss views which may contradict our own, to rectify any issues as they are identified, and to adapt according to society’s evolving norms</a:t>
          </a:r>
          <a:endParaRPr lang="en-US" sz="1800" kern="1200" dirty="0">
            <a:latin typeface="Roboto Light" panose="02000000000000000000" pitchFamily="2" charset="0"/>
            <a:ea typeface="Roboto Light" panose="02000000000000000000" pitchFamily="2" charset="0"/>
            <a:cs typeface="Roboto Light" panose="02000000000000000000" pitchFamily="2" charset="0"/>
          </a:endParaRPr>
        </a:p>
      </dsp:txBody>
      <dsp:txXfrm>
        <a:off x="5438737" y="2390262"/>
        <a:ext cx="3410947" cy="2046568"/>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9284-7CF8-456F-9715-358943620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8C2D9E-D789-4891-94E3-322E7A7420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2D3072D-468E-4B01-93E7-E10AD1D5BB19}" type="datetimeFigureOut">
              <a:rPr lang="en-US" smtClean="0"/>
              <a:t>3/1/2024</a:t>
            </a:fld>
            <a:endParaRPr lang="en-US"/>
          </a:p>
        </p:txBody>
      </p:sp>
    </p:spTree>
    <p:extLst>
      <p:ext uri="{BB962C8B-B14F-4D97-AF65-F5344CB8AC3E}">
        <p14:creationId xmlns:p14="http://schemas.microsoft.com/office/powerpoint/2010/main" val="338290533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05.8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0,'0'1597,"0"-1561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45.2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48.4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54.8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32,'0'0,"0"-1,0 0,1 1,-1-1,0 1,0-1,1 1,-1-1,0 1,1-1,-1 1,1-1,-1 1,1-1,-1 1,0-1,1 1,0 0,-1-1,1 1,-1 0,1 0,-1-1,2 1,16-6,-16 6,41-7,0 2,1 2,69 5,-45-1,3659 2,-1967-5,1427 2,-3151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56.9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1908,'0'-1873,"0"1839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01.6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1,'3'0,"-1"1,1 0,-1 0,0 0,0 0,1 0,-1 1,0-1,0 1,0-1,-1 1,1 0,0-1,0 1,-1 0,1 0,1 4,12 11,-8-10,1-2,1 1,-1-1,1 0,0-1,12 5,61 15,-35-11,0 0,-30-9,0 0,0 2,0 0,19 10,-26-10,0 0,0 1,0 0,12 12,-19-15,1 0,0 0,-1 1,0 0,0 0,0 0,0 0,-1 0,0 0,3 12,0 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04.4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648 0,'-6'1,"0"1,1 0,-1 0,1 0,-1 0,1 1,0 0,0 0,0 1,-7 6,-8 4,1 0,0 0,-28 29,32-28,0-1,-1-1,-29 19,34-25,1 1,-1 0,1 0,0 1,1 1,0-1,-10 16,-49 84,30-43,14-24,1 0,-26 73,-11 20,51-110,-11 36,15-33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13.7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6667 1,'83'-1,"98"3,-172-1,-1 0,1 1,0 0,-1 1,1 0,-1 0,0 1,0 0,0 0,-1 1,1 0,-1 0,0 0,0 1,-1 1,9 10,-2-1,-2 0,0 0,-1 1,0 1,-2 0,11 29,-13-25,-1 0,4 43,-6-39,-2-22,-1-1,-1 0,1 0,0 1,-1-1,1 0,-1 0,0 0,0 0,0 0,0 0,-1 0,1 0,-1 0,0-1,0 1,0-1,0 1,0-1,0 0,-1 0,1 0,-1 0,0 0,1 0,-1-1,-6 3,-5 2,0 0,0-2,-1 1,-24 3,-13-2,-1-2,-85-5,63-1,67 2,0 0,0 0,1 1,-1 0,1 1,-1 0,1 0,-1 0,1 1,0 0,0 0,1 1,-10 6,11-6,0 1,0 0,1 0,0 0,0 0,0 0,0 1,1 0,0-1,0 1,1 0,0 1,0-1,0 0,1 1,-1 6,1-6,0 0,0 1,1-1,0 0,1 0,0 0,0 1,0-1,3 7,-3-11,0 0,1 1,0-1,-1 0,1-1,0 1,0 0,1 0,-1-1,0 0,1 1,0-1,-1 0,1 0,0 0,0 0,0-1,0 0,1 1,-1-1,5 1,10 1,1 0,0-1,0-1,1-1,27-4,-27 2,0 1,0 1,0 0,33 6,-45-4,0 1,-1 0,1 0,-1 0,0 1,0 0,12 10,42 41,-25-21,-22-22,-1 0,-1 2,0-1,-1 1,17 27,-25-36,-1 0,0 0,1 1,-2-1,1 0,-1 1,0-1,0 1,1 10,-3-13,1 1,0-1,-1 0,0 1,0-1,0 0,0 0,0 0,-1 0,1 0,-1 0,0 0,0 0,0-1,0 1,0-1,-6 5,-3 2,0 0,-1 0,0-1,-1-1,0 0,0-1,0 0,-1-1,0 0,0-1,0-1,0 0,-27 1,-3-4,0-2,-74-12,-42-3,151 17,-13 0,0-1,1-1,-26-6,42 7,0 0,0-1,0 0,1 1,-1-2,0 1,1 0,-1-1,1 0,0 0,0 0,0-1,0 1,1-1,-1 0,1 0,0 0,0-1,-2-4,1 1,1-1,1 0,-1 1,1-1,1 0,0 0,-1-11,7-63,-1 14,-3 68,-1 0,0 0,0-1,0 1,0 0,0 0,0-1,-1 1,1 0,0 0,-1-1,1 1,-1 0,1 0,-1 0,1 0,-1 0,0 0,1 0,-1 0,0 0,-1-1,0 2,1-1,0 1,-1 0,1 0,-1 0,1 0,-1 0,1 0,0 0,-1 1,1-1,-1 0,1 1,0-1,-1 1,1 0,0-1,0 1,-2 1,-19 12,2 0,-23 20,21-15,-25 15,38-28,-1-1,1 0,-1-1,0 0,0-1,-16 4,-16-1,0-3,-1-1,-65-6,26 1,-1055 0,609 5,425-4,-118 4,105 12,-12 1,67-15,40 0,0 0,0 1,0 1,-34 7,14 4,-1-2,0-2,-76 7,-245-16,163-2,55 1,-159 3,205 12,66-7,-38 1,-337-6,210-4,96 1,-113 3,136 10,23-2,30-6,1 2,-42 15,41-12,-1-1,-31 5,-12-6,-1-4,-77-5,32-1,88 3,0 1,-55 9,56-3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17.9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1,'718'0,"-682"0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19.1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0.4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24.1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0,'3622'0,"-3590"0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1.3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3.1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5.2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61,'1812'0,"-1454"-16,-14 1,-175 0,-8 0,321 16,-450-1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7.2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2562 122,'-299'-18,"3"-21,-104-11,-496 35,550 18,318-3,1 1,-1 1,-31 7,-95 28,126-31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29.63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1,'1478'0,"-1442"0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32.5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12,'3'0,"-1"0,1 1,-1-1,0 1,1 0,-1 0,1 0,-1 0,0 0,0 1,0-1,0 1,0-1,0 1,0 0,2 2,27 37,-23-29,17 24,38 51,-53-75,1 0,0-1,1 0,21 15,70 52,-30-24,8 8,-32-20,2-2,73 44,-65-46,-41-24,1-2,1 0,0-1,0 0,1-2,37 11,-40-16,0 0,1-2,-1 0,33-2,-44 0,-1-1,1 0,-1 0,0 0,0-1,1 0,-1 0,0-1,0 0,-1 0,1 0,-1 0,1-1,-1 0,0 0,8-10,-4 1,0-1,-1 0,-1-1,0 0,-1 0,-1 0,0-1,3-23,4-6,-8 31,1 0,1 1,0 0,1 0,16-23,50-52,-27 35,-13 16,-24 28,0 0,0-1,-1-1,-1 1,11-20,4-24,-18 39,2 1,0 0,1 0,11-18,2 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35.1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1255 0,'-3'1,"0"0,0 0,0 0,0 0,0 1,0-1,0 1,1 0,-1 0,1 0,-5 5,-1-1,-221 178,155-124,20-15,-85 53,128-92,-1 0,0-1,-18 5,19-7,1 0,0 1,0 0,0 1,-14 8,-24 28,33-27,-32 22,38-31,0-1,-1 0,1-1,-1 0,-20 4,-16 5,30-7,0 0,0 0,-1-2,0 0,1-1,-21 0,30-2,0 0,0-1,0 0,0-1,0 1,0-1,1-1,-1 1,1-1,-1 0,1-1,0 1,1-1,-1-1,0 1,1-1,-8-8,2-1,1-1,1 0,0-1,1 0,0-1,-6-19,10 24,-6-11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37.6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0,'0'6,"0"10,0 9,0 5,0 7,0 3,5-1,2 3,9-1,3-1,2 1,3 0,8 2,3-1,0-2,5-9,-4-9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38.91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429 0,'-2'0,"0"1,1-1,-1 0,1 1,-1-1,1 1,-1 0,1-1,-1 1,1 0,0 0,-1 0,1 0,0 0,0 0,-1 0,1 1,0-1,0 0,1 1,-3 2,-14 35,14-30,-13 33,-1-1,-2-1,-33 50,22-41,15-23,-21 26,-2 4,28-39,-1-1,-20 23,13-18,2 1,0 1,-23 44,25-40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0.26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894 1,'-53'3,"0"2,-89 22,65-12,-19 1,-1-4,-169-2,191-11,40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25.5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1.4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118 1,'-10'0,"-8"0,-6 0,-9 0,1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4.28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1 213,'6'0,"0"-1,0-1,0 1,0-1,0 0,0 0,-1-1,1 1,-1-1,7-5,0 0,0-1,0-1,11-11,5-10,-13 14,29-26,-38 38,1 1,-1-1,1 1,0 0,0 1,0-1,0 2,15-5,-1 3,0 1,0 1,0 1,1 1,-1 1,0 1,23 4,-34-3,0 1,0 0,-1 0,0 1,0 0,0 1,0-1,11 12,-6-7,-1 0,19 10,-5-8,0-1,40 10,-43-14,-9-2,-1 1,1 1,-2 0,1 0,-1 2,0-1,-1 2,0 0,19 20,5 10,44 66,-29-36,-18-29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5.5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2859 2,'-480'-1,"-566"3,462 12,-103 2,626-16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7.2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0,'5'0,"7"0,16 0,19 0,26 0,36 0,24 0,15 0,-2 0,3 0,2 0,-10 0,-13 0,-24 0,-20 0,-18 0,-21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5:49.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983 0,'-1'0,"-1"1,0-1,0 0,1 1,-1-1,0 1,1 0,-1 0,1-1,-1 1,1 0,-1 0,1 0,0 1,-1-1,-1 3,-20 28,8-10,9-15,-108 115,107-116,0-1,0 0,-12 6,-12 8,16-9,0 0,-1-1,0 0,0-1,-1-1,0-1,0 0,-1-1,0-1,0-1,0 0,-27-1,-228-2,103-2,133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33.9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3194 29,'-3'-2,"0"0,-1 0,1 1,0-1,-1 1,1 0,-1-1,0 1,1 1,-1-1,0 1,1-1,-7 1,-2-1,-387-11,296 12,-833 18,-185-5,750-15,360 2,0 1,0-1,0 2,-15 3,21-4,1 1,-1-1,1 1,0 0,0 1,0-1,0 1,0 0,0 0,1 0,0 0,-1 0,-3 6,-1 4,-1 0,2 1,0-1,0 1,1 1,1 0,0-1,1 1,1 1,1-1,0 0,0 1,2-1,1 17,-1-29,0 1,1-1,-1 0,1 1,0-1,0 0,0 0,1 1,-1-1,1 0,0-1,0 1,0 0,0 0,0-1,0 1,1-1,-1 0,1 1,0-1,0 0,0-1,0 1,0-1,0 1,0-1,0 0,0 0,1 0,3 0,11 2,0-1,0 0,1-1,25-3,-25 1,1090-7,-685 9,343-1,-736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36.5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1687 0,'-1649'0,"1611"0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38.24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0,'1200'0,"-1167"0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40.43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729 0,'-5'0,"-12"0,-8 0,-4 0,-8 0,-2 0,-10 0,-2 0,-7 0,-4 0,4 0,7 0,2 0,4 0,5 0,-2 0,3 0,7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42.4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1,'11'0,"7"0,7 0,8 0,4 0,1 0,4 0,0 0,-8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2-26T15:04:43.2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A0159-7D89-4925-B8CD-FA70B73A6DC0}"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89433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4B16661-4D50-41DC-A83A-1231FD5B8537}"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0403767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1E36C-C48C-623B-73C0-6B05D73CE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9A640-B2ED-5D58-0A8F-9FD832F77E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8BA296-70A3-4E93-28C1-76F7391CE49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48110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2242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02673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9708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9C6D6-C6F6-8648-66A7-2046AE71AA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535D0B-BEE8-A52D-6ED3-85829DCC00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6FE83-6AF6-8FDE-1BF2-6A037131372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4622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9793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90804-CB6B-3429-6487-8969FC4B3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BC2D3E-87C7-E57D-D50F-681CC81F0C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438E8-63FC-5ED2-070C-A2C03C30005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3433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52782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7523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35096-05CB-8AA2-210C-2CB22279CA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888DBF-DA5A-E82F-C0C4-7A49543499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834B73-5BD4-0C38-68BD-FD2AD6C887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838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2691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62289-C800-F085-533A-874A3B4F93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067032-4B06-13FA-696F-AD8CC5E157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F7B26-B637-73F2-8715-774E313B371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67963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599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00EEB-22F6-8C65-D7E6-C5D7C68BE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934F5F-D85A-DCC6-D31A-A34A86B48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63F68-1A80-0885-8276-481E2D70B78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6389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E710-12EE-5DE7-8DCF-FEC9A81DE4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9A7ED0-CF2A-9466-70BE-900ADA0876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BBBCAD-E3C3-883E-D356-2EE5CC7889B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719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4143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Other proxy discrimination definitions (Defining Discrimination in Insurance, CAS):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FTC – whether variable acts as a statistical proxy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NAIC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CEJ – disproportionate outcomes based on prohibited class membership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APCIA - ?</a:t>
            </a:r>
          </a:p>
        </p:txBody>
      </p:sp>
    </p:spTree>
    <p:extLst>
      <p:ext uri="{BB962C8B-B14F-4D97-AF65-F5344CB8AC3E}">
        <p14:creationId xmlns:p14="http://schemas.microsoft.com/office/powerpoint/2010/main" val="1202481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Model decision (or rate) with “traditional” predictors + protected class dummy variable</a:t>
            </a:r>
          </a:p>
          <a:p>
            <a:pPr marL="742950" marR="0" lvl="1" indent="-285750">
              <a:lnSpc>
                <a:spcPct val="107000"/>
              </a:lnSpc>
              <a:spcBef>
                <a:spcPts val="0"/>
              </a:spcBef>
              <a:spcAft>
                <a:spcPts val="0"/>
              </a:spcAft>
              <a:buFont typeface="Courier New" panose="02070309020205020404" pitchFamily="49" charset="0"/>
              <a:buChar char="o"/>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Is dummy statistically significant at 5%</a:t>
            </a:r>
          </a:p>
          <a:p>
            <a:pPr marL="742950" marR="0" lvl="1" indent="-285750">
              <a:lnSpc>
                <a:spcPct val="107000"/>
              </a:lnSpc>
              <a:spcBef>
                <a:spcPts val="0"/>
              </a:spcBef>
              <a:spcAft>
                <a:spcPts val="0"/>
              </a:spcAft>
              <a:buFont typeface="Courier New" panose="02070309020205020404" pitchFamily="49" charset="0"/>
              <a:buChar char="o"/>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Are differences more than 5%</a:t>
            </a:r>
          </a:p>
          <a:p>
            <a:pPr marL="742950" marR="0" lvl="1" indent="-285750">
              <a:lnSpc>
                <a:spcPct val="107000"/>
              </a:lnSpc>
              <a:spcBef>
                <a:spcPts val="0"/>
              </a:spcBef>
              <a:spcAft>
                <a:spcPts val="0"/>
              </a:spcAft>
              <a:buFont typeface="Courier New" panose="02070309020205020404" pitchFamily="49" charset="0"/>
              <a:buChar char="o"/>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Next test examines coefficients of models with and without dummy variable</a:t>
            </a:r>
          </a:p>
          <a:p>
            <a:pPr marL="342900" marR="0" lvl="0" indent="-342900">
              <a:lnSpc>
                <a:spcPct val="107000"/>
              </a:lnSpc>
              <a:spcBef>
                <a:spcPts val="0"/>
              </a:spcBef>
              <a:spcAft>
                <a:spcPts val="0"/>
              </a:spcAft>
              <a:buFont typeface="Symbol" panose="05050102010706020507" pitchFamily="18"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A version of disproportionate impact?</a:t>
            </a:r>
          </a:p>
          <a:p>
            <a:pPr marL="342900" marR="0" lvl="0" indent="-342900">
              <a:lnSpc>
                <a:spcPct val="107000"/>
              </a:lnSpc>
              <a:spcBef>
                <a:spcPts val="0"/>
              </a:spcBef>
              <a:spcAft>
                <a:spcPts val="800"/>
              </a:spcAft>
              <a:buFont typeface="Symbol" panose="05050102010706020507" pitchFamily="18" charset="2"/>
              <a:buChar char=""/>
            </a:pPr>
            <a:r>
              <a:rPr lang="en-US" sz="1100" kern="100" dirty="0">
                <a:effectLst/>
                <a:latin typeface="Calibri" panose="020F0502020204030204" pitchFamily="34" charset="0"/>
                <a:ea typeface="Calibri" panose="020F0502020204030204" pitchFamily="34" charset="0"/>
                <a:cs typeface="Times New Roman" panose="02020603050405020304" pitchFamily="18" charset="0"/>
              </a:rPr>
              <a:t>Conditional demographic parity – require parity after conditioning on some “legitimate” subset of factors</a:t>
            </a:r>
          </a:p>
          <a:p>
            <a:pPr marL="342900" marR="0" lvl="0" indent="-342900">
              <a:lnSpc>
                <a:spcPct val="107000"/>
              </a:lnSpc>
              <a:spcBef>
                <a:spcPts val="0"/>
              </a:spcBef>
              <a:spcAft>
                <a:spcPts val="800"/>
              </a:spcAft>
              <a:buFont typeface="Symbol" panose="05050102010706020507" pitchFamily="18" charset="2"/>
              <a:buChar char=""/>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9420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9921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Symbol" panose="05050102010706020507" pitchFamily="18" charset="2"/>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Nonparametric matching:</a:t>
            </a:r>
          </a:p>
          <a:p>
            <a:pPr marL="0" marR="0" lvl="0" indent="0">
              <a:lnSpc>
                <a:spcPct val="107000"/>
              </a:lnSpc>
              <a:spcBef>
                <a:spcPts val="0"/>
              </a:spcBef>
              <a:spcAft>
                <a:spcPts val="800"/>
              </a:spcAft>
              <a:buFont typeface="Symbol" panose="05050102010706020507" pitchFamily="18" charset="2"/>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Match insureds that are in different protected classes but have similar risk characteristics except for an evaluation variable. </a:t>
            </a:r>
          </a:p>
          <a:p>
            <a:pPr marL="0" marR="0" lvl="0" indent="0">
              <a:lnSpc>
                <a:spcPct val="107000"/>
              </a:lnSpc>
              <a:spcBef>
                <a:spcPts val="0"/>
              </a:spcBef>
              <a:spcAft>
                <a:spcPts val="800"/>
              </a:spcAft>
              <a:buFont typeface="Symbol" panose="05050102010706020507" pitchFamily="18" charset="2"/>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Build model on the matched dataset with the evaluation variable included, and another model is built without the evaluation variable. Compare the average predictions from the two models for each protected class. </a:t>
            </a:r>
          </a:p>
          <a:p>
            <a:pPr marL="0" marR="0" lvl="0" indent="0">
              <a:lnSpc>
                <a:spcPct val="107000"/>
              </a:lnSpc>
              <a:spcBef>
                <a:spcPts val="0"/>
              </a:spcBef>
              <a:spcAft>
                <a:spcPts val="800"/>
              </a:spcAft>
              <a:buFont typeface="Symbol" panose="05050102010706020507" pitchFamily="18" charset="2"/>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If the average prediction from the two models is significantly different for the same protected class, then the evaluation variable is determined to have a disproportionate impact on that protected class.</a:t>
            </a:r>
          </a:p>
          <a:p>
            <a:pPr marL="0" marR="0" lvl="0" indent="0">
              <a:lnSpc>
                <a:spcPct val="107000"/>
              </a:lnSpc>
              <a:spcBef>
                <a:spcPts val="0"/>
              </a:spcBef>
              <a:spcAft>
                <a:spcPts val="800"/>
              </a:spcAft>
              <a:buFont typeface="Symbol" panose="05050102010706020507" pitchFamily="18" charset="2"/>
              <a:buNone/>
            </a:pP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Font typeface="Symbol" panose="05050102010706020507" pitchFamily="18" charset="2"/>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Like control variable approach, but breaks the correlations between rating variables and protected class</a:t>
            </a:r>
          </a:p>
          <a:p>
            <a:endParaRPr lang="en-US" dirty="0"/>
          </a:p>
        </p:txBody>
      </p:sp>
    </p:spTree>
    <p:extLst>
      <p:ext uri="{BB962C8B-B14F-4D97-AF65-F5344CB8AC3E}">
        <p14:creationId xmlns:p14="http://schemas.microsoft.com/office/powerpoint/2010/main" val="3016529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3640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1168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D540-BCF2-443A-B262-2B7C1978CC98}"/>
              </a:ext>
            </a:extLst>
          </p:cNvPr>
          <p:cNvSpPr>
            <a:spLocks noGrp="1"/>
          </p:cNvSpPr>
          <p:nvPr>
            <p:ph type="ctrTitle"/>
          </p:nvPr>
        </p:nvSpPr>
        <p:spPr>
          <a:xfrm>
            <a:off x="1981200" y="1277620"/>
            <a:ext cx="8229600" cy="2387600"/>
          </a:xfrm>
        </p:spPr>
        <p:txBody>
          <a:bodyPr anchor="b">
            <a:normAutofit/>
          </a:bodyPr>
          <a:lstStyle>
            <a:lvl1pPr algn="ctr">
              <a:defRPr sz="48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8F5B01B8-5181-445E-896B-6C6BDF1FAB0B}"/>
              </a:ext>
            </a:extLst>
          </p:cNvPr>
          <p:cNvSpPr>
            <a:spLocks noGrp="1"/>
          </p:cNvSpPr>
          <p:nvPr>
            <p:ph type="subTitle" idx="1"/>
          </p:nvPr>
        </p:nvSpPr>
        <p:spPr>
          <a:xfrm>
            <a:off x="1981200" y="3733800"/>
            <a:ext cx="8229600" cy="1655762"/>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15AE1276-778D-43B1-B6DA-F6E23292F651}"/>
              </a:ext>
            </a:extLst>
          </p:cNvPr>
          <p:cNvSpPr/>
          <p:nvPr/>
        </p:nvSpPr>
        <p:spPr>
          <a:xfrm>
            <a:off x="1981200" y="3688080"/>
            <a:ext cx="82296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096D29-C2C8-4890-AE7A-E0CDA3D2E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20" y="762000"/>
            <a:ext cx="2880360" cy="533400"/>
          </a:xfrm>
          <a:prstGeom prst="rect">
            <a:avLst/>
          </a:prstGeom>
        </p:spPr>
      </p:pic>
    </p:spTree>
    <p:extLst>
      <p:ext uri="{BB962C8B-B14F-4D97-AF65-F5344CB8AC3E}">
        <p14:creationId xmlns:p14="http://schemas.microsoft.com/office/powerpoint/2010/main" val="1320858560"/>
      </p:ext>
    </p:extLst>
  </p:cSld>
  <p:clrMapOvr>
    <a:overrideClrMapping bg1="dk1" tx1="lt1" bg2="dk2" tx2="lt2" accent1="accent1" accent2="accent2" accent3="accent3" accent4="accent4" accent5="accent5" accent6="accent6" hlink="hlink" folHlink="folHlink"/>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t>‹#›</a:t>
            </a:fld>
            <a:endParaRPr lang="en-US" dirty="0"/>
          </a:p>
        </p:txBody>
      </p:sp>
      <p:sp>
        <p:nvSpPr>
          <p:cNvPr id="4" name="Title 3">
            <a:extLst>
              <a:ext uri="{FF2B5EF4-FFF2-40B4-BE49-F238E27FC236}">
                <a16:creationId xmlns:a16="http://schemas.microsoft.com/office/drawing/2014/main" id="{A3D087CB-6A6A-4866-B239-570287976B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1027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t>‹#›</a:t>
            </a:fld>
            <a:endParaRPr lang="en-US" dirty="0"/>
          </a:p>
        </p:txBody>
      </p:sp>
      <p:sp>
        <p:nvSpPr>
          <p:cNvPr id="4" name="Title 3">
            <a:extLst>
              <a:ext uri="{FF2B5EF4-FFF2-40B4-BE49-F238E27FC236}">
                <a16:creationId xmlns:a16="http://schemas.microsoft.com/office/drawing/2014/main" id="{A3D087CB-6A6A-4866-B239-570287976B4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4968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81002"/>
            <a:ext cx="9448800" cy="2666999"/>
          </a:xfrm>
        </p:spPr>
        <p:txBody>
          <a:bodyPr/>
          <a:lstStyle>
            <a:lvl1pPr algn="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8A9DE968-CA19-4FBE-8849-401F8EAA78BE}"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96641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F1002359-7540-4176-AE20-E0141907A550}"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1797794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5E0EF019-741E-4C0F-951D-85410847942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90296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1"/>
            <a:ext cx="53848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752601"/>
            <a:ext cx="5384800" cy="4373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F880B568-7E10-4B33-A22D-8B24DD042651}"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100064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7"/>
          <p:cNvSpPr>
            <a:spLocks noGrp="1" noChangeArrowheads="1"/>
          </p:cNvSpPr>
          <p:nvPr>
            <p:ph type="dt" sz="half" idx="10"/>
          </p:nvPr>
        </p:nvSpPr>
        <p:spPr>
          <a:ln/>
        </p:spPr>
        <p:txBody>
          <a:bodyPr/>
          <a:lstStyle>
            <a:lvl1pPr>
              <a:defRPr/>
            </a:lvl1pPr>
          </a:lstStyle>
          <a:p>
            <a:pPr>
              <a:defRPr/>
            </a:pPr>
            <a:endParaRPr lang="en-US"/>
          </a:p>
        </p:txBody>
      </p:sp>
      <p:sp>
        <p:nvSpPr>
          <p:cNvPr id="8" name="Rectangle 18"/>
          <p:cNvSpPr>
            <a:spLocks noGrp="1" noChangeArrowheads="1"/>
          </p:cNvSpPr>
          <p:nvPr>
            <p:ph type="sldNum" sz="quarter" idx="11"/>
          </p:nvPr>
        </p:nvSpPr>
        <p:spPr>
          <a:ln/>
        </p:spPr>
        <p:txBody>
          <a:bodyPr/>
          <a:lstStyle>
            <a:lvl1pPr>
              <a:defRPr/>
            </a:lvl1pPr>
          </a:lstStyle>
          <a:p>
            <a:pPr>
              <a:defRPr/>
            </a:pPr>
            <a:fld id="{8F003A3D-B8B4-4F48-8CE7-6C8BF529B492}" type="slidenum">
              <a:rPr lang="en-US"/>
              <a:pPr>
                <a:defRPr/>
              </a:pPr>
              <a:t>‹#›</a:t>
            </a:fld>
            <a:endParaRPr lang="en-US"/>
          </a:p>
        </p:txBody>
      </p:sp>
      <p:sp>
        <p:nvSpPr>
          <p:cNvPr id="9"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510984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7"/>
          <p:cNvSpPr>
            <a:spLocks noGrp="1" noChangeArrowheads="1"/>
          </p:cNvSpPr>
          <p:nvPr>
            <p:ph type="dt" sz="half" idx="10"/>
          </p:nvPr>
        </p:nvSpPr>
        <p:spPr>
          <a:ln/>
        </p:spPr>
        <p:txBody>
          <a:bodyPr/>
          <a:lstStyle>
            <a:lvl1pPr>
              <a:defRPr/>
            </a:lvl1pPr>
          </a:lstStyle>
          <a:p>
            <a:pPr>
              <a:defRPr/>
            </a:pPr>
            <a:endParaRPr lang="en-US"/>
          </a:p>
        </p:txBody>
      </p:sp>
      <p:sp>
        <p:nvSpPr>
          <p:cNvPr id="4" name="Rectangle 18"/>
          <p:cNvSpPr>
            <a:spLocks noGrp="1" noChangeArrowheads="1"/>
          </p:cNvSpPr>
          <p:nvPr>
            <p:ph type="sldNum" sz="quarter" idx="11"/>
          </p:nvPr>
        </p:nvSpPr>
        <p:spPr>
          <a:ln/>
        </p:spPr>
        <p:txBody>
          <a:bodyPr/>
          <a:lstStyle>
            <a:lvl1pPr>
              <a:defRPr/>
            </a:lvl1pPr>
          </a:lstStyle>
          <a:p>
            <a:pPr>
              <a:defRPr/>
            </a:pPr>
            <a:fld id="{83D1CB6E-7EA4-4468-98EC-66FC3788490B}" type="slidenum">
              <a:rPr lang="en-US"/>
              <a:pPr>
                <a:defRPr/>
              </a:pPr>
              <a:t>‹#›</a:t>
            </a:fld>
            <a:endParaRPr lang="en-US"/>
          </a:p>
        </p:txBody>
      </p:sp>
      <p:sp>
        <p:nvSpPr>
          <p:cNvPr id="5"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13794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dt" sz="half" idx="10"/>
          </p:nvPr>
        </p:nvSpPr>
        <p:spPr>
          <a:ln/>
        </p:spPr>
        <p:txBody>
          <a:bodyPr/>
          <a:lstStyle>
            <a:lvl1pPr>
              <a:defRPr/>
            </a:lvl1pPr>
          </a:lstStyle>
          <a:p>
            <a:pPr>
              <a:defRPr/>
            </a:pPr>
            <a:endParaRPr lang="en-US"/>
          </a:p>
        </p:txBody>
      </p:sp>
      <p:sp>
        <p:nvSpPr>
          <p:cNvPr id="3" name="Rectangle 18"/>
          <p:cNvSpPr>
            <a:spLocks noGrp="1" noChangeArrowheads="1"/>
          </p:cNvSpPr>
          <p:nvPr>
            <p:ph type="sldNum" sz="quarter" idx="11"/>
          </p:nvPr>
        </p:nvSpPr>
        <p:spPr>
          <a:ln/>
        </p:spPr>
        <p:txBody>
          <a:bodyPr/>
          <a:lstStyle>
            <a:lvl1pPr>
              <a:defRPr/>
            </a:lvl1pPr>
          </a:lstStyle>
          <a:p>
            <a:pPr>
              <a:defRPr/>
            </a:pPr>
            <a:fld id="{EF4415CD-F485-4DC2-ABB0-966230041FEE}" type="slidenum">
              <a:rPr lang="en-US"/>
              <a:pPr>
                <a:defRPr/>
              </a:pPr>
              <a:t>‹#›</a:t>
            </a:fld>
            <a:endParaRPr lang="en-US"/>
          </a:p>
        </p:txBody>
      </p:sp>
      <p:sp>
        <p:nvSpPr>
          <p:cNvPr id="4"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55169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D6071900-14A8-4818-8B05-C0D82C98A17A}"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35078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B4D7-1B53-4EBB-9BFA-340A2C29E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366A26-C49D-4B04-908F-F5349C66F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91B70404-FA9B-44A2-AA0E-336C740FA4E8}"/>
              </a:ext>
            </a:extLst>
          </p:cNvPr>
          <p:cNvSpPr>
            <a:spLocks noGrp="1"/>
          </p:cNvSpPr>
          <p:nvPr>
            <p:ph type="sldNum" sz="quarter" idx="12"/>
          </p:nvPr>
        </p:nvSpPr>
        <p:spPr/>
        <p:txBody>
          <a:bodyPr/>
          <a:lstStyle/>
          <a:p>
            <a:fld id="{19E20CF4-342B-4833-8B7D-4BBE91308FE4}" type="slidenum">
              <a:rPr lang="en-US" smtClean="0"/>
              <a:pPr/>
              <a:t>‹#›</a:t>
            </a:fld>
            <a:endParaRPr lang="en-US"/>
          </a:p>
        </p:txBody>
      </p:sp>
    </p:spTree>
    <p:extLst>
      <p:ext uri="{BB962C8B-B14F-4D97-AF65-F5344CB8AC3E}">
        <p14:creationId xmlns:p14="http://schemas.microsoft.com/office/powerpoint/2010/main" val="2910897304"/>
      </p:ext>
    </p:extLst>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dt" sz="half" idx="10"/>
          </p:nvPr>
        </p:nvSpPr>
        <p:spPr>
          <a:ln/>
        </p:spPr>
        <p:txBody>
          <a:bodyPr/>
          <a:lstStyle>
            <a:lvl1pPr>
              <a:defRPr/>
            </a:lvl1pPr>
          </a:lstStyle>
          <a:p>
            <a:pPr>
              <a:defRPr/>
            </a:pPr>
            <a:endParaRPr lang="en-US"/>
          </a:p>
        </p:txBody>
      </p:sp>
      <p:sp>
        <p:nvSpPr>
          <p:cNvPr id="6" name="Rectangle 18"/>
          <p:cNvSpPr>
            <a:spLocks noGrp="1" noChangeArrowheads="1"/>
          </p:cNvSpPr>
          <p:nvPr>
            <p:ph type="sldNum" sz="quarter" idx="11"/>
          </p:nvPr>
        </p:nvSpPr>
        <p:spPr>
          <a:ln/>
        </p:spPr>
        <p:txBody>
          <a:bodyPr/>
          <a:lstStyle>
            <a:lvl1pPr>
              <a:defRPr/>
            </a:lvl1pPr>
          </a:lstStyle>
          <a:p>
            <a:pPr>
              <a:defRPr/>
            </a:pPr>
            <a:fld id="{0795EAE4-7A13-4D96-9285-C0D22D0130D3}" type="slidenum">
              <a:rPr lang="en-US"/>
              <a:pPr>
                <a:defRPr/>
              </a:pPr>
              <a:t>‹#›</a:t>
            </a:fld>
            <a:endParaRPr lang="en-US"/>
          </a:p>
        </p:txBody>
      </p:sp>
      <p:sp>
        <p:nvSpPr>
          <p:cNvPr id="7"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350790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3EA2835F-25E3-4D1B-8A1B-3D4A31FE849B}"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922014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7"/>
          <p:cNvSpPr>
            <a:spLocks noGrp="1" noChangeArrowheads="1"/>
          </p:cNvSpPr>
          <p:nvPr>
            <p:ph type="dt" sz="half" idx="10"/>
          </p:nvPr>
        </p:nvSpPr>
        <p:spPr>
          <a:ln/>
        </p:spPr>
        <p:txBody>
          <a:bodyPr/>
          <a:lstStyle>
            <a:lvl1pPr>
              <a:defRPr/>
            </a:lvl1pPr>
          </a:lstStyle>
          <a:p>
            <a:pPr>
              <a:defRPr/>
            </a:pPr>
            <a:endParaRPr lang="en-US"/>
          </a:p>
        </p:txBody>
      </p:sp>
      <p:sp>
        <p:nvSpPr>
          <p:cNvPr id="5" name="Rectangle 18"/>
          <p:cNvSpPr>
            <a:spLocks noGrp="1" noChangeArrowheads="1"/>
          </p:cNvSpPr>
          <p:nvPr>
            <p:ph type="sldNum" sz="quarter" idx="11"/>
          </p:nvPr>
        </p:nvSpPr>
        <p:spPr>
          <a:ln/>
        </p:spPr>
        <p:txBody>
          <a:bodyPr/>
          <a:lstStyle>
            <a:lvl1pPr>
              <a:defRPr/>
            </a:lvl1pPr>
          </a:lstStyle>
          <a:p>
            <a:pPr>
              <a:defRPr/>
            </a:pPr>
            <a:fld id="{08F0DB28-0B1E-4394-8832-5DF14B8998B1}" type="slidenum">
              <a:rPr lang="en-US"/>
              <a:pPr>
                <a:defRPr/>
              </a:pPr>
              <a:t>‹#›</a:t>
            </a:fld>
            <a:endParaRPr lang="en-US"/>
          </a:p>
        </p:txBody>
      </p:sp>
      <p:sp>
        <p:nvSpPr>
          <p:cNvPr id="6" name="Rectangle 20"/>
          <p:cNvSpPr>
            <a:spLocks noGrp="1" noChangeArrowheads="1"/>
          </p:cNvSpPr>
          <p:nvPr>
            <p:ph type="ftr" sz="quarter"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0775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09556-3BA5-443A-9660-17E497414DA2}"/>
              </a:ext>
            </a:extLst>
          </p:cNvPr>
          <p:cNvSpPr>
            <a:spLocks noGrp="1"/>
          </p:cNvSpPr>
          <p:nvPr>
            <p:ph type="title"/>
          </p:nvPr>
        </p:nvSpPr>
        <p:spPr>
          <a:xfrm>
            <a:off x="1981200" y="1295401"/>
            <a:ext cx="8216900" cy="2438400"/>
          </a:xfrm>
        </p:spPr>
        <p:txBody>
          <a:bodyPr anchor="b">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F4EB39FC-A2E2-4B42-AC57-95CBFCE85D29}"/>
              </a:ext>
            </a:extLst>
          </p:cNvPr>
          <p:cNvSpPr>
            <a:spLocks noGrp="1"/>
          </p:cNvSpPr>
          <p:nvPr>
            <p:ph type="body" idx="1"/>
          </p:nvPr>
        </p:nvSpPr>
        <p:spPr>
          <a:xfrm>
            <a:off x="1993900" y="3733801"/>
            <a:ext cx="8191500" cy="1571797"/>
          </a:xfrm>
        </p:spPr>
        <p:txBody>
          <a:bodyPr>
            <a:normAutofit/>
          </a:bodyPr>
          <a:lstStyle>
            <a:lvl1pPr marL="0" indent="0" algn="ctr">
              <a:buNone/>
              <a:defRPr sz="3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56B75B99-337D-4B11-A352-3DE163D253CB}"/>
              </a:ext>
            </a:extLst>
          </p:cNvPr>
          <p:cNvSpPr/>
          <p:nvPr/>
        </p:nvSpPr>
        <p:spPr>
          <a:xfrm>
            <a:off x="1981200" y="3688080"/>
            <a:ext cx="82296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Picture 7">
            <a:extLst>
              <a:ext uri="{FF2B5EF4-FFF2-40B4-BE49-F238E27FC236}">
                <a16:creationId xmlns:a16="http://schemas.microsoft.com/office/drawing/2014/main" id="{16746D83-5ECC-4579-9F2B-A3DD11EC2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5820" y="762000"/>
            <a:ext cx="2880360" cy="533400"/>
          </a:xfrm>
          <a:prstGeom prst="rect">
            <a:avLst/>
          </a:prstGeom>
        </p:spPr>
      </p:pic>
    </p:spTree>
    <p:extLst>
      <p:ext uri="{BB962C8B-B14F-4D97-AF65-F5344CB8AC3E}">
        <p14:creationId xmlns:p14="http://schemas.microsoft.com/office/powerpoint/2010/main" val="289077271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0D94-7D6C-48D7-A476-C0DC217AB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368D2-ADEF-4554-B204-CE8D8978F3A8}"/>
              </a:ext>
            </a:extLst>
          </p:cNvPr>
          <p:cNvSpPr>
            <a:spLocks noGrp="1"/>
          </p:cNvSpPr>
          <p:nvPr>
            <p:ph sz="half" idx="1"/>
          </p:nvPr>
        </p:nvSpPr>
        <p:spPr>
          <a:xfrm>
            <a:off x="394855" y="1151466"/>
            <a:ext cx="5624945" cy="5238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CB250-2EB2-4D69-B2F2-CA028E3720F0}"/>
              </a:ext>
            </a:extLst>
          </p:cNvPr>
          <p:cNvSpPr>
            <a:spLocks noGrp="1"/>
          </p:cNvSpPr>
          <p:nvPr>
            <p:ph sz="half" idx="2"/>
          </p:nvPr>
        </p:nvSpPr>
        <p:spPr>
          <a:xfrm>
            <a:off x="6172199" y="1151467"/>
            <a:ext cx="5624945" cy="5238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568C020-05E2-474B-831C-0CAAFD4FA1ED}"/>
              </a:ext>
            </a:extLst>
          </p:cNvPr>
          <p:cNvSpPr>
            <a:spLocks noGrp="1"/>
          </p:cNvSpPr>
          <p:nvPr>
            <p:ph type="sldNum" sz="quarter" idx="12"/>
          </p:nvPr>
        </p:nvSpPr>
        <p:spPr/>
        <p:txBody>
          <a:bodyPr/>
          <a:lstStyle/>
          <a:p>
            <a:fld id="{19E20CF4-342B-4833-8B7D-4BBE91308FE4}" type="slidenum">
              <a:rPr lang="en-US" smtClean="0"/>
              <a:pPr/>
              <a:t>‹#›</a:t>
            </a:fld>
            <a:endParaRPr lang="en-US"/>
          </a:p>
        </p:txBody>
      </p:sp>
    </p:spTree>
    <p:extLst>
      <p:ext uri="{BB962C8B-B14F-4D97-AF65-F5344CB8AC3E}">
        <p14:creationId xmlns:p14="http://schemas.microsoft.com/office/powerpoint/2010/main" val="3979162864"/>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0C8A3-5966-4CFB-886E-4400B2D2B260}"/>
              </a:ext>
            </a:extLst>
          </p:cNvPr>
          <p:cNvSpPr>
            <a:spLocks noGrp="1"/>
          </p:cNvSpPr>
          <p:nvPr>
            <p:ph type="title"/>
          </p:nvPr>
        </p:nvSpPr>
        <p:spPr>
          <a:xfrm>
            <a:off x="394855" y="135082"/>
            <a:ext cx="11405466" cy="78970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1A9F37-ADE4-4C30-9FCB-24812D7B6623}"/>
              </a:ext>
            </a:extLst>
          </p:cNvPr>
          <p:cNvSpPr>
            <a:spLocks noGrp="1"/>
          </p:cNvSpPr>
          <p:nvPr>
            <p:ph type="body" idx="1"/>
          </p:nvPr>
        </p:nvSpPr>
        <p:spPr>
          <a:xfrm>
            <a:off x="394856" y="1151467"/>
            <a:ext cx="5602720" cy="521011"/>
          </a:xfrm>
          <a:solidFill>
            <a:schemeClr val="tx2"/>
          </a:solidFill>
          <a:ln w="25400">
            <a:solidFill>
              <a:schemeClr val="tx2"/>
            </a:solidFill>
          </a:ln>
        </p:spPr>
        <p:txBody>
          <a:bodyPr anchor="ct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25483-ECDB-4C50-922D-F0E42696F198}"/>
              </a:ext>
            </a:extLst>
          </p:cNvPr>
          <p:cNvSpPr>
            <a:spLocks noGrp="1"/>
          </p:cNvSpPr>
          <p:nvPr>
            <p:ph sz="half" idx="2"/>
          </p:nvPr>
        </p:nvSpPr>
        <p:spPr>
          <a:xfrm>
            <a:off x="394856" y="1672478"/>
            <a:ext cx="5602720" cy="4769886"/>
          </a:xfrm>
          <a:ln w="25400">
            <a:solidFill>
              <a:schemeClr val="tx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A1476E9-3A27-4D8A-935B-52F6CFFDB19F}"/>
              </a:ext>
            </a:extLst>
          </p:cNvPr>
          <p:cNvSpPr>
            <a:spLocks noGrp="1"/>
          </p:cNvSpPr>
          <p:nvPr>
            <p:ph type="body" sz="quarter" idx="3"/>
          </p:nvPr>
        </p:nvSpPr>
        <p:spPr>
          <a:xfrm>
            <a:off x="6172200" y="1151467"/>
            <a:ext cx="5624944" cy="521011"/>
          </a:xfrm>
          <a:solidFill>
            <a:schemeClr val="tx2"/>
          </a:solidFill>
          <a:ln w="25400">
            <a:solidFill>
              <a:schemeClr val="tx2"/>
            </a:solidFill>
          </a:ln>
        </p:spPr>
        <p:txBody>
          <a:bodyPr anchor="ct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FC991C-2284-426C-AC5A-77EA70CAECB3}"/>
              </a:ext>
            </a:extLst>
          </p:cNvPr>
          <p:cNvSpPr>
            <a:spLocks noGrp="1"/>
          </p:cNvSpPr>
          <p:nvPr>
            <p:ph sz="quarter" idx="4"/>
          </p:nvPr>
        </p:nvSpPr>
        <p:spPr>
          <a:xfrm>
            <a:off x="6172200" y="1672478"/>
            <a:ext cx="5624944" cy="4769886"/>
          </a:xfrm>
          <a:ln w="25400">
            <a:solidFill>
              <a:schemeClr val="tx2"/>
            </a:solid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037C6616-17F9-42BC-9F3B-87411A1761C9}"/>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1802144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18CC-168A-4D1B-8B43-91AB6FDD216B}"/>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8AA29AB4-E2F4-4A95-940B-898E55B3EEB8}"/>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241975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3683D8-9A13-427F-9C4B-39B8141CBD36}"/>
              </a:ext>
            </a:extLst>
          </p:cNvPr>
          <p:cNvSpPr>
            <a:spLocks noGrp="1"/>
          </p:cNvSpPr>
          <p:nvPr>
            <p:ph type="sldNum" sz="quarter" idx="12"/>
          </p:nvPr>
        </p:nvSpPr>
        <p:spPr/>
        <p:txBody>
          <a:bodyPr/>
          <a:lstStyle/>
          <a:p>
            <a:fld id="{19E20CF4-342B-4833-8B7D-4BBE91308FE4}" type="slidenum">
              <a:rPr lang="en-US" smtClean="0"/>
              <a:t>‹#›</a:t>
            </a:fld>
            <a:endParaRPr lang="en-US"/>
          </a:p>
        </p:txBody>
      </p:sp>
    </p:spTree>
    <p:extLst>
      <p:ext uri="{BB962C8B-B14F-4D97-AF65-F5344CB8AC3E}">
        <p14:creationId xmlns:p14="http://schemas.microsoft.com/office/powerpoint/2010/main" val="291374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0" y="1151467"/>
            <a:ext cx="5753100" cy="5215466"/>
          </a:xfrm>
        </p:spPr>
        <p:txBody>
          <a:bodyPr/>
          <a:lstStyle>
            <a:lvl1pPr marL="233363" indent="-233363">
              <a:lnSpc>
                <a:spcPct val="100000"/>
              </a:lnSpc>
              <a:spcBef>
                <a:spcPts val="300"/>
              </a:spcBef>
              <a:spcAft>
                <a:spcPts val="300"/>
              </a:spcAft>
              <a:defRPr sz="2400">
                <a:solidFill>
                  <a:schemeClr val="tx1"/>
                </a:solidFill>
              </a:defRPr>
            </a:lvl1pPr>
            <a:lvl2pPr marL="573088" indent="-231775">
              <a:lnSpc>
                <a:spcPct val="100000"/>
              </a:lnSpc>
              <a:spcBef>
                <a:spcPts val="300"/>
              </a:spcBef>
              <a:spcAft>
                <a:spcPts val="300"/>
              </a:spcAft>
              <a:defRPr sz="2000">
                <a:solidFill>
                  <a:schemeClr val="tx1"/>
                </a:solidFill>
              </a:defRPr>
            </a:lvl2pPr>
            <a:lvl3pPr marL="798513" indent="-228600">
              <a:lnSpc>
                <a:spcPct val="100000"/>
              </a:lnSpc>
              <a:spcBef>
                <a:spcPts val="300"/>
              </a:spcBef>
              <a:spcAft>
                <a:spcPts val="300"/>
              </a:spcAft>
              <a:defRPr>
                <a:solidFill>
                  <a:schemeClr val="tx1"/>
                </a:solidFill>
              </a:defRPr>
            </a:lvl3pPr>
            <a:lvl4pPr marL="1089025" indent="-228600">
              <a:lnSpc>
                <a:spcPct val="100000"/>
              </a:lnSpc>
              <a:spcBef>
                <a:spcPts val="300"/>
              </a:spcBef>
              <a:spcAft>
                <a:spcPts val="300"/>
              </a:spcAft>
              <a:defRPr>
                <a:solidFill>
                  <a:schemeClr val="tx1"/>
                </a:solidFill>
              </a:defRPr>
            </a:lvl4pPr>
            <a:lvl5pPr marL="1371600" indent="-228600">
              <a:lnSpc>
                <a:spcPct val="100000"/>
              </a:lnSpc>
              <a:spcBef>
                <a:spcPts val="300"/>
              </a:spcBef>
              <a:spcAft>
                <a:spcPts val="3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19E20CF4-342B-4833-8B7D-4BBE91308FE4}" type="slidenum">
              <a:rPr lang="en-US" smtClean="0"/>
              <a:pPr/>
              <a:t>‹#›</a:t>
            </a:fld>
            <a:endParaRPr lang="en-US"/>
          </a:p>
        </p:txBody>
      </p:sp>
      <p:sp>
        <p:nvSpPr>
          <p:cNvPr id="6" name="Content Placeholder 2">
            <a:extLst>
              <a:ext uri="{FF2B5EF4-FFF2-40B4-BE49-F238E27FC236}">
                <a16:creationId xmlns:a16="http://schemas.microsoft.com/office/drawing/2014/main" id="{1AD23EA1-D3C5-490B-9577-2ACBA4B9F3FA}"/>
              </a:ext>
            </a:extLst>
          </p:cNvPr>
          <p:cNvSpPr>
            <a:spLocks noGrp="1"/>
          </p:cNvSpPr>
          <p:nvPr>
            <p:ph sz="half" idx="13"/>
          </p:nvPr>
        </p:nvSpPr>
        <p:spPr>
          <a:xfrm>
            <a:off x="6181271" y="1151467"/>
            <a:ext cx="5753100" cy="5215466"/>
          </a:xfrm>
        </p:spPr>
        <p:txBody>
          <a:bodyPr/>
          <a:lstStyle>
            <a:lvl1pPr marL="233363" indent="-233363">
              <a:lnSpc>
                <a:spcPct val="100000"/>
              </a:lnSpc>
              <a:spcBef>
                <a:spcPts val="300"/>
              </a:spcBef>
              <a:spcAft>
                <a:spcPts val="300"/>
              </a:spcAft>
              <a:defRPr sz="2400">
                <a:solidFill>
                  <a:schemeClr val="tx1"/>
                </a:solidFill>
              </a:defRPr>
            </a:lvl1pPr>
            <a:lvl2pPr marL="573088" indent="-231775">
              <a:lnSpc>
                <a:spcPct val="100000"/>
              </a:lnSpc>
              <a:spcBef>
                <a:spcPts val="300"/>
              </a:spcBef>
              <a:spcAft>
                <a:spcPts val="300"/>
              </a:spcAft>
              <a:defRPr sz="2000">
                <a:solidFill>
                  <a:schemeClr val="tx1"/>
                </a:solidFill>
              </a:defRPr>
            </a:lvl2pPr>
            <a:lvl3pPr marL="798513" indent="-228600">
              <a:lnSpc>
                <a:spcPct val="100000"/>
              </a:lnSpc>
              <a:spcBef>
                <a:spcPts val="300"/>
              </a:spcBef>
              <a:spcAft>
                <a:spcPts val="300"/>
              </a:spcAft>
              <a:defRPr>
                <a:solidFill>
                  <a:schemeClr val="tx1"/>
                </a:solidFill>
              </a:defRPr>
            </a:lvl3pPr>
            <a:lvl4pPr marL="1089025" indent="-228600">
              <a:lnSpc>
                <a:spcPct val="100000"/>
              </a:lnSpc>
              <a:spcBef>
                <a:spcPts val="300"/>
              </a:spcBef>
              <a:spcAft>
                <a:spcPts val="300"/>
              </a:spcAft>
              <a:defRPr>
                <a:solidFill>
                  <a:schemeClr val="tx1"/>
                </a:solidFill>
              </a:defRPr>
            </a:lvl4pPr>
            <a:lvl5pPr marL="1371600" indent="-228600">
              <a:lnSpc>
                <a:spcPct val="100000"/>
              </a:lnSpc>
              <a:spcBef>
                <a:spcPts val="300"/>
              </a:spcBef>
              <a:spcAft>
                <a:spcPts val="300"/>
              </a:spcAf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a:extLst>
              <a:ext uri="{FF2B5EF4-FFF2-40B4-BE49-F238E27FC236}">
                <a16:creationId xmlns:a16="http://schemas.microsoft.com/office/drawing/2014/main" id="{6377788F-83D1-ED45-A5B4-50023E6553CA}"/>
              </a:ext>
            </a:extLst>
          </p:cNvPr>
          <p:cNvSpPr>
            <a:spLocks noGrp="1"/>
          </p:cNvSpPr>
          <p:nvPr>
            <p:ph type="title"/>
          </p:nvPr>
        </p:nvSpPr>
        <p:spPr>
          <a:xfrm>
            <a:off x="495300" y="42403"/>
            <a:ext cx="9753600" cy="819078"/>
          </a:xfrm>
        </p:spPr>
        <p:txBody>
          <a:bodyPr/>
          <a:lstStyle/>
          <a:p>
            <a:r>
              <a:rPr lang="en-US"/>
              <a:t>Click to edit Master title style</a:t>
            </a:r>
          </a:p>
        </p:txBody>
      </p:sp>
    </p:spTree>
    <p:extLst>
      <p:ext uri="{BB962C8B-B14F-4D97-AF65-F5344CB8AC3E}">
        <p14:creationId xmlns:p14="http://schemas.microsoft.com/office/powerpoint/2010/main" val="36554084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dt="0"/>
  <p:extLst>
    <p:ext uri="{DCECCB84-F9BA-43D5-87BE-67443E8EF086}">
      <p15:sldGuideLst xmlns:p15="http://schemas.microsoft.com/office/powerpoint/2012/main">
        <p15:guide id="1" pos="38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DB24145-3DE2-E24A-A602-4CDBB66D501E}"/>
              </a:ext>
            </a:extLst>
          </p:cNvPr>
          <p:cNvSpPr/>
          <p:nvPr/>
        </p:nvSpPr>
        <p:spPr>
          <a:xfrm>
            <a:off x="-76200" y="6629400"/>
            <a:ext cx="12344400" cy="228600"/>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6E4D1311-7A47-054C-9679-3996C0D6639A}"/>
              </a:ext>
            </a:extLst>
          </p:cNvPr>
          <p:cNvGrpSpPr/>
          <p:nvPr/>
        </p:nvGrpSpPr>
        <p:grpSpPr>
          <a:xfrm>
            <a:off x="-76200" y="0"/>
            <a:ext cx="12344400" cy="1020141"/>
            <a:chOff x="-76200" y="0"/>
            <a:chExt cx="12344400" cy="1020141"/>
          </a:xfrm>
        </p:grpSpPr>
        <p:sp>
          <p:nvSpPr>
            <p:cNvPr id="9" name="Rectangle 8">
              <a:extLst>
                <a:ext uri="{FF2B5EF4-FFF2-40B4-BE49-F238E27FC236}">
                  <a16:creationId xmlns:a16="http://schemas.microsoft.com/office/drawing/2014/main" id="{DB17F45E-7649-6D4D-8CC8-5FDFE1D6F152}"/>
                </a:ext>
              </a:extLst>
            </p:cNvPr>
            <p:cNvSpPr/>
            <p:nvPr/>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B6B4052-81A1-C24F-9C14-29CABF377613}"/>
                </a:ext>
              </a:extLst>
            </p:cNvPr>
            <p:cNvSpPr/>
            <p:nvPr/>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7C25BF4-6A9D-42B1-94CD-668467B60216}"/>
              </a:ext>
            </a:extLst>
          </p:cNvPr>
          <p:cNvSpPr txBox="1"/>
          <p:nvPr/>
        </p:nvSpPr>
        <p:spPr>
          <a:xfrm>
            <a:off x="9220200" y="6589811"/>
            <a:ext cx="3276600" cy="307777"/>
          </a:xfrm>
          <a:prstGeom prst="rect">
            <a:avLst/>
          </a:prstGeom>
          <a:noFill/>
        </p:spPr>
        <p:txBody>
          <a:bodyPr wrap="square" rtlCol="0">
            <a:spAutoFit/>
          </a:bodyPr>
          <a:lstStyle/>
          <a:p>
            <a:r>
              <a:rPr lang="en-US" sz="1400" b="1" dirty="0">
                <a:solidFill>
                  <a:schemeClr val="bg1"/>
                </a:solidFill>
                <a:latin typeface="Roboto" panose="02000000000000000000" pitchFamily="2" charset="0"/>
                <a:ea typeface="Roboto" panose="02000000000000000000" pitchFamily="2" charset="0"/>
              </a:rPr>
              <a:t>2021 CARFAX Insurance Summit </a:t>
            </a:r>
          </a:p>
        </p:txBody>
      </p:sp>
    </p:spTree>
    <p:extLst>
      <p:ext uri="{BB962C8B-B14F-4D97-AF65-F5344CB8AC3E}">
        <p14:creationId xmlns:p14="http://schemas.microsoft.com/office/powerpoint/2010/main" val="310967702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5E0B1A-824B-4E66-B82C-EF8FC90668FA}"/>
              </a:ext>
            </a:extLst>
          </p:cNvPr>
          <p:cNvSpPr/>
          <p:nvPr/>
        </p:nvSpPr>
        <p:spPr>
          <a:xfrm>
            <a:off x="0" y="6550222"/>
            <a:ext cx="12192000" cy="307778"/>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436EF5E-61D6-45A7-ACEC-833D86C5CE31}"/>
              </a:ext>
            </a:extLst>
          </p:cNvPr>
          <p:cNvGrpSpPr/>
          <p:nvPr/>
        </p:nvGrpSpPr>
        <p:grpSpPr>
          <a:xfrm>
            <a:off x="0" y="0"/>
            <a:ext cx="12192000" cy="1020141"/>
            <a:chOff x="-76200" y="0"/>
            <a:chExt cx="12344400" cy="1020141"/>
          </a:xfrm>
        </p:grpSpPr>
        <p:sp>
          <p:nvSpPr>
            <p:cNvPr id="8" name="Rectangle 7">
              <a:extLst>
                <a:ext uri="{FF2B5EF4-FFF2-40B4-BE49-F238E27FC236}">
                  <a16:creationId xmlns:a16="http://schemas.microsoft.com/office/drawing/2014/main" id="{B55C878E-67BE-4902-8D28-C740A55EF1A5}"/>
                </a:ext>
              </a:extLst>
            </p:cNvPr>
            <p:cNvSpPr/>
            <p:nvPr/>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8A3077-D355-4D51-AB5B-30E5F8624354}"/>
                </a:ext>
              </a:extLst>
            </p:cNvPr>
            <p:cNvSpPr/>
            <p:nvPr/>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Placeholder 1">
            <a:extLst>
              <a:ext uri="{FF2B5EF4-FFF2-40B4-BE49-F238E27FC236}">
                <a16:creationId xmlns:a16="http://schemas.microsoft.com/office/drawing/2014/main" id="{114F28F5-3C58-4949-97C3-CCAA7F4D61FA}"/>
              </a:ext>
            </a:extLst>
          </p:cNvPr>
          <p:cNvSpPr>
            <a:spLocks noGrp="1"/>
          </p:cNvSpPr>
          <p:nvPr>
            <p:ph type="title"/>
          </p:nvPr>
        </p:nvSpPr>
        <p:spPr>
          <a:xfrm>
            <a:off x="394855" y="136525"/>
            <a:ext cx="11402290" cy="78739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1886D9-0422-404E-83FA-C63FAD647AC8}"/>
              </a:ext>
            </a:extLst>
          </p:cNvPr>
          <p:cNvSpPr>
            <a:spLocks noGrp="1"/>
          </p:cNvSpPr>
          <p:nvPr>
            <p:ph type="body" idx="1"/>
          </p:nvPr>
        </p:nvSpPr>
        <p:spPr>
          <a:xfrm>
            <a:off x="394855" y="1162756"/>
            <a:ext cx="11402290" cy="52631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04EC29A2-4F0B-4D90-A694-C425952B3F54}"/>
              </a:ext>
            </a:extLst>
          </p:cNvPr>
          <p:cNvSpPr>
            <a:spLocks noGrp="1"/>
          </p:cNvSpPr>
          <p:nvPr>
            <p:ph type="sldNum" sz="quarter" idx="4"/>
          </p:nvPr>
        </p:nvSpPr>
        <p:spPr>
          <a:xfrm>
            <a:off x="394855" y="6550222"/>
            <a:ext cx="2743200" cy="307777"/>
          </a:xfrm>
          <a:prstGeom prst="rect">
            <a:avLst/>
          </a:prstGeom>
        </p:spPr>
        <p:txBody>
          <a:bodyPr vert="horz" lIns="91440" tIns="45720" rIns="91440" bIns="45720" rtlCol="0" anchor="ctr"/>
          <a:lstStyle>
            <a:lvl1pPr algn="l">
              <a:defRPr sz="1400">
                <a:solidFill>
                  <a:schemeClr val="tx2"/>
                </a:solidFill>
                <a:latin typeface="+mn-lt"/>
              </a:defRPr>
            </a:lvl1pPr>
          </a:lstStyle>
          <a:p>
            <a:fld id="{19E20CF4-342B-4833-8B7D-4BBE91308FE4}" type="slidenum">
              <a:rPr lang="en-US" smtClean="0"/>
              <a:pPr/>
              <a:t>‹#›</a:t>
            </a:fld>
            <a:endParaRPr lang="en-US"/>
          </a:p>
        </p:txBody>
      </p:sp>
      <p:sp>
        <p:nvSpPr>
          <p:cNvPr id="11" name="TextBox 10">
            <a:extLst>
              <a:ext uri="{FF2B5EF4-FFF2-40B4-BE49-F238E27FC236}">
                <a16:creationId xmlns:a16="http://schemas.microsoft.com/office/drawing/2014/main" id="{0876C7DC-A6E6-45E2-AA29-E24D6A1B74FE}"/>
              </a:ext>
            </a:extLst>
          </p:cNvPr>
          <p:cNvSpPr txBox="1"/>
          <p:nvPr/>
        </p:nvSpPr>
        <p:spPr>
          <a:xfrm>
            <a:off x="8541327" y="6550222"/>
            <a:ext cx="3255818" cy="307777"/>
          </a:xfrm>
          <a:prstGeom prst="rect">
            <a:avLst/>
          </a:prstGeom>
          <a:noFill/>
        </p:spPr>
        <p:txBody>
          <a:bodyPr wrap="square" rtlCol="0">
            <a:spAutoFit/>
          </a:bodyPr>
          <a:lstStyle/>
          <a:p>
            <a:pPr algn="r"/>
            <a:r>
              <a:rPr lang="en-US" sz="1400" b="1" dirty="0">
                <a:solidFill>
                  <a:schemeClr val="bg1"/>
                </a:solidFill>
                <a:latin typeface="Roboto" panose="02000000000000000000" pitchFamily="2" charset="0"/>
                <a:ea typeface="Roboto" panose="02000000000000000000" pitchFamily="2" charset="0"/>
              </a:rPr>
              <a:t>2021 CARFAX Insurance Summit </a:t>
            </a:r>
          </a:p>
        </p:txBody>
      </p:sp>
      <p:sp>
        <p:nvSpPr>
          <p:cNvPr id="12" name="Rectangle 11">
            <a:extLst>
              <a:ext uri="{FF2B5EF4-FFF2-40B4-BE49-F238E27FC236}">
                <a16:creationId xmlns:a16="http://schemas.microsoft.com/office/drawing/2014/main" id="{F2C65306-1FDF-46EA-945F-17F875495BE7}"/>
              </a:ext>
            </a:extLst>
          </p:cNvPr>
          <p:cNvSpPr/>
          <p:nvPr userDrawn="1"/>
        </p:nvSpPr>
        <p:spPr>
          <a:xfrm>
            <a:off x="0" y="6550222"/>
            <a:ext cx="12192000" cy="307778"/>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D42141C-2113-449A-AD56-75E1C360EB84}"/>
              </a:ext>
            </a:extLst>
          </p:cNvPr>
          <p:cNvGrpSpPr/>
          <p:nvPr userDrawn="1"/>
        </p:nvGrpSpPr>
        <p:grpSpPr>
          <a:xfrm>
            <a:off x="0" y="0"/>
            <a:ext cx="12192000" cy="1020141"/>
            <a:chOff x="-76200" y="0"/>
            <a:chExt cx="12344400" cy="1020141"/>
          </a:xfrm>
        </p:grpSpPr>
        <p:sp>
          <p:nvSpPr>
            <p:cNvPr id="14" name="Rectangle 13">
              <a:extLst>
                <a:ext uri="{FF2B5EF4-FFF2-40B4-BE49-F238E27FC236}">
                  <a16:creationId xmlns:a16="http://schemas.microsoft.com/office/drawing/2014/main" id="{BA8629A1-8AA6-4BB6-9469-466E256A8A30}"/>
                </a:ext>
              </a:extLst>
            </p:cNvPr>
            <p:cNvSpPr/>
            <p:nvPr userDrawn="1"/>
          </p:nvSpPr>
          <p:spPr>
            <a:xfrm>
              <a:off x="-76200" y="0"/>
              <a:ext cx="12344400" cy="895805"/>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0E7DC2-24D4-4D7E-ADAF-32108614A27C}"/>
                </a:ext>
              </a:extLst>
            </p:cNvPr>
            <p:cNvSpPr/>
            <p:nvPr userDrawn="1"/>
          </p:nvSpPr>
          <p:spPr>
            <a:xfrm>
              <a:off x="-76200" y="923918"/>
              <a:ext cx="12344400" cy="96223"/>
            </a:xfrm>
            <a:prstGeom prst="rect">
              <a:avLst/>
            </a:prstGeom>
            <a:solidFill>
              <a:srgbClr val="1976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8589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80" r:id="rId11"/>
  </p:sldLayoutIdLst>
  <p:hf sldNum="0" hdr="0" dt="0"/>
  <p:txStyles>
    <p:titleStyle>
      <a:lvl1pPr algn="l" defTabSz="914400" rtl="0" eaLnBrk="1" latinLnBrk="0" hangingPunct="1">
        <a:lnSpc>
          <a:spcPct val="90000"/>
        </a:lnSpc>
        <a:spcBef>
          <a:spcPct val="0"/>
        </a:spcBef>
        <a:buNone/>
        <a:defRPr sz="40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77841" name="Rectangle 17"/>
          <p:cNvSpPr>
            <a:spLocks noGrp="1" noChangeArrowheads="1"/>
          </p:cNvSpPr>
          <p:nvPr>
            <p:ph type="dt" sz="half" idx="2"/>
          </p:nvPr>
        </p:nvSpPr>
        <p:spPr bwMode="auto">
          <a:xfrm>
            <a:off x="609600" y="625157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n-lt"/>
              </a:defRPr>
            </a:lvl1pPr>
          </a:lstStyle>
          <a:p>
            <a:pPr>
              <a:defRPr/>
            </a:pPr>
            <a:endParaRPr lang="en-US"/>
          </a:p>
        </p:txBody>
      </p:sp>
      <p:sp>
        <p:nvSpPr>
          <p:cNvPr id="77842" name="Rectangle 18"/>
          <p:cNvSpPr>
            <a:spLocks noGrp="1" noChangeArrowheads="1"/>
          </p:cNvSpPr>
          <p:nvPr>
            <p:ph type="sldNum" sz="quarter" idx="4"/>
          </p:nvPr>
        </p:nvSpPr>
        <p:spPr bwMode="auto">
          <a:xfrm>
            <a:off x="8737600" y="6248400"/>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mn-lt"/>
              </a:defRPr>
            </a:lvl1pPr>
          </a:lstStyle>
          <a:p>
            <a:pPr>
              <a:defRPr/>
            </a:pPr>
            <a:fld id="{A1654BF8-5BB8-4FCF-8C38-11A1303544F6}" type="slidenum">
              <a:rPr lang="en-US"/>
              <a:pPr>
                <a:defRPr/>
              </a:pPr>
              <a:t>‹#›</a:t>
            </a:fld>
            <a:endParaRPr lang="en-US"/>
          </a:p>
        </p:txBody>
      </p:sp>
      <p:sp>
        <p:nvSpPr>
          <p:cNvPr id="1028" name="Rectangle 19"/>
          <p:cNvSpPr>
            <a:spLocks noGrp="1" noRot="1" noChangeArrowheads="1"/>
          </p:cNvSpPr>
          <p:nvPr>
            <p:ph type="title"/>
          </p:nvPr>
        </p:nvSpPr>
        <p:spPr bwMode="auto">
          <a:xfrm>
            <a:off x="1524000" y="274638"/>
            <a:ext cx="10058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44" name="Rectangle 20"/>
          <p:cNvSpPr>
            <a:spLocks noGrp="1" noChangeArrowheads="1"/>
          </p:cNvSpPr>
          <p:nvPr>
            <p:ph type="ftr" sz="quarter" idx="3"/>
          </p:nvPr>
        </p:nvSpPr>
        <p:spPr bwMode="auto">
          <a:xfrm>
            <a:off x="4165600" y="6248400"/>
            <a:ext cx="3860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n-lt"/>
              </a:defRPr>
            </a:lvl1pPr>
          </a:lstStyle>
          <a:p>
            <a:pPr>
              <a:defRPr/>
            </a:pPr>
            <a:endParaRPr lang="en-US"/>
          </a:p>
        </p:txBody>
      </p:sp>
      <p:sp>
        <p:nvSpPr>
          <p:cNvPr id="1030" name="Rectangle 21"/>
          <p:cNvSpPr>
            <a:spLocks noGrp="1" noChangeArrowheads="1"/>
          </p:cNvSpPr>
          <p:nvPr>
            <p:ph type="body" idx="1"/>
          </p:nvPr>
        </p:nvSpPr>
        <p:spPr bwMode="auto">
          <a:xfrm>
            <a:off x="1524000" y="1752601"/>
            <a:ext cx="100584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80326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400">
          <a:solidFill>
            <a:srgbClr val="001C59"/>
          </a:solidFill>
          <a:latin typeface="+mj-lt"/>
          <a:ea typeface="+mj-ea"/>
          <a:cs typeface="+mj-cs"/>
        </a:defRPr>
      </a:lvl1pPr>
      <a:lvl2pPr algn="l" rtl="0" eaLnBrk="0" fontAlgn="base" hangingPunct="0">
        <a:spcBef>
          <a:spcPct val="0"/>
        </a:spcBef>
        <a:spcAft>
          <a:spcPct val="0"/>
        </a:spcAft>
        <a:defRPr sz="4400">
          <a:solidFill>
            <a:srgbClr val="001C59"/>
          </a:solidFill>
          <a:latin typeface="Arial" charset="0"/>
        </a:defRPr>
      </a:lvl2pPr>
      <a:lvl3pPr algn="l" rtl="0" eaLnBrk="0" fontAlgn="base" hangingPunct="0">
        <a:spcBef>
          <a:spcPct val="0"/>
        </a:spcBef>
        <a:spcAft>
          <a:spcPct val="0"/>
        </a:spcAft>
        <a:defRPr sz="4400">
          <a:solidFill>
            <a:srgbClr val="001C59"/>
          </a:solidFill>
          <a:latin typeface="Arial" charset="0"/>
        </a:defRPr>
      </a:lvl3pPr>
      <a:lvl4pPr algn="l" rtl="0" eaLnBrk="0" fontAlgn="base" hangingPunct="0">
        <a:spcBef>
          <a:spcPct val="0"/>
        </a:spcBef>
        <a:spcAft>
          <a:spcPct val="0"/>
        </a:spcAft>
        <a:defRPr sz="4400">
          <a:solidFill>
            <a:srgbClr val="001C59"/>
          </a:solidFill>
          <a:latin typeface="Arial" charset="0"/>
        </a:defRPr>
      </a:lvl4pPr>
      <a:lvl5pPr algn="l" rtl="0" eaLnBrk="0" fontAlgn="base" hangingPunct="0">
        <a:spcBef>
          <a:spcPct val="0"/>
        </a:spcBef>
        <a:spcAft>
          <a:spcPct val="0"/>
        </a:spcAft>
        <a:defRPr sz="4400">
          <a:solidFill>
            <a:srgbClr val="001C59"/>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SzPct val="60000"/>
        <a:buBlip>
          <a:blip r:embed="rId14"/>
        </a:buBlip>
        <a:defRPr sz="3200">
          <a:solidFill>
            <a:srgbClr val="0072BC"/>
          </a:solidFill>
          <a:latin typeface="+mn-lt"/>
          <a:ea typeface="+mn-ea"/>
          <a:cs typeface="+mn-cs"/>
        </a:defRPr>
      </a:lvl1pPr>
      <a:lvl2pPr marL="742950" indent="-285750" algn="l" rtl="0" eaLnBrk="0" fontAlgn="base" hangingPunct="0">
        <a:spcBef>
          <a:spcPct val="20000"/>
        </a:spcBef>
        <a:spcAft>
          <a:spcPct val="0"/>
        </a:spcAft>
        <a:buChar char="–"/>
        <a:defRPr sz="2800">
          <a:solidFill>
            <a:srgbClr val="001C59"/>
          </a:solidFill>
          <a:latin typeface="+mn-lt"/>
        </a:defRPr>
      </a:lvl2pPr>
      <a:lvl3pPr marL="1143000" indent="-228600" algn="l" rtl="0" eaLnBrk="0" fontAlgn="base" hangingPunct="0">
        <a:spcBef>
          <a:spcPct val="20000"/>
        </a:spcBef>
        <a:spcAft>
          <a:spcPct val="0"/>
        </a:spcAft>
        <a:buChar char="•"/>
        <a:defRPr sz="2400">
          <a:solidFill>
            <a:srgbClr val="001C59"/>
          </a:solidFill>
          <a:latin typeface="+mn-lt"/>
        </a:defRPr>
      </a:lvl3pPr>
      <a:lvl4pPr marL="1600200" indent="-228600" algn="l" rtl="0" eaLnBrk="0" fontAlgn="base" hangingPunct="0">
        <a:spcBef>
          <a:spcPct val="20000"/>
        </a:spcBef>
        <a:spcAft>
          <a:spcPct val="0"/>
        </a:spcAft>
        <a:buChar char="–"/>
        <a:defRPr sz="2000">
          <a:solidFill>
            <a:srgbClr val="001C59"/>
          </a:solidFill>
          <a:latin typeface="+mn-lt"/>
        </a:defRPr>
      </a:lvl4pPr>
      <a:lvl5pPr marL="2057400" indent="-228600" algn="l" rtl="0" eaLnBrk="0" fontAlgn="base" hangingPunct="0">
        <a:spcBef>
          <a:spcPct val="20000"/>
        </a:spcBef>
        <a:spcAft>
          <a:spcPct val="0"/>
        </a:spcAft>
        <a:buChar char="»"/>
        <a:defRPr sz="2000">
          <a:solidFill>
            <a:srgbClr val="001C59"/>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0.xml"/><Relationship Id="rId1" Type="http://schemas.openxmlformats.org/officeDocument/2006/relationships/video" Target="https://www.youtube.com/embed/L_4BPjLBF4E?feature=oembed" TargetMode="Externa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customXml" Target="../ink/ink8.xml"/><Relationship Id="rId26" Type="http://schemas.openxmlformats.org/officeDocument/2006/relationships/image" Target="../media/image18.png"/><Relationship Id="rId39" Type="http://schemas.openxmlformats.org/officeDocument/2006/relationships/customXml" Target="../ink/ink22.xml"/><Relationship Id="rId21" Type="http://schemas.openxmlformats.org/officeDocument/2006/relationships/customXml" Target="../ink/ink10.xml"/><Relationship Id="rId34" Type="http://schemas.openxmlformats.org/officeDocument/2006/relationships/image" Target="../media/image22.png"/><Relationship Id="rId42" Type="http://schemas.openxmlformats.org/officeDocument/2006/relationships/image" Target="../media/image24.png"/><Relationship Id="rId47" Type="http://schemas.openxmlformats.org/officeDocument/2006/relationships/customXml" Target="../ink/ink26.xml"/><Relationship Id="rId50" Type="http://schemas.openxmlformats.org/officeDocument/2006/relationships/image" Target="../media/image28.png"/><Relationship Id="rId55" Type="http://schemas.openxmlformats.org/officeDocument/2006/relationships/customXml" Target="../ink/ink30.xml"/><Relationship Id="rId63" Type="http://schemas.openxmlformats.org/officeDocument/2006/relationships/customXml" Target="../ink/ink34.xml"/><Relationship Id="rId7" Type="http://schemas.openxmlformats.org/officeDocument/2006/relationships/image" Target="../media/image100.png"/><Relationship Id="rId2" Type="http://schemas.openxmlformats.org/officeDocument/2006/relationships/notesSlide" Target="../notesSlides/notesSlide13.xml"/><Relationship Id="rId16" Type="http://schemas.openxmlformats.org/officeDocument/2006/relationships/customXml" Target="../ink/ink7.xml"/><Relationship Id="rId29" Type="http://schemas.openxmlformats.org/officeDocument/2006/relationships/customXml" Target="../ink/ink15.xml"/><Relationship Id="rId11" Type="http://schemas.openxmlformats.org/officeDocument/2006/relationships/image" Target="../media/image120.png"/><Relationship Id="rId24" Type="http://schemas.openxmlformats.org/officeDocument/2006/relationships/image" Target="../media/image17.png"/><Relationship Id="rId32" Type="http://schemas.openxmlformats.org/officeDocument/2006/relationships/image" Target="../media/image21.png"/><Relationship Id="rId37" Type="http://schemas.openxmlformats.org/officeDocument/2006/relationships/customXml" Target="../ink/ink20.xml"/><Relationship Id="rId40" Type="http://schemas.openxmlformats.org/officeDocument/2006/relationships/image" Target="../media/image23.png"/><Relationship Id="rId45" Type="http://schemas.openxmlformats.org/officeDocument/2006/relationships/customXml" Target="../ink/ink25.xml"/><Relationship Id="rId53" Type="http://schemas.openxmlformats.org/officeDocument/2006/relationships/customXml" Target="../ink/ink29.xml"/><Relationship Id="rId58" Type="http://schemas.openxmlformats.org/officeDocument/2006/relationships/image" Target="../media/image32.png"/><Relationship Id="rId5" Type="http://schemas.openxmlformats.org/officeDocument/2006/relationships/image" Target="../media/image90.png"/><Relationship Id="rId61" Type="http://schemas.openxmlformats.org/officeDocument/2006/relationships/customXml" Target="../ink/ink33.xml"/><Relationship Id="rId19" Type="http://schemas.openxmlformats.org/officeDocument/2006/relationships/image" Target="../media/image16.png"/><Relationship Id="rId14" Type="http://schemas.openxmlformats.org/officeDocument/2006/relationships/customXml" Target="../ink/ink6.xml"/><Relationship Id="rId22" Type="http://schemas.openxmlformats.org/officeDocument/2006/relationships/customXml" Target="../ink/ink11.xml"/><Relationship Id="rId27" Type="http://schemas.openxmlformats.org/officeDocument/2006/relationships/customXml" Target="../ink/ink14.xml"/><Relationship Id="rId30" Type="http://schemas.openxmlformats.org/officeDocument/2006/relationships/image" Target="../media/image20.png"/><Relationship Id="rId35" Type="http://schemas.openxmlformats.org/officeDocument/2006/relationships/customXml" Target="../ink/ink18.xml"/><Relationship Id="rId43" Type="http://schemas.openxmlformats.org/officeDocument/2006/relationships/customXml" Target="../ink/ink24.xml"/><Relationship Id="rId48" Type="http://schemas.openxmlformats.org/officeDocument/2006/relationships/image" Target="../media/image27.png"/><Relationship Id="rId56" Type="http://schemas.openxmlformats.org/officeDocument/2006/relationships/image" Target="../media/image31.png"/><Relationship Id="rId64" Type="http://schemas.openxmlformats.org/officeDocument/2006/relationships/image" Target="../media/image35.png"/><Relationship Id="rId8" Type="http://schemas.openxmlformats.org/officeDocument/2006/relationships/customXml" Target="../ink/ink3.xml"/><Relationship Id="rId51" Type="http://schemas.openxmlformats.org/officeDocument/2006/relationships/customXml" Target="../ink/ink28.xml"/><Relationship Id="rId3" Type="http://schemas.openxmlformats.org/officeDocument/2006/relationships/image" Target="../media/image14.png"/><Relationship Id="rId12" Type="http://schemas.openxmlformats.org/officeDocument/2006/relationships/customXml" Target="../ink/ink5.xml"/><Relationship Id="rId17" Type="http://schemas.openxmlformats.org/officeDocument/2006/relationships/image" Target="../media/image15.png"/><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customXml" Target="../ink/ink21.xml"/><Relationship Id="rId46" Type="http://schemas.openxmlformats.org/officeDocument/2006/relationships/image" Target="../media/image26.png"/><Relationship Id="rId59" Type="http://schemas.openxmlformats.org/officeDocument/2006/relationships/customXml" Target="../ink/ink32.xml"/><Relationship Id="rId20" Type="http://schemas.openxmlformats.org/officeDocument/2006/relationships/customXml" Target="../ink/ink9.xml"/><Relationship Id="rId41" Type="http://schemas.openxmlformats.org/officeDocument/2006/relationships/customXml" Target="../ink/ink23.xml"/><Relationship Id="rId54" Type="http://schemas.openxmlformats.org/officeDocument/2006/relationships/image" Target="../media/image30.png"/><Relationship Id="rId62" Type="http://schemas.openxmlformats.org/officeDocument/2006/relationships/image" Target="../media/image34.png"/><Relationship Id="rId1" Type="http://schemas.openxmlformats.org/officeDocument/2006/relationships/slideLayout" Target="../slideLayouts/slideLayout10.xml"/><Relationship Id="rId6" Type="http://schemas.openxmlformats.org/officeDocument/2006/relationships/customXml" Target="../ink/ink2.xml"/><Relationship Id="rId15" Type="http://schemas.openxmlformats.org/officeDocument/2006/relationships/image" Target="../media/image140.png"/><Relationship Id="rId23" Type="http://schemas.openxmlformats.org/officeDocument/2006/relationships/customXml" Target="../ink/ink12.xml"/><Relationship Id="rId28" Type="http://schemas.openxmlformats.org/officeDocument/2006/relationships/image" Target="../media/image19.png"/><Relationship Id="rId36" Type="http://schemas.openxmlformats.org/officeDocument/2006/relationships/customXml" Target="../ink/ink19.xml"/><Relationship Id="rId49" Type="http://schemas.openxmlformats.org/officeDocument/2006/relationships/customXml" Target="../ink/ink27.xml"/><Relationship Id="rId57" Type="http://schemas.openxmlformats.org/officeDocument/2006/relationships/customXml" Target="../ink/ink31.xml"/><Relationship Id="rId10" Type="http://schemas.openxmlformats.org/officeDocument/2006/relationships/customXml" Target="../ink/ink4.xml"/><Relationship Id="rId31" Type="http://schemas.openxmlformats.org/officeDocument/2006/relationships/customXml" Target="../ink/ink16.xml"/><Relationship Id="rId44" Type="http://schemas.openxmlformats.org/officeDocument/2006/relationships/image" Target="../media/image25.png"/><Relationship Id="rId52" Type="http://schemas.openxmlformats.org/officeDocument/2006/relationships/image" Target="../media/image29.png"/><Relationship Id="rId60" Type="http://schemas.openxmlformats.org/officeDocument/2006/relationships/image" Target="../media/image33.png"/><Relationship Id="rId4" Type="http://schemas.openxmlformats.org/officeDocument/2006/relationships/customXml" Target="../ink/ink1.xml"/><Relationship Id="rId9" Type="http://schemas.openxmlformats.org/officeDocument/2006/relationships/image" Target="../media/image110.png"/></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6.emf"/></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uthlessActuary2023"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file:///C:\Program%20Files%20(x86)\Cadmium\Cadmium%20ARS\Overlay.jpg" TargetMode="External"/><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hyperlink" Target="https://www.ftc.gov/sites/default/files/documents/reports/credit-based-insurance-scores-impacts-consumers-automobile-insurance-report-congress-federal-trade/p044804facta_report_credit-based_insurance_scores.pdf?WT.qs_osrc=fxb-184546610" TargetMode="External"/><Relationship Id="rId7" Type="http://schemas.openxmlformats.org/officeDocument/2006/relationships/hyperlink" Target="https://nam04.safelinks.protection.outlook.com/?url=https%3A%2F%2Fwww.actuaries.org.uk%2Fsystem%2Ffiles%2Ffield%2Fdocument%2FB9_Chris%2520Dolman.pdf&amp;data=05%7C02%7Cmarcusdeckert%40carfax.com%7C427cea3ae0fc494f9b9e08dc3a095e3d%7Ceede1cd6fd2e46028f86b0987aa24ca2%7C0%7C0%7C638449059132265002%7CUnknown%7CTWFpbGZsb3d8eyJWIjoiMC4wLjAwMDAiLCJQIjoiV2luMzIiLCJBTiI6Ik1haWwiLCJXVCI6Mn0%3D%7C0%7C%7C%7C&amp;sdata=8wV5xeLQSbRtlSn3j4mLm8j2lESzmkKfQRsTowURgwM%3D&amp;reserved=0"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hyperlink" Target="https://nam04.safelinks.protection.outlook.com/?url=https%3A%2F%2Fwww.actuary.org%2Fsites%2Fdefault%2Ffiles%2F2023-02%2FCPCdataBiasIB.2.23_0.pdf&amp;data=05%7C02%7Cmarcusdeckert%40carfax.com%7C427cea3ae0fc494f9b9e08dc3a095e3d%7Ceede1cd6fd2e46028f86b0987aa24ca2%7C0%7C0%7C638449059132254662%7CUnknown%7CTWFpbGZsb3d8eyJWIjoiMC4wLjAwMDAiLCJQIjoiV2luMzIiLCJBTiI6Ik1haWwiLCJXVCI6Mn0%3D%7C0%7C%7C%7C&amp;sdata=YpXPBuA1tZbmZgDeheXriQsgGw6mTadzXVgnng9aXzg%3D&amp;reserved=0" TargetMode="External"/><Relationship Id="rId5" Type="http://schemas.openxmlformats.org/officeDocument/2006/relationships/hyperlink" Target="https://nam04.safelinks.protection.outlook.com/?url=https%3A%2F%2Fwww.actuary.org%2Fsites%2Fdefault%2Ffiles%2F2023-07%2Frisk_brief_data_bias.pdf&amp;data=05%7C02%7Cmarcusdeckert%40carfax.com%7C427cea3ae0fc494f9b9e08dc3a095e3d%7Ceede1cd6fd2e46028f86b0987aa24ca2%7C0%7C0%7C638449059132242399%7CUnknown%7CTWFpbGZsb3d8eyJWIjoiMC4wLjAwMDAiLCJQIjoiV2luMzIiLCJBTiI6Ik1haWwiLCJXVCI6Mn0%3D%7C0%7C%7C%7C&amp;sdata=v%2B7AVTP8kxWAId8CQMqwORdFMqSUHOqnDgPw%2FIQO82A%3D&amp;reserved=0" TargetMode="External"/><Relationship Id="rId4" Type="http://schemas.openxmlformats.org/officeDocument/2006/relationships/hyperlink" Target="https://nam04.safelinks.protection.outlook.com/?url=https%3A%2F%2Fwww.actuary.org%2Fsites%2Fdefault%2Ffiles%2F2023-08%2Frisk-brief-discrimination.pdf&amp;data=05%7C02%7Cmarcusdeckert%40carfax.com%7C427cea3ae0fc494f9b9e08dc3a095e3d%7Ceede1cd6fd2e46028f86b0987aa24ca2%7C0%7C0%7C638449059132228844%7CUnknown%7CTWFpbGZsb3d8eyJWIjoiMC4wLjAwMDAiLCJQIjoiV2luMzIiLCJBTiI6Ik1haWwiLCJXVCI6Mn0%3D%7C0%7C%7C%7C&amp;sdata=eml0ZmSxt2zm4D3FzfcT%2FCOncx9up8sELqClQ0fK9C0%3D&amp;reserved=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file:///C:\Program%20Files%20(x86)\Cadmium\Cadmium%20ARS\Overlay-instructions.jp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3.xml"/><Relationship Id="rId4" Type="http://schemas.openxmlformats.org/officeDocument/2006/relationships/image" Target="file:///C:\Program%20Files%20(x86)\Cadmium\Cadmium%20ARS\Overlay-instructions.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image" Target="file:///C:\Program%20Files%20(x86)\Cadmium\Cadmium%20ARS\Overlay-instructions.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5.xml"/><Relationship Id="rId4" Type="http://schemas.openxmlformats.org/officeDocument/2006/relationships/image" Target="file:///C:\Program%20Files%20(x86)\Cadmium\Cadmium%20ARS\Overlay-instructions.jp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file:///C:\Program%20Files%20(x86)\Cadmium\Cadmium%20ARS\Overlay-instructions.jp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3C6EB-77C6-483E-ACBD-86135B282C25}"/>
              </a:ext>
            </a:extLst>
          </p:cNvPr>
          <p:cNvSpPr>
            <a:spLocks noGrp="1"/>
          </p:cNvSpPr>
          <p:nvPr>
            <p:ph type="ctrTitle"/>
          </p:nvPr>
        </p:nvSpPr>
        <p:spPr/>
        <p:txBody>
          <a:bodyPr>
            <a:normAutofit/>
          </a:bodyPr>
          <a:lstStyle/>
          <a:p>
            <a:r>
              <a:rPr lang="en-US" sz="2800" dirty="0">
                <a:effectLst/>
                <a:latin typeface="Calibri" panose="020F0502020204030204" pitchFamily="34" charset="0"/>
                <a:ea typeface="Calibri" panose="020F0502020204030204" pitchFamily="34" charset="0"/>
              </a:rPr>
              <a:t>Achieve Profit and Equity using </a:t>
            </a:r>
            <a:r>
              <a:rPr lang="en-US" sz="2800" dirty="0">
                <a:latin typeface="Calibri" panose="020F0502020204030204" pitchFamily="34" charset="0"/>
                <a:ea typeface="Calibri" panose="020F0502020204030204" pitchFamily="34" charset="0"/>
              </a:rPr>
              <a:t>Deep</a:t>
            </a:r>
            <a:r>
              <a:rPr lang="en-US" sz="2800" dirty="0">
                <a:effectLst/>
                <a:latin typeface="Calibri" panose="020F0502020204030204" pitchFamily="34" charset="0"/>
                <a:ea typeface="Calibri" panose="020F0502020204030204" pitchFamily="34" charset="0"/>
              </a:rPr>
              <a:t> Learning</a:t>
            </a:r>
            <a:br>
              <a:rPr lang="en-US" sz="2800" dirty="0">
                <a:effectLst/>
                <a:latin typeface="Calibri" panose="020F0502020204030204" pitchFamily="34" charset="0"/>
                <a:ea typeface="Calibri" panose="020F0502020204030204" pitchFamily="34" charset="0"/>
              </a:rPr>
            </a:br>
            <a:r>
              <a:rPr lang="en-US" sz="2800" dirty="0">
                <a:effectLst/>
                <a:latin typeface="Calibri" panose="020F0502020204030204" pitchFamily="34" charset="0"/>
                <a:ea typeface="Calibri" panose="020F0502020204030204" pitchFamily="34" charset="0"/>
              </a:rPr>
              <a:t>Marcus Deckert, ACAS; CARFAX</a:t>
            </a:r>
            <a:br>
              <a:rPr lang="en-US" sz="2800" dirty="0">
                <a:effectLst/>
                <a:latin typeface="Calibri" panose="020F0502020204030204" pitchFamily="34" charset="0"/>
                <a:ea typeface="Calibri" panose="020F0502020204030204" pitchFamily="34" charset="0"/>
              </a:rPr>
            </a:br>
            <a:r>
              <a:rPr lang="en-US" sz="2800" dirty="0">
                <a:effectLst/>
                <a:latin typeface="Calibri" panose="020F0502020204030204" pitchFamily="34" charset="0"/>
                <a:ea typeface="Calibri" panose="020F0502020204030204" pitchFamily="34" charset="0"/>
              </a:rPr>
              <a:t>Peggy Brinkmann, FCAS, MAAA; Milliman</a:t>
            </a:r>
            <a:endParaRPr lang="en-US" sz="6600" dirty="0"/>
          </a:p>
        </p:txBody>
      </p:sp>
      <p:sp>
        <p:nvSpPr>
          <p:cNvPr id="3" name="TextBox 2">
            <a:extLst>
              <a:ext uri="{FF2B5EF4-FFF2-40B4-BE49-F238E27FC236}">
                <a16:creationId xmlns:a16="http://schemas.microsoft.com/office/drawing/2014/main" id="{9581F834-2912-4C29-88AD-417C9DBFA27D}"/>
              </a:ext>
            </a:extLst>
          </p:cNvPr>
          <p:cNvSpPr txBox="1"/>
          <p:nvPr/>
        </p:nvSpPr>
        <p:spPr>
          <a:xfrm>
            <a:off x="5231040" y="3867807"/>
            <a:ext cx="1729961" cy="369332"/>
          </a:xfrm>
          <a:prstGeom prst="rect">
            <a:avLst/>
          </a:prstGeom>
          <a:noFill/>
        </p:spPr>
        <p:txBody>
          <a:bodyPr wrap="none" rtlCol="0">
            <a:spAutoFit/>
          </a:bodyPr>
          <a:lstStyle/>
          <a:p>
            <a:pPr algn="ctr"/>
            <a:r>
              <a:rPr lang="en-US" dirty="0"/>
              <a:t>2024 CAS RPM</a:t>
            </a:r>
          </a:p>
        </p:txBody>
      </p:sp>
    </p:spTree>
    <p:extLst>
      <p:ext uri="{BB962C8B-B14F-4D97-AF65-F5344CB8AC3E}">
        <p14:creationId xmlns:p14="http://schemas.microsoft.com/office/powerpoint/2010/main" val="737955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Example of RL</a:t>
            </a:r>
          </a:p>
        </p:txBody>
      </p:sp>
      <p:pic>
        <p:nvPicPr>
          <p:cNvPr id="3" name="Online Media 2" title="AI Learns to Walk (deep reinforcement learning)">
            <a:hlinkClick r:id="" action="ppaction://media"/>
            <a:extLst>
              <a:ext uri="{FF2B5EF4-FFF2-40B4-BE49-F238E27FC236}">
                <a16:creationId xmlns:a16="http://schemas.microsoft.com/office/drawing/2014/main" id="{E77B811B-88D1-FE55-E1F1-1226FE7DD07B}"/>
              </a:ext>
            </a:extLst>
          </p:cNvPr>
          <p:cNvPicPr>
            <a:picLocks noRot="1" noChangeAspect="1"/>
          </p:cNvPicPr>
          <p:nvPr>
            <a:videoFile r:link="rId1"/>
          </p:nvPr>
        </p:nvPicPr>
        <p:blipFill>
          <a:blip r:embed="rId4"/>
          <a:stretch>
            <a:fillRect/>
          </a:stretch>
        </p:blipFill>
        <p:spPr>
          <a:xfrm>
            <a:off x="1210129" y="1021890"/>
            <a:ext cx="9771742" cy="5521034"/>
          </a:xfrm>
          <a:prstGeom prst="rect">
            <a:avLst/>
          </a:prstGeom>
        </p:spPr>
      </p:pic>
    </p:spTree>
    <p:extLst>
      <p:ext uri="{BB962C8B-B14F-4D97-AF65-F5344CB8AC3E}">
        <p14:creationId xmlns:p14="http://schemas.microsoft.com/office/powerpoint/2010/main" val="408807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Defining Bias/Fairness</a:t>
            </a:r>
          </a:p>
        </p:txBody>
      </p:sp>
      <p:sp>
        <p:nvSpPr>
          <p:cNvPr id="5" name="TextBox 4">
            <a:extLst>
              <a:ext uri="{FF2B5EF4-FFF2-40B4-BE49-F238E27FC236}">
                <a16:creationId xmlns:a16="http://schemas.microsoft.com/office/drawing/2014/main" id="{7BF9D401-02B2-89A0-49BD-7865B0E3EBE6}"/>
              </a:ext>
            </a:extLst>
          </p:cNvPr>
          <p:cNvSpPr txBox="1"/>
          <p:nvPr/>
        </p:nvSpPr>
        <p:spPr>
          <a:xfrm>
            <a:off x="394854" y="6111240"/>
            <a:ext cx="4436225" cy="243840"/>
          </a:xfrm>
          <a:prstGeom prst="rect">
            <a:avLst/>
          </a:prstGeom>
          <a:noFill/>
        </p:spPr>
        <p:txBody>
          <a:bodyPr wrap="square" rtlCol="0">
            <a:spAutoFit/>
          </a:bodyPr>
          <a:lstStyle/>
          <a:p>
            <a:r>
              <a:rPr lang="en-US" sz="1000" dirty="0"/>
              <a:t>Source: American Academy of Actuaries, February 2024 Issue Brief</a:t>
            </a:r>
          </a:p>
        </p:txBody>
      </p:sp>
      <p:pic>
        <p:nvPicPr>
          <p:cNvPr id="8" name="Picture 7">
            <a:extLst>
              <a:ext uri="{FF2B5EF4-FFF2-40B4-BE49-F238E27FC236}">
                <a16:creationId xmlns:a16="http://schemas.microsoft.com/office/drawing/2014/main" id="{F00EDD75-7080-FD36-C445-3BC6B03338F2}"/>
              </a:ext>
            </a:extLst>
          </p:cNvPr>
          <p:cNvPicPr>
            <a:picLocks noChangeAspect="1"/>
          </p:cNvPicPr>
          <p:nvPr/>
        </p:nvPicPr>
        <p:blipFill>
          <a:blip r:embed="rId3"/>
          <a:stretch>
            <a:fillRect/>
          </a:stretch>
        </p:blipFill>
        <p:spPr>
          <a:xfrm>
            <a:off x="5118735" y="1329690"/>
            <a:ext cx="6412344" cy="4781550"/>
          </a:xfrm>
          <a:prstGeom prst="rect">
            <a:avLst/>
          </a:prstGeom>
        </p:spPr>
      </p:pic>
      <p:sp>
        <p:nvSpPr>
          <p:cNvPr id="9" name="Content Placeholder 8">
            <a:extLst>
              <a:ext uri="{FF2B5EF4-FFF2-40B4-BE49-F238E27FC236}">
                <a16:creationId xmlns:a16="http://schemas.microsoft.com/office/drawing/2014/main" id="{00984CB6-8801-30BA-AB86-8BF4ACFC1BF3}"/>
              </a:ext>
            </a:extLst>
          </p:cNvPr>
          <p:cNvSpPr>
            <a:spLocks noGrp="1"/>
          </p:cNvSpPr>
          <p:nvPr>
            <p:ph idx="1"/>
          </p:nvPr>
        </p:nvSpPr>
        <p:spPr>
          <a:xfrm>
            <a:off x="394854" y="1329690"/>
            <a:ext cx="5217670" cy="5096195"/>
          </a:xfrm>
        </p:spPr>
        <p:txBody>
          <a:bodyPr>
            <a:normAutofit/>
          </a:bodyPr>
          <a:lstStyle/>
          <a:p>
            <a:r>
              <a:rPr lang="en-US" sz="2000" b="1" dirty="0"/>
              <a:t>Proxy discrimination (NCOIL) </a:t>
            </a:r>
          </a:p>
          <a:p>
            <a:pPr lvl="1"/>
            <a:r>
              <a:rPr lang="en-US" sz="2000" dirty="0"/>
              <a:t>intentional substitution of a neutral factor for a factor based on a protected class</a:t>
            </a:r>
          </a:p>
          <a:p>
            <a:r>
              <a:rPr lang="en-US" sz="2000" b="1" dirty="0"/>
              <a:t>Disproportionate impact</a:t>
            </a:r>
          </a:p>
          <a:p>
            <a:pPr lvl="1"/>
            <a:r>
              <a:rPr lang="en-US" sz="2000" dirty="0"/>
              <a:t>higher or lower rates for a protected class, controlling for other distributional differences</a:t>
            </a:r>
          </a:p>
          <a:p>
            <a:r>
              <a:rPr lang="en-US" sz="2000" b="1" dirty="0"/>
              <a:t>Disparate impact</a:t>
            </a:r>
          </a:p>
          <a:p>
            <a:pPr lvl="1"/>
            <a:r>
              <a:rPr lang="en-US" sz="2000" dirty="0"/>
              <a:t>three-part legal definition</a:t>
            </a:r>
          </a:p>
          <a:p>
            <a:endParaRPr lang="en-US" sz="2000" dirty="0"/>
          </a:p>
          <a:p>
            <a:endParaRPr lang="en-US" sz="2000" dirty="0"/>
          </a:p>
        </p:txBody>
      </p:sp>
    </p:spTree>
    <p:extLst>
      <p:ext uri="{BB962C8B-B14F-4D97-AF65-F5344CB8AC3E}">
        <p14:creationId xmlns:p14="http://schemas.microsoft.com/office/powerpoint/2010/main" val="111090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F61B-45DA-03CC-049E-E0451A2DDCD3}"/>
              </a:ext>
            </a:extLst>
          </p:cNvPr>
          <p:cNvSpPr>
            <a:spLocks noGrp="1"/>
          </p:cNvSpPr>
          <p:nvPr>
            <p:ph type="title"/>
          </p:nvPr>
        </p:nvSpPr>
        <p:spPr>
          <a:xfrm>
            <a:off x="394855" y="136525"/>
            <a:ext cx="11402290" cy="787393"/>
          </a:xfrm>
        </p:spPr>
        <p:txBody>
          <a:bodyPr anchor="ctr">
            <a:normAutofit/>
          </a:bodyPr>
          <a:lstStyle/>
          <a:p>
            <a:r>
              <a:rPr lang="en-US" dirty="0"/>
              <a:t>Sources of bias</a:t>
            </a:r>
          </a:p>
        </p:txBody>
      </p:sp>
      <p:sp>
        <p:nvSpPr>
          <p:cNvPr id="3" name="Text Placeholder 2">
            <a:extLst>
              <a:ext uri="{FF2B5EF4-FFF2-40B4-BE49-F238E27FC236}">
                <a16:creationId xmlns:a16="http://schemas.microsoft.com/office/drawing/2014/main" id="{8356E0AA-777D-8CD0-EBD8-974EE21B5688}"/>
              </a:ext>
            </a:extLst>
          </p:cNvPr>
          <p:cNvSpPr>
            <a:spLocks/>
          </p:cNvSpPr>
          <p:nvPr/>
        </p:nvSpPr>
        <p:spPr>
          <a:xfrm>
            <a:off x="424777" y="1162756"/>
            <a:ext cx="5573316" cy="518277"/>
          </a:xfrm>
          <a:prstGeom prst="rect">
            <a:avLst/>
          </a:prstGeom>
        </p:spPr>
        <p:txBody>
          <a:bodyPr/>
          <a:lstStyle/>
          <a:p>
            <a:pPr defTabSz="905256">
              <a:spcAft>
                <a:spcPts val="600"/>
              </a:spcAft>
            </a:pPr>
            <a:r>
              <a:rPr lang="en-US" sz="2000" b="1" kern="1200" dirty="0">
                <a:solidFill>
                  <a:srgbClr val="0070C0"/>
                </a:solidFill>
                <a:latin typeface="+mn-lt"/>
                <a:ea typeface="+mn-ea"/>
                <a:cs typeface="+mn-cs"/>
              </a:rPr>
              <a:t>Data</a:t>
            </a:r>
            <a:endParaRPr lang="en-US" sz="2000" b="1" dirty="0">
              <a:solidFill>
                <a:srgbClr val="0070C0"/>
              </a:solidFill>
            </a:endParaRPr>
          </a:p>
        </p:txBody>
      </p:sp>
      <p:sp>
        <p:nvSpPr>
          <p:cNvPr id="4" name="Content Placeholder 3">
            <a:extLst>
              <a:ext uri="{FF2B5EF4-FFF2-40B4-BE49-F238E27FC236}">
                <a16:creationId xmlns:a16="http://schemas.microsoft.com/office/drawing/2014/main" id="{9C3B4B3D-1EFB-04C6-189D-ED9AF6863061}"/>
              </a:ext>
            </a:extLst>
          </p:cNvPr>
          <p:cNvSpPr>
            <a:spLocks/>
          </p:cNvSpPr>
          <p:nvPr/>
        </p:nvSpPr>
        <p:spPr>
          <a:xfrm>
            <a:off x="424777" y="1681033"/>
            <a:ext cx="5573316" cy="4744852"/>
          </a:xfrm>
          <a:prstGeom prst="rect">
            <a:avLst/>
          </a:prstGeom>
        </p:spPr>
        <p:txBody>
          <a:bodyPr>
            <a:normAutofit/>
          </a:bodyPr>
          <a:lstStyle/>
          <a:p>
            <a:pPr defTabSz="905256">
              <a:spcAft>
                <a:spcPts val="600"/>
              </a:spcAft>
            </a:pPr>
            <a:r>
              <a:rPr lang="en-US" sz="1980" b="1" kern="1200">
                <a:solidFill>
                  <a:schemeClr val="tx1"/>
                </a:solidFill>
                <a:latin typeface="+mn-lt"/>
                <a:ea typeface="+mn-ea"/>
                <a:cs typeface="+mn-cs"/>
              </a:rPr>
              <a:t>Sampling  -</a:t>
            </a:r>
            <a:r>
              <a:rPr lang="en-US" sz="1980" kern="1200">
                <a:solidFill>
                  <a:schemeClr val="tx1"/>
                </a:solidFill>
                <a:latin typeface="+mn-lt"/>
                <a:ea typeface="+mn-ea"/>
                <a:cs typeface="+mn-cs"/>
              </a:rPr>
              <a:t> data is not representative of the population for which the model will be used</a:t>
            </a:r>
          </a:p>
          <a:p>
            <a:pPr defTabSz="905256">
              <a:spcAft>
                <a:spcPts val="600"/>
              </a:spcAft>
            </a:pPr>
            <a:r>
              <a:rPr lang="en-US" sz="1980" b="1" kern="1200">
                <a:solidFill>
                  <a:schemeClr val="tx1"/>
                </a:solidFill>
                <a:latin typeface="+mn-lt"/>
                <a:ea typeface="+mn-ea"/>
                <a:cs typeface="+mn-cs"/>
              </a:rPr>
              <a:t>Correlation</a:t>
            </a:r>
            <a:r>
              <a:rPr lang="en-US" sz="1980" kern="1200">
                <a:solidFill>
                  <a:schemeClr val="tx1"/>
                </a:solidFill>
                <a:latin typeface="+mn-lt"/>
                <a:ea typeface="+mn-ea"/>
                <a:cs typeface="+mn-cs"/>
              </a:rPr>
              <a:t> – data reflects correlations with protected classes, for example different distributions of </a:t>
            </a:r>
          </a:p>
          <a:p>
            <a:pPr marL="452628" lvl="1" defTabSz="905256">
              <a:spcAft>
                <a:spcPts val="600"/>
              </a:spcAft>
            </a:pPr>
            <a:r>
              <a:rPr lang="en-US" sz="1584" kern="1200">
                <a:solidFill>
                  <a:schemeClr val="tx1"/>
                </a:solidFill>
                <a:latin typeface="+mn-lt"/>
                <a:ea typeface="+mn-ea"/>
                <a:cs typeface="+mn-cs"/>
              </a:rPr>
              <a:t>Driving record </a:t>
            </a:r>
          </a:p>
          <a:p>
            <a:pPr marL="452628" lvl="1" defTabSz="905256">
              <a:spcAft>
                <a:spcPts val="600"/>
              </a:spcAft>
            </a:pPr>
            <a:r>
              <a:rPr lang="en-US" sz="1584" kern="1200">
                <a:solidFill>
                  <a:schemeClr val="tx1"/>
                </a:solidFill>
                <a:latin typeface="+mn-lt"/>
                <a:ea typeface="+mn-ea"/>
                <a:cs typeface="+mn-cs"/>
              </a:rPr>
              <a:t>Homeownership</a:t>
            </a:r>
          </a:p>
          <a:p>
            <a:pPr marL="452628" lvl="1" defTabSz="905256">
              <a:spcAft>
                <a:spcPts val="600"/>
              </a:spcAft>
            </a:pPr>
            <a:r>
              <a:rPr lang="en-US" sz="1584" kern="1200">
                <a:solidFill>
                  <a:schemeClr val="tx1"/>
                </a:solidFill>
                <a:latin typeface="+mn-lt"/>
                <a:ea typeface="+mn-ea"/>
                <a:cs typeface="+mn-cs"/>
              </a:rPr>
              <a:t>Age</a:t>
            </a:r>
          </a:p>
          <a:p>
            <a:pPr marL="452628" lvl="1" defTabSz="905256">
              <a:spcAft>
                <a:spcPts val="600"/>
              </a:spcAft>
            </a:pPr>
            <a:r>
              <a:rPr lang="en-US" sz="1584" kern="1200">
                <a:solidFill>
                  <a:schemeClr val="tx1"/>
                </a:solidFill>
                <a:latin typeface="+mn-lt"/>
                <a:ea typeface="+mn-ea"/>
                <a:cs typeface="+mn-cs"/>
              </a:rPr>
              <a:t>Address</a:t>
            </a:r>
          </a:p>
          <a:p>
            <a:pPr>
              <a:spcAft>
                <a:spcPts val="600"/>
              </a:spcAft>
            </a:pPr>
            <a:endParaRPr lang="en-US" sz="2000"/>
          </a:p>
        </p:txBody>
      </p:sp>
      <p:sp>
        <p:nvSpPr>
          <p:cNvPr id="5" name="Text Placeholder 4">
            <a:extLst>
              <a:ext uri="{FF2B5EF4-FFF2-40B4-BE49-F238E27FC236}">
                <a16:creationId xmlns:a16="http://schemas.microsoft.com/office/drawing/2014/main" id="{37178D9C-7826-506F-6CCE-21230718C717}"/>
              </a:ext>
            </a:extLst>
          </p:cNvPr>
          <p:cNvSpPr>
            <a:spLocks/>
          </p:cNvSpPr>
          <p:nvPr/>
        </p:nvSpPr>
        <p:spPr>
          <a:xfrm>
            <a:off x="6171800" y="1162756"/>
            <a:ext cx="5595423" cy="518277"/>
          </a:xfrm>
          <a:prstGeom prst="rect">
            <a:avLst/>
          </a:prstGeom>
        </p:spPr>
        <p:txBody>
          <a:bodyPr/>
          <a:lstStyle/>
          <a:p>
            <a:pPr defTabSz="905256">
              <a:spcAft>
                <a:spcPts val="600"/>
              </a:spcAft>
            </a:pPr>
            <a:r>
              <a:rPr lang="en-US" sz="2000" b="1" kern="1200">
                <a:solidFill>
                  <a:srgbClr val="0070C0"/>
                </a:solidFill>
                <a:latin typeface="+mn-lt"/>
                <a:ea typeface="+mn-ea"/>
                <a:cs typeface="+mn-cs"/>
              </a:rPr>
              <a:t>Modeling</a:t>
            </a:r>
            <a:endParaRPr lang="en-US" sz="2000" b="1">
              <a:solidFill>
                <a:srgbClr val="0070C0"/>
              </a:solidFill>
            </a:endParaRPr>
          </a:p>
        </p:txBody>
      </p:sp>
      <p:sp>
        <p:nvSpPr>
          <p:cNvPr id="6" name="Content Placeholder 5">
            <a:extLst>
              <a:ext uri="{FF2B5EF4-FFF2-40B4-BE49-F238E27FC236}">
                <a16:creationId xmlns:a16="http://schemas.microsoft.com/office/drawing/2014/main" id="{8AF11EA7-0727-3EBD-3340-4E71D135A9CA}"/>
              </a:ext>
            </a:extLst>
          </p:cNvPr>
          <p:cNvSpPr>
            <a:spLocks/>
          </p:cNvSpPr>
          <p:nvPr/>
        </p:nvSpPr>
        <p:spPr>
          <a:xfrm>
            <a:off x="6171800" y="1681033"/>
            <a:ext cx="5595423" cy="4744852"/>
          </a:xfrm>
          <a:prstGeom prst="rect">
            <a:avLst/>
          </a:prstGeom>
        </p:spPr>
        <p:txBody>
          <a:bodyPr>
            <a:normAutofit/>
          </a:bodyPr>
          <a:lstStyle/>
          <a:p>
            <a:pPr defTabSz="905256">
              <a:spcAft>
                <a:spcPts val="600"/>
              </a:spcAft>
            </a:pPr>
            <a:r>
              <a:rPr lang="en-US" sz="1980" b="1" kern="1200">
                <a:solidFill>
                  <a:schemeClr val="tx1"/>
                </a:solidFill>
                <a:latin typeface="+mn-lt"/>
                <a:ea typeface="+mn-ea"/>
                <a:cs typeface="+mn-cs"/>
              </a:rPr>
              <a:t>Confirmation bias </a:t>
            </a:r>
            <a:r>
              <a:rPr lang="en-US" sz="1980" kern="1200">
                <a:solidFill>
                  <a:schemeClr val="tx1"/>
                </a:solidFill>
                <a:latin typeface="+mn-lt"/>
                <a:ea typeface="+mn-ea"/>
                <a:cs typeface="+mn-cs"/>
              </a:rPr>
              <a:t>– choosing data/model that is consistent with prior expectations</a:t>
            </a:r>
          </a:p>
          <a:p>
            <a:pPr defTabSz="905256">
              <a:spcAft>
                <a:spcPts val="600"/>
              </a:spcAft>
            </a:pPr>
            <a:r>
              <a:rPr lang="en-US" sz="1980" b="1" kern="1200">
                <a:solidFill>
                  <a:schemeClr val="tx1"/>
                </a:solidFill>
                <a:latin typeface="+mn-lt"/>
                <a:ea typeface="+mn-ea"/>
                <a:cs typeface="+mn-cs"/>
              </a:rPr>
              <a:t>Availability bias </a:t>
            </a:r>
            <a:r>
              <a:rPr lang="en-US" sz="1980" kern="1200">
                <a:solidFill>
                  <a:schemeClr val="tx1"/>
                </a:solidFill>
                <a:latin typeface="+mn-lt"/>
                <a:ea typeface="+mn-ea"/>
                <a:cs typeface="+mn-cs"/>
              </a:rPr>
              <a:t>– placing more reliance on data that is more readily or recently available</a:t>
            </a:r>
          </a:p>
          <a:p>
            <a:pPr>
              <a:spcAft>
                <a:spcPts val="600"/>
              </a:spcAft>
            </a:pPr>
            <a:endParaRPr lang="en-US" sz="2000"/>
          </a:p>
        </p:txBody>
      </p:sp>
      <p:sp>
        <p:nvSpPr>
          <p:cNvPr id="7" name="TextBox 6">
            <a:extLst>
              <a:ext uri="{FF2B5EF4-FFF2-40B4-BE49-F238E27FC236}">
                <a16:creationId xmlns:a16="http://schemas.microsoft.com/office/drawing/2014/main" id="{746BC74F-E745-1462-B116-66F0B888A3FB}"/>
              </a:ext>
            </a:extLst>
          </p:cNvPr>
          <p:cNvSpPr txBox="1"/>
          <p:nvPr/>
        </p:nvSpPr>
        <p:spPr>
          <a:xfrm>
            <a:off x="2181247" y="6180956"/>
            <a:ext cx="8556001" cy="244929"/>
          </a:xfrm>
          <a:prstGeom prst="rect">
            <a:avLst/>
          </a:prstGeom>
          <a:noFill/>
        </p:spPr>
        <p:txBody>
          <a:bodyPr wrap="square" rtlCol="0">
            <a:spAutoFit/>
          </a:bodyPr>
          <a:lstStyle/>
          <a:p>
            <a:pPr defTabSz="905256">
              <a:spcAft>
                <a:spcPts val="600"/>
              </a:spcAft>
            </a:pPr>
            <a:r>
              <a:rPr lang="en-US" sz="990" kern="1200">
                <a:solidFill>
                  <a:schemeClr val="tx1"/>
                </a:solidFill>
                <a:latin typeface="+mn-lt"/>
                <a:ea typeface="+mn-ea"/>
                <a:cs typeface="+mn-cs"/>
              </a:rPr>
              <a:t>Source: American Academy of Actuaries, July 2023 Issue Brief, “An Actuarial View of Data Bias: Definitions, Impacts, and Considerations”</a:t>
            </a:r>
            <a:endParaRPr lang="en-US" sz="1000"/>
          </a:p>
        </p:txBody>
      </p:sp>
    </p:spTree>
    <p:extLst>
      <p:ext uri="{BB962C8B-B14F-4D97-AF65-F5344CB8AC3E}">
        <p14:creationId xmlns:p14="http://schemas.microsoft.com/office/powerpoint/2010/main" val="152015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Bias metrics – demographic parity</a:t>
            </a:r>
          </a:p>
        </p:txBody>
      </p:sp>
      <p:sp>
        <p:nvSpPr>
          <p:cNvPr id="9" name="Content Placeholder 8">
            <a:extLst>
              <a:ext uri="{FF2B5EF4-FFF2-40B4-BE49-F238E27FC236}">
                <a16:creationId xmlns:a16="http://schemas.microsoft.com/office/drawing/2014/main" id="{00984CB6-8801-30BA-AB86-8BF4ACFC1BF3}"/>
              </a:ext>
            </a:extLst>
          </p:cNvPr>
          <p:cNvSpPr>
            <a:spLocks noGrp="1"/>
          </p:cNvSpPr>
          <p:nvPr>
            <p:ph idx="1"/>
          </p:nvPr>
        </p:nvSpPr>
        <p:spPr>
          <a:xfrm>
            <a:off x="394856" y="1162756"/>
            <a:ext cx="4007024" cy="5263129"/>
          </a:xfrm>
        </p:spPr>
        <p:txBody>
          <a:bodyPr>
            <a:normAutofit/>
          </a:bodyPr>
          <a:lstStyle/>
          <a:p>
            <a:r>
              <a:rPr lang="en-US" sz="2000" b="1" dirty="0"/>
              <a:t>Equal average premium by class</a:t>
            </a:r>
          </a:p>
          <a:p>
            <a:pPr lvl="1"/>
            <a:r>
              <a:rPr lang="en-US" sz="1600" dirty="0"/>
              <a:t>Also known as statistical parity or independence</a:t>
            </a:r>
          </a:p>
          <a:p>
            <a:r>
              <a:rPr lang="en-US" sz="2000" b="1" dirty="0"/>
              <a:t>Conditional demographic parity</a:t>
            </a:r>
          </a:p>
          <a:p>
            <a:pPr lvl="1"/>
            <a:r>
              <a:rPr lang="en-US" sz="1600" dirty="0"/>
              <a:t>Average premium is the same after controlling on “legitimate” or “traditional” factors (see draft CO reg 3 CCR 702-10)</a:t>
            </a:r>
          </a:p>
          <a:p>
            <a:endParaRPr lang="en-US" sz="1600" dirty="0"/>
          </a:p>
          <a:p>
            <a:endParaRPr lang="en-US" sz="2000" dirty="0"/>
          </a:p>
        </p:txBody>
      </p:sp>
      <p:pic>
        <p:nvPicPr>
          <p:cNvPr id="4" name="Picture 3">
            <a:extLst>
              <a:ext uri="{FF2B5EF4-FFF2-40B4-BE49-F238E27FC236}">
                <a16:creationId xmlns:a16="http://schemas.microsoft.com/office/drawing/2014/main" id="{20B43013-B7F9-AB71-CF99-D7D6E82AA3F1}"/>
              </a:ext>
            </a:extLst>
          </p:cNvPr>
          <p:cNvPicPr>
            <a:picLocks noChangeAspect="1"/>
          </p:cNvPicPr>
          <p:nvPr/>
        </p:nvPicPr>
        <p:blipFill>
          <a:blip r:embed="rId3"/>
          <a:stretch>
            <a:fillRect/>
          </a:stretch>
        </p:blipFill>
        <p:spPr>
          <a:xfrm>
            <a:off x="4401880" y="1417145"/>
            <a:ext cx="7145131" cy="4023709"/>
          </a:xfrm>
          <a:prstGeom prst="rect">
            <a:avLst/>
          </a:prstGeom>
        </p:spPr>
      </p:pic>
    </p:spTree>
    <p:extLst>
      <p:ext uri="{BB962C8B-B14F-4D97-AF65-F5344CB8AC3E}">
        <p14:creationId xmlns:p14="http://schemas.microsoft.com/office/powerpoint/2010/main" val="2542653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Bias metrics – predictive parity</a:t>
            </a:r>
          </a:p>
        </p:txBody>
      </p:sp>
      <p:sp>
        <p:nvSpPr>
          <p:cNvPr id="9" name="Content Placeholder 8">
            <a:extLst>
              <a:ext uri="{FF2B5EF4-FFF2-40B4-BE49-F238E27FC236}">
                <a16:creationId xmlns:a16="http://schemas.microsoft.com/office/drawing/2014/main" id="{00984CB6-8801-30BA-AB86-8BF4ACFC1BF3}"/>
              </a:ext>
            </a:extLst>
          </p:cNvPr>
          <p:cNvSpPr>
            <a:spLocks noGrp="1"/>
          </p:cNvSpPr>
          <p:nvPr>
            <p:ph idx="1"/>
          </p:nvPr>
        </p:nvSpPr>
        <p:spPr>
          <a:xfrm>
            <a:off x="394856" y="1162756"/>
            <a:ext cx="5357242" cy="2663921"/>
          </a:xfrm>
        </p:spPr>
        <p:txBody>
          <a:bodyPr>
            <a:normAutofit/>
          </a:bodyPr>
          <a:lstStyle/>
          <a:p>
            <a:r>
              <a:rPr lang="en-US" sz="2000" b="1" dirty="0"/>
              <a:t>Equal loss ratios by class</a:t>
            </a:r>
          </a:p>
          <a:p>
            <a:pPr lvl="1"/>
            <a:r>
              <a:rPr lang="en-US" sz="1600" dirty="0"/>
              <a:t>Also known as sufficiency,  loss ratio tests, or calibration tests</a:t>
            </a:r>
          </a:p>
          <a:p>
            <a:endParaRPr lang="en-US" sz="1600" dirty="0"/>
          </a:p>
          <a:p>
            <a:endParaRPr lang="en-US" sz="2000" dirty="0"/>
          </a:p>
        </p:txBody>
      </p:sp>
      <p:pic>
        <p:nvPicPr>
          <p:cNvPr id="17" name="Picture 16">
            <a:extLst>
              <a:ext uri="{FF2B5EF4-FFF2-40B4-BE49-F238E27FC236}">
                <a16:creationId xmlns:a16="http://schemas.microsoft.com/office/drawing/2014/main" id="{E26E4C3E-17F9-2F3A-8610-B9313D22AA53}"/>
              </a:ext>
            </a:extLst>
          </p:cNvPr>
          <p:cNvPicPr>
            <a:picLocks noChangeAspect="1"/>
          </p:cNvPicPr>
          <p:nvPr/>
        </p:nvPicPr>
        <p:blipFill>
          <a:blip r:embed="rId3"/>
          <a:stretch>
            <a:fillRect/>
          </a:stretch>
        </p:blipFill>
        <p:spPr>
          <a:xfrm>
            <a:off x="6434792" y="1120356"/>
            <a:ext cx="4968652" cy="2499661"/>
          </a:xfrm>
          <a:prstGeom prst="rect">
            <a:avLst/>
          </a:prstGeom>
        </p:spPr>
      </p:pic>
      <p:pic>
        <p:nvPicPr>
          <p:cNvPr id="18" name="Picture 17">
            <a:extLst>
              <a:ext uri="{FF2B5EF4-FFF2-40B4-BE49-F238E27FC236}">
                <a16:creationId xmlns:a16="http://schemas.microsoft.com/office/drawing/2014/main" id="{5B818489-B448-288D-FC21-6FADED9166C2}"/>
              </a:ext>
            </a:extLst>
          </p:cNvPr>
          <p:cNvPicPr>
            <a:picLocks noChangeAspect="1"/>
          </p:cNvPicPr>
          <p:nvPr/>
        </p:nvPicPr>
        <p:blipFill>
          <a:blip r:embed="rId4"/>
          <a:stretch>
            <a:fillRect/>
          </a:stretch>
        </p:blipFill>
        <p:spPr>
          <a:xfrm>
            <a:off x="778335" y="3811344"/>
            <a:ext cx="4973763" cy="2499661"/>
          </a:xfrm>
          <a:prstGeom prst="rect">
            <a:avLst/>
          </a:prstGeom>
        </p:spPr>
      </p:pic>
      <p:pic>
        <p:nvPicPr>
          <p:cNvPr id="19" name="Picture 18">
            <a:extLst>
              <a:ext uri="{FF2B5EF4-FFF2-40B4-BE49-F238E27FC236}">
                <a16:creationId xmlns:a16="http://schemas.microsoft.com/office/drawing/2014/main" id="{03D1950A-7196-35EC-457E-3BD31793D4E3}"/>
              </a:ext>
            </a:extLst>
          </p:cNvPr>
          <p:cNvPicPr>
            <a:picLocks noChangeAspect="1"/>
          </p:cNvPicPr>
          <p:nvPr/>
        </p:nvPicPr>
        <p:blipFill>
          <a:blip r:embed="rId5"/>
          <a:stretch>
            <a:fillRect/>
          </a:stretch>
        </p:blipFill>
        <p:spPr>
          <a:xfrm>
            <a:off x="6434792" y="3816455"/>
            <a:ext cx="4968652" cy="2494550"/>
          </a:xfrm>
          <a:prstGeom prst="rect">
            <a:avLst/>
          </a:prstGeom>
        </p:spPr>
      </p:pic>
    </p:spTree>
    <p:extLst>
      <p:ext uri="{BB962C8B-B14F-4D97-AF65-F5344CB8AC3E}">
        <p14:creationId xmlns:p14="http://schemas.microsoft.com/office/powerpoint/2010/main" val="22348339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a:xfrm>
            <a:off x="394855" y="136525"/>
            <a:ext cx="11402290" cy="787393"/>
          </a:xfrm>
        </p:spPr>
        <p:txBody>
          <a:bodyPr anchor="ctr">
            <a:normAutofit/>
          </a:bodyPr>
          <a:lstStyle/>
          <a:p>
            <a:pPr marL="344488" indent="-344488"/>
            <a:r>
              <a:rPr lang="en-US" dirty="0"/>
              <a:t>Bias metrics – proxy tests</a:t>
            </a:r>
            <a:endParaRPr lang="en-US"/>
          </a:p>
        </p:txBody>
      </p:sp>
      <p:sp>
        <p:nvSpPr>
          <p:cNvPr id="4" name="Content Placeholder 3">
            <a:extLst>
              <a:ext uri="{FF2B5EF4-FFF2-40B4-BE49-F238E27FC236}">
                <a16:creationId xmlns:a16="http://schemas.microsoft.com/office/drawing/2014/main" id="{B6D85C17-AC3F-338A-5E29-98664FA2DC2F}"/>
              </a:ext>
            </a:extLst>
          </p:cNvPr>
          <p:cNvSpPr>
            <a:spLocks noGrp="1"/>
          </p:cNvSpPr>
          <p:nvPr>
            <p:ph sz="half" idx="2"/>
          </p:nvPr>
        </p:nvSpPr>
        <p:spPr>
          <a:xfrm>
            <a:off x="6172199" y="1151467"/>
            <a:ext cx="5624945" cy="5238942"/>
          </a:xfrm>
        </p:spPr>
        <p:txBody>
          <a:bodyPr>
            <a:normAutofit/>
          </a:bodyPr>
          <a:lstStyle/>
          <a:p>
            <a:r>
              <a:rPr lang="en-US" dirty="0"/>
              <a:t>Principal component analysis to show which variables are similarly impacting results</a:t>
            </a:r>
          </a:p>
          <a:p>
            <a:r>
              <a:rPr lang="en-US" dirty="0"/>
              <a:t>Include protected class in model and check for coefficient changes</a:t>
            </a:r>
          </a:p>
          <a:p>
            <a:r>
              <a:rPr lang="en-US" dirty="0"/>
              <a:t>Nonparametric matching</a:t>
            </a:r>
          </a:p>
        </p:txBody>
      </p:sp>
      <p:pic>
        <p:nvPicPr>
          <p:cNvPr id="7" name="Picture 6">
            <a:extLst>
              <a:ext uri="{FF2B5EF4-FFF2-40B4-BE49-F238E27FC236}">
                <a16:creationId xmlns:a16="http://schemas.microsoft.com/office/drawing/2014/main" id="{2517C519-9A51-82F4-6041-102D05BDABC1}"/>
              </a:ext>
            </a:extLst>
          </p:cNvPr>
          <p:cNvPicPr>
            <a:picLocks noChangeAspect="1"/>
          </p:cNvPicPr>
          <p:nvPr/>
        </p:nvPicPr>
        <p:blipFill>
          <a:blip r:embed="rId3"/>
          <a:stretch>
            <a:fillRect/>
          </a:stretch>
        </p:blipFill>
        <p:spPr>
          <a:xfrm>
            <a:off x="394854" y="1275388"/>
            <a:ext cx="5561199" cy="3698056"/>
          </a:xfrm>
          <a:prstGeom prst="rect">
            <a:avLst/>
          </a:prstGeom>
        </p:spPr>
      </p:pic>
    </p:spTree>
    <p:extLst>
      <p:ext uri="{BB962C8B-B14F-4D97-AF65-F5344CB8AC3E}">
        <p14:creationId xmlns:p14="http://schemas.microsoft.com/office/powerpoint/2010/main" val="2899576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a:xfrm>
            <a:off x="394855" y="136525"/>
            <a:ext cx="11402290" cy="787393"/>
          </a:xfrm>
        </p:spPr>
        <p:txBody>
          <a:bodyPr anchor="ctr">
            <a:normAutofit/>
          </a:bodyPr>
          <a:lstStyle/>
          <a:p>
            <a:pPr marL="344488" indent="-344488"/>
            <a:r>
              <a:rPr lang="en-US" dirty="0"/>
              <a:t>Bias mitigation methods - examples</a:t>
            </a:r>
          </a:p>
        </p:txBody>
      </p:sp>
      <p:graphicFrame>
        <p:nvGraphicFramePr>
          <p:cNvPr id="11" name="Content Placeholder 8">
            <a:extLst>
              <a:ext uri="{FF2B5EF4-FFF2-40B4-BE49-F238E27FC236}">
                <a16:creationId xmlns:a16="http://schemas.microsoft.com/office/drawing/2014/main" id="{17B91D32-5C29-A33E-EC03-3A62D02E9E16}"/>
              </a:ext>
            </a:extLst>
          </p:cNvPr>
          <p:cNvGraphicFramePr>
            <a:graphicFrameLocks noGrp="1"/>
          </p:cNvGraphicFramePr>
          <p:nvPr>
            <p:ph idx="1"/>
          </p:nvPr>
        </p:nvGraphicFramePr>
        <p:xfrm>
          <a:off x="394855" y="1162756"/>
          <a:ext cx="11402290" cy="5263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2463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Selecting a bias metric/mitigation approach</a:t>
            </a:r>
          </a:p>
        </p:txBody>
      </p:sp>
      <p:sp>
        <p:nvSpPr>
          <p:cNvPr id="9" name="Content Placeholder 8">
            <a:extLst>
              <a:ext uri="{FF2B5EF4-FFF2-40B4-BE49-F238E27FC236}">
                <a16:creationId xmlns:a16="http://schemas.microsoft.com/office/drawing/2014/main" id="{00984CB6-8801-30BA-AB86-8BF4ACFC1BF3}"/>
              </a:ext>
            </a:extLst>
          </p:cNvPr>
          <p:cNvSpPr>
            <a:spLocks noGrp="1"/>
          </p:cNvSpPr>
          <p:nvPr>
            <p:ph idx="1"/>
          </p:nvPr>
        </p:nvSpPr>
        <p:spPr>
          <a:xfrm>
            <a:off x="394855" y="1162756"/>
            <a:ext cx="10536381" cy="5263129"/>
          </a:xfrm>
        </p:spPr>
        <p:txBody>
          <a:bodyPr>
            <a:normAutofit/>
          </a:bodyPr>
          <a:lstStyle/>
          <a:p>
            <a:pPr marL="0" indent="0" algn="l">
              <a:buNone/>
            </a:pPr>
            <a:r>
              <a:rPr lang="en-US" sz="2000" b="0" i="0" u="none" strike="noStrike" baseline="0" dirty="0">
                <a:latin typeface="Roboto Light" panose="02000000000000000000" pitchFamily="2" charset="0"/>
                <a:ea typeface="Roboto Light" panose="02000000000000000000" pitchFamily="2" charset="0"/>
                <a:cs typeface="Roboto Light" panose="02000000000000000000" pitchFamily="2" charset="0"/>
              </a:rPr>
              <a:t>In their paper “Algorithmic Fairness: Contemporary Ideas in the Insurance Context,” Dolman and </a:t>
            </a:r>
            <a:r>
              <a:rPr lang="en-US" sz="2000" b="0" i="0" u="none" strike="noStrike" baseline="0" dirty="0" err="1">
                <a:latin typeface="Roboto Light" panose="02000000000000000000" pitchFamily="2" charset="0"/>
                <a:ea typeface="Roboto Light" panose="02000000000000000000" pitchFamily="2" charset="0"/>
                <a:cs typeface="Roboto Light" panose="02000000000000000000" pitchFamily="2" charset="0"/>
              </a:rPr>
              <a:t>Semenovich</a:t>
            </a:r>
            <a:r>
              <a:rPr lang="en-US" sz="2000" b="0" i="0" u="none" strike="noStrike" baseline="0" dirty="0">
                <a:latin typeface="Roboto Light" panose="02000000000000000000" pitchFamily="2" charset="0"/>
                <a:ea typeface="Roboto Light" panose="02000000000000000000" pitchFamily="2" charset="0"/>
                <a:cs typeface="Roboto Light" panose="02000000000000000000" pitchFamily="2" charset="0"/>
              </a:rPr>
              <a:t> state it would be prudent to act in four related ways:</a:t>
            </a:r>
          </a:p>
        </p:txBody>
      </p:sp>
      <p:graphicFrame>
        <p:nvGraphicFramePr>
          <p:cNvPr id="4" name="Diagram 3">
            <a:extLst>
              <a:ext uri="{FF2B5EF4-FFF2-40B4-BE49-F238E27FC236}">
                <a16:creationId xmlns:a16="http://schemas.microsoft.com/office/drawing/2014/main" id="{DB86EC04-A118-CDC2-1520-AE851B4A17D1}"/>
              </a:ext>
            </a:extLst>
          </p:cNvPr>
          <p:cNvGraphicFramePr/>
          <p:nvPr/>
        </p:nvGraphicFramePr>
        <p:xfrm>
          <a:off x="594074" y="1986455"/>
          <a:ext cx="10536381" cy="443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83898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15FA9-5F04-5972-B13C-D1818B27C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63A82-AF32-D9B4-C839-70995AD2BD9A}"/>
              </a:ext>
            </a:extLst>
          </p:cNvPr>
          <p:cNvSpPr>
            <a:spLocks noGrp="1"/>
          </p:cNvSpPr>
          <p:nvPr>
            <p:ph type="title"/>
          </p:nvPr>
        </p:nvSpPr>
        <p:spPr/>
        <p:txBody>
          <a:bodyPr/>
          <a:lstStyle/>
          <a:p>
            <a:pPr marL="344488" indent="-344488">
              <a:lnSpc>
                <a:spcPct val="120000"/>
              </a:lnSpc>
            </a:pPr>
            <a:r>
              <a:rPr lang="en-US" dirty="0"/>
              <a:t>Technical Stuff</a:t>
            </a:r>
          </a:p>
        </p:txBody>
      </p:sp>
      <p:sp>
        <p:nvSpPr>
          <p:cNvPr id="6" name="TextBox 5">
            <a:extLst>
              <a:ext uri="{FF2B5EF4-FFF2-40B4-BE49-F238E27FC236}">
                <a16:creationId xmlns:a16="http://schemas.microsoft.com/office/drawing/2014/main" id="{CB3D2F17-1179-D2E4-16E6-08BA68C4AB26}"/>
              </a:ext>
            </a:extLst>
          </p:cNvPr>
          <p:cNvSpPr txBox="1"/>
          <p:nvPr/>
        </p:nvSpPr>
        <p:spPr>
          <a:xfrm>
            <a:off x="394855" y="1446027"/>
            <a:ext cx="10694903" cy="1631216"/>
          </a:xfrm>
          <a:prstGeom prst="rect">
            <a:avLst/>
          </a:prstGeom>
          <a:noFill/>
        </p:spPr>
        <p:txBody>
          <a:bodyPr wrap="square" rtlCol="0">
            <a:spAutoFit/>
          </a:bodyPr>
          <a:lstStyle/>
          <a:p>
            <a:r>
              <a:rPr lang="en-US" sz="2000" dirty="0"/>
              <a:t>Technical work done for this presentation used the following:</a:t>
            </a:r>
          </a:p>
          <a:p>
            <a:pPr marL="800100" lvl="1" indent="-342900">
              <a:buFont typeface="Arial" panose="020B0604020202020204" pitchFamily="34" charset="0"/>
              <a:buChar char="•"/>
            </a:pPr>
            <a:r>
              <a:rPr lang="en-US" sz="2000" dirty="0"/>
              <a:t>Python language in </a:t>
            </a:r>
            <a:r>
              <a:rPr lang="en-US" sz="2000" dirty="0" err="1"/>
              <a:t>Jupyter</a:t>
            </a:r>
            <a:r>
              <a:rPr lang="en-US" sz="2000" dirty="0"/>
              <a:t> Notebook</a:t>
            </a:r>
          </a:p>
          <a:p>
            <a:pPr marL="800100" lvl="1" indent="-342900">
              <a:buFont typeface="Arial" panose="020B0604020202020204" pitchFamily="34" charset="0"/>
              <a:buChar char="•"/>
            </a:pPr>
            <a:r>
              <a:rPr lang="en-US" sz="2000" dirty="0"/>
              <a:t>Python package stable_baselines3</a:t>
            </a:r>
          </a:p>
          <a:p>
            <a:pPr marL="800100" lvl="1" indent="-342900">
              <a:buFont typeface="Arial" panose="020B0604020202020204" pitchFamily="34" charset="0"/>
              <a:buChar char="•"/>
            </a:pPr>
            <a:r>
              <a:rPr lang="en-US" sz="2000" dirty="0"/>
              <a:t>Proximal Policy Optimization (PPO) algorithm</a:t>
            </a:r>
          </a:p>
          <a:p>
            <a:pPr marL="800100" lvl="1" indent="-342900">
              <a:buFont typeface="Arial" panose="020B0604020202020204" pitchFamily="34" charset="0"/>
              <a:buChar char="•"/>
            </a:pPr>
            <a:r>
              <a:rPr lang="en-US" sz="2000" dirty="0"/>
              <a:t>CPU on a laptop; there is opportunity to use GPU and increase performance</a:t>
            </a:r>
          </a:p>
        </p:txBody>
      </p:sp>
      <p:sp>
        <p:nvSpPr>
          <p:cNvPr id="3" name="TextBox 2">
            <a:extLst>
              <a:ext uri="{FF2B5EF4-FFF2-40B4-BE49-F238E27FC236}">
                <a16:creationId xmlns:a16="http://schemas.microsoft.com/office/drawing/2014/main" id="{AEFC7913-0577-C183-C533-8069D5469C45}"/>
              </a:ext>
            </a:extLst>
          </p:cNvPr>
          <p:cNvSpPr txBox="1"/>
          <p:nvPr/>
        </p:nvSpPr>
        <p:spPr>
          <a:xfrm>
            <a:off x="394855" y="3599352"/>
            <a:ext cx="10694903" cy="2554545"/>
          </a:xfrm>
          <a:prstGeom prst="rect">
            <a:avLst/>
          </a:prstGeom>
          <a:noFill/>
        </p:spPr>
        <p:txBody>
          <a:bodyPr wrap="square" rtlCol="0">
            <a:spAutoFit/>
          </a:bodyPr>
          <a:lstStyle/>
          <a:p>
            <a:r>
              <a:rPr lang="en-US" sz="2000" dirty="0"/>
              <a:t>RL terminology you need (imagine Albert in the video):</a:t>
            </a:r>
          </a:p>
          <a:p>
            <a:pPr marL="800100" lvl="1" indent="-342900">
              <a:buFont typeface="Arial" panose="020B0604020202020204" pitchFamily="34" charset="0"/>
              <a:buChar char="•"/>
            </a:pPr>
            <a:r>
              <a:rPr lang="en-US" sz="2000" dirty="0"/>
              <a:t>Environment: the rooms he was placed into and the obstacles presented</a:t>
            </a:r>
          </a:p>
          <a:p>
            <a:pPr marL="800100" lvl="1" indent="-342900">
              <a:buFont typeface="Arial" panose="020B0604020202020204" pitchFamily="34" charset="0"/>
              <a:buChar char="•"/>
            </a:pPr>
            <a:r>
              <a:rPr lang="en-US" sz="2000" dirty="0"/>
              <a:t>Action Space: the available choices to make (movement of his limbs and torso)</a:t>
            </a:r>
          </a:p>
          <a:p>
            <a:pPr marL="800100" lvl="1" indent="-342900">
              <a:buFont typeface="Arial" panose="020B0604020202020204" pitchFamily="34" charset="0"/>
              <a:buChar char="•"/>
            </a:pPr>
            <a:r>
              <a:rPr lang="en-US" sz="2000" dirty="0"/>
              <a:t>Reward: when he hit the green squares, he was given a positive reward</a:t>
            </a:r>
          </a:p>
          <a:p>
            <a:pPr marL="800100" lvl="1" indent="-342900">
              <a:buFont typeface="Arial" panose="020B0604020202020204" pitchFamily="34" charset="0"/>
              <a:buChar char="•"/>
            </a:pPr>
            <a:r>
              <a:rPr lang="en-US" sz="2000" dirty="0"/>
              <a:t>Penalty: adjustments to the reward to disincentivize undesired actions</a:t>
            </a:r>
          </a:p>
          <a:p>
            <a:pPr marL="800100" lvl="1" indent="-342900">
              <a:buFont typeface="Arial" panose="020B0604020202020204" pitchFamily="34" charset="0"/>
              <a:buChar char="•"/>
            </a:pPr>
            <a:r>
              <a:rPr lang="en-US" sz="2000" dirty="0"/>
              <a:t>Agent: Albert is the agent</a:t>
            </a:r>
          </a:p>
          <a:p>
            <a:pPr marL="800100" lvl="1" indent="-342900">
              <a:buFont typeface="Arial" panose="020B0604020202020204" pitchFamily="34" charset="0"/>
              <a:buChar char="•"/>
            </a:pPr>
            <a:r>
              <a:rPr lang="en-US" sz="2000" dirty="0"/>
              <a:t>Timestep: each action occurs sequentially, once per timestep</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608840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Process Overview</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5" y="1116418"/>
            <a:ext cx="11577405" cy="5078313"/>
          </a:xfrm>
          <a:prstGeom prst="rect">
            <a:avLst/>
          </a:prstGeom>
          <a:noFill/>
        </p:spPr>
        <p:txBody>
          <a:bodyPr wrap="square" rtlCol="0">
            <a:spAutoFit/>
          </a:bodyPr>
          <a:lstStyle/>
          <a:p>
            <a:r>
              <a:rPr lang="en-US" dirty="0"/>
              <a:t>For our process, we have the following components:</a:t>
            </a:r>
          </a:p>
          <a:p>
            <a:pPr marL="800100" lvl="1" indent="-342900">
              <a:buFont typeface="Arial" panose="020B0604020202020204" pitchFamily="34" charset="0"/>
              <a:buChar char="•"/>
            </a:pPr>
            <a:r>
              <a:rPr lang="en-US" dirty="0"/>
              <a:t>Environment</a:t>
            </a:r>
          </a:p>
          <a:p>
            <a:pPr marL="1257300" lvl="2" indent="-342900">
              <a:buFont typeface="Arial" panose="020B0604020202020204" pitchFamily="34" charset="0"/>
              <a:buChar char="•"/>
            </a:pPr>
            <a:r>
              <a:rPr lang="en-US" dirty="0"/>
              <a:t>In-Force book of policy characteristics &amp; premium</a:t>
            </a:r>
          </a:p>
          <a:p>
            <a:pPr marL="1257300" lvl="2" indent="-342900">
              <a:buFont typeface="Arial" panose="020B0604020202020204" pitchFamily="34" charset="0"/>
              <a:buChar char="•"/>
            </a:pPr>
            <a:r>
              <a:rPr lang="en-US" dirty="0"/>
              <a:t>Current and indicated pricing factors from pricing work (Credit, Age)</a:t>
            </a:r>
          </a:p>
          <a:p>
            <a:pPr marL="1257300" lvl="2" indent="-342900">
              <a:buFont typeface="Arial" panose="020B0604020202020204" pitchFamily="34" charset="0"/>
              <a:buChar char="•"/>
            </a:pPr>
            <a:r>
              <a:rPr lang="en-US" dirty="0"/>
              <a:t>Inequity metric based on avg premium by % Black (derived from zip code data)</a:t>
            </a:r>
          </a:p>
          <a:p>
            <a:pPr marL="800100" lvl="1" indent="-342900">
              <a:buFont typeface="Arial" panose="020B0604020202020204" pitchFamily="34" charset="0"/>
              <a:buChar char="•"/>
            </a:pPr>
            <a:r>
              <a:rPr lang="en-US" dirty="0"/>
              <a:t>Action Space</a:t>
            </a:r>
          </a:p>
          <a:p>
            <a:pPr marL="1257300" lvl="2" indent="-342900">
              <a:buFont typeface="Arial" panose="020B0604020202020204" pitchFamily="34" charset="0"/>
              <a:buChar char="•"/>
            </a:pPr>
            <a:r>
              <a:rPr lang="en-US" dirty="0"/>
              <a:t>Selected pricing factors must be between current and indicated</a:t>
            </a:r>
          </a:p>
          <a:p>
            <a:pPr marL="800100" lvl="1" indent="-342900">
              <a:buFont typeface="Arial" panose="020B0604020202020204" pitchFamily="34" charset="0"/>
              <a:buChar char="•"/>
            </a:pPr>
            <a:r>
              <a:rPr lang="en-US" dirty="0"/>
              <a:t>Reward Function</a:t>
            </a:r>
          </a:p>
          <a:p>
            <a:pPr marL="1257300" lvl="2" indent="-342900">
              <a:buFont typeface="Arial" panose="020B0604020202020204" pitchFamily="34" charset="0"/>
              <a:buChar char="•"/>
            </a:pPr>
            <a:r>
              <a:rPr lang="en-US" dirty="0"/>
              <a:t>Reward function for each step is the incremental improvement in equity metric</a:t>
            </a:r>
          </a:p>
          <a:p>
            <a:pPr marL="800100" lvl="1" indent="-342900">
              <a:buFont typeface="Arial" panose="020B0604020202020204" pitchFamily="34" charset="0"/>
              <a:buChar char="•"/>
            </a:pPr>
            <a:r>
              <a:rPr lang="en-US" dirty="0"/>
              <a:t>Penalty</a:t>
            </a:r>
          </a:p>
          <a:p>
            <a:pPr marL="1257300" lvl="2" indent="-342900">
              <a:buFont typeface="Arial" panose="020B0604020202020204" pitchFamily="34" charset="0"/>
              <a:buChar char="•"/>
            </a:pPr>
            <a:r>
              <a:rPr lang="en-US" dirty="0"/>
              <a:t>If the pricing factor selected results in a worsening of the pricing accuracy, the reward is set to a large negative value.</a:t>
            </a:r>
          </a:p>
          <a:p>
            <a:endParaRPr lang="en-US" dirty="0"/>
          </a:p>
          <a:p>
            <a:r>
              <a:rPr lang="en-US" dirty="0"/>
              <a:t>For simplicity, our process assumes a single point in time.  Accounting for future policy period expectations is trivial to add.</a:t>
            </a:r>
          </a:p>
          <a:p>
            <a:endParaRPr lang="en-US" dirty="0"/>
          </a:p>
          <a:p>
            <a:r>
              <a:rPr lang="en-US" dirty="0"/>
              <a:t>Unlike Albert, our agent doesn’t need to generalize to other environments. We only need it to optimize the current environment.  This makes our job much easier!</a:t>
            </a:r>
          </a:p>
        </p:txBody>
      </p:sp>
    </p:spTree>
    <p:extLst>
      <p:ext uri="{BB962C8B-B14F-4D97-AF65-F5344CB8AC3E}">
        <p14:creationId xmlns:p14="http://schemas.microsoft.com/office/powerpoint/2010/main" val="123065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Antitrust Notice</a:t>
            </a:r>
            <a:endParaRPr lang="en-US" dirty="0"/>
          </a:p>
        </p:txBody>
      </p:sp>
      <p:sp>
        <p:nvSpPr>
          <p:cNvPr id="3" name="Content Placeholder 2"/>
          <p:cNvSpPr>
            <a:spLocks noGrp="1"/>
          </p:cNvSpPr>
          <p:nvPr>
            <p:ph idx="1"/>
          </p:nvPr>
        </p:nvSpPr>
        <p:spPr>
          <a:xfrm>
            <a:off x="2667000" y="1600201"/>
            <a:ext cx="7543800" cy="3962399"/>
          </a:xfrm>
        </p:spPr>
        <p:txBody>
          <a:bodyPr/>
          <a:lstStyle/>
          <a:p>
            <a:pPr>
              <a:lnSpc>
                <a:spcPct val="80000"/>
              </a:lnSpc>
            </a:pPr>
            <a:r>
              <a:rPr lang="en-US" altLang="en-US" sz="1800" b="1" dirty="0"/>
              <a:t>The Casualty Actuarial Society is committed to adhering strictly to the letter and spirit of the antitrust laws.  Seminars conducted under the auspices of the CAS are designed solely to provide a forum for the expression of various points of view on topics described in the programs or agendas for such meetings.</a:t>
            </a:r>
            <a:r>
              <a:rPr lang="en-US" altLang="en-US" sz="1800" dirty="0"/>
              <a:t>  </a:t>
            </a:r>
          </a:p>
          <a:p>
            <a:pPr>
              <a:lnSpc>
                <a:spcPct val="80000"/>
              </a:lnSpc>
            </a:pPr>
            <a:endParaRPr lang="en-US" altLang="en-US" sz="1800" dirty="0"/>
          </a:p>
          <a:p>
            <a:pPr>
              <a:lnSpc>
                <a:spcPct val="80000"/>
              </a:lnSpc>
            </a:pPr>
            <a:r>
              <a:rPr lang="en-US" altLang="en-US" sz="1800" b="1" dirty="0"/>
              <a:t>Under no circumstances shall CAS seminars be used as a means for competing companies or firms to reach any understanding – expressed or implied – that restricts competition or in any way impairs the ability of members to exercise independent business judgment regarding matters affecting competition.</a:t>
            </a:r>
            <a:r>
              <a:rPr lang="en-US" altLang="en-US" sz="1800" dirty="0"/>
              <a:t>  </a:t>
            </a:r>
          </a:p>
          <a:p>
            <a:pPr>
              <a:lnSpc>
                <a:spcPct val="80000"/>
              </a:lnSpc>
            </a:pPr>
            <a:endParaRPr lang="en-US" altLang="en-US" sz="1800" dirty="0"/>
          </a:p>
          <a:p>
            <a:pPr>
              <a:lnSpc>
                <a:spcPct val="80000"/>
              </a:lnSpc>
            </a:pPr>
            <a:r>
              <a:rPr lang="en-US" altLang="en-US" sz="1800" b="1" dirty="0"/>
              <a:t>It is the responsibility of all seminar participants to be aware of antitrust regulations, to prevent any written or verbal discussions that appear to violate these laws, and to adhere in every respect to the CAS antitrust compliance policy.</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normAutofit fontScale="90000"/>
          </a:bodyPr>
          <a:lstStyle/>
          <a:p>
            <a:pPr marL="344488" indent="-344488">
              <a:lnSpc>
                <a:spcPct val="120000"/>
              </a:lnSpc>
            </a:pPr>
            <a:r>
              <a:rPr lang="en-US" dirty="0"/>
              <a:t>Baby Steps – Target UW Profit (different use case)</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7" y="1446027"/>
            <a:ext cx="3071358" cy="5016758"/>
          </a:xfrm>
          <a:prstGeom prst="rect">
            <a:avLst/>
          </a:prstGeom>
          <a:noFill/>
        </p:spPr>
        <p:txBody>
          <a:bodyPr wrap="square" rtlCol="0">
            <a:spAutoFit/>
          </a:bodyPr>
          <a:lstStyle/>
          <a:p>
            <a:pPr marL="285750" indent="-285750">
              <a:buFont typeface="Arial" panose="020B0604020202020204" pitchFamily="34" charset="0"/>
              <a:buChar char="•"/>
            </a:pPr>
            <a:r>
              <a:rPr lang="en-US" sz="2000" dirty="0"/>
              <a:t>Using target of UW profit for a single pricing factor, the agent does what UW and Sales think all actuaries do.</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have probably all heard “A dollar of rate is better than a dollar of retention”.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naïve first step helps us to see that the agent learns in a very clear situation.</a:t>
            </a:r>
          </a:p>
        </p:txBody>
      </p:sp>
      <p:pic>
        <p:nvPicPr>
          <p:cNvPr id="2050" name="Picture 2">
            <a:extLst>
              <a:ext uri="{FF2B5EF4-FFF2-40B4-BE49-F238E27FC236}">
                <a16:creationId xmlns:a16="http://schemas.microsoft.com/office/drawing/2014/main" id="{3807F972-F5A2-7546-B786-423303E40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215" y="1132367"/>
            <a:ext cx="8741176" cy="4593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365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Inequity Metric</a:t>
            </a:r>
          </a:p>
        </p:txBody>
      </p:sp>
      <p:sp>
        <p:nvSpPr>
          <p:cNvPr id="6" name="TextBox 5">
            <a:extLst>
              <a:ext uri="{FF2B5EF4-FFF2-40B4-BE49-F238E27FC236}">
                <a16:creationId xmlns:a16="http://schemas.microsoft.com/office/drawing/2014/main" id="{ACB83078-317A-8BEC-6A2B-46053E88735B}"/>
              </a:ext>
            </a:extLst>
          </p:cNvPr>
          <p:cNvSpPr txBox="1"/>
          <p:nvPr/>
        </p:nvSpPr>
        <p:spPr>
          <a:xfrm>
            <a:off x="309161" y="1085733"/>
            <a:ext cx="4251573" cy="5663089"/>
          </a:xfrm>
          <a:prstGeom prst="rect">
            <a:avLst/>
          </a:prstGeom>
          <a:noFill/>
        </p:spPr>
        <p:txBody>
          <a:bodyPr wrap="square" rtlCol="0">
            <a:spAutoFit/>
          </a:bodyPr>
          <a:lstStyle/>
          <a:p>
            <a:pPr marL="285750" indent="-285750">
              <a:buFont typeface="Arial" panose="020B0604020202020204" pitchFamily="34" charset="0"/>
              <a:buChar char="•"/>
            </a:pPr>
            <a:r>
              <a:rPr lang="en-US" dirty="0"/>
              <a:t>We used % black which can be obtained from the U.S. Census Bureau by zip code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inequity metric is the weighted average of the premium relativity difference from unity by % black, based on our own book.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absolute value of the highlighted yellow area represents the metric.  We seek to minimize this.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Our definition does not intend to imply what is “fair” or “equitable”.  It is one of many possible metrics to use.  Determination of what is “fair” or “equitable” is beyond the scope of our work here.</a:t>
            </a:r>
          </a:p>
          <a:p>
            <a:pPr marL="285750" indent="-285750">
              <a:buFont typeface="Arial" panose="020B0604020202020204" pitchFamily="34" charset="0"/>
              <a:buChar char="•"/>
            </a:pPr>
            <a:endParaRPr lang="en-US" sz="2000" dirty="0"/>
          </a:p>
        </p:txBody>
      </p:sp>
      <p:pic>
        <p:nvPicPr>
          <p:cNvPr id="8" name="Picture 7">
            <a:extLst>
              <a:ext uri="{FF2B5EF4-FFF2-40B4-BE49-F238E27FC236}">
                <a16:creationId xmlns:a16="http://schemas.microsoft.com/office/drawing/2014/main" id="{2FE61B38-4A06-C7A1-1EFB-10683AEC05A4}"/>
              </a:ext>
            </a:extLst>
          </p:cNvPr>
          <p:cNvPicPr>
            <a:picLocks noChangeAspect="1"/>
          </p:cNvPicPr>
          <p:nvPr/>
        </p:nvPicPr>
        <p:blipFill>
          <a:blip r:embed="rId3"/>
          <a:stretch>
            <a:fillRect/>
          </a:stretch>
        </p:blipFill>
        <p:spPr>
          <a:xfrm>
            <a:off x="4646428" y="1234016"/>
            <a:ext cx="7397056" cy="5172307"/>
          </a:xfrm>
          <a:prstGeom prst="rect">
            <a:avLst/>
          </a:prstGeom>
        </p:spPr>
      </p:pic>
      <p:cxnSp>
        <p:nvCxnSpPr>
          <p:cNvPr id="26" name="Straight Connector 25">
            <a:extLst>
              <a:ext uri="{FF2B5EF4-FFF2-40B4-BE49-F238E27FC236}">
                <a16:creationId xmlns:a16="http://schemas.microsoft.com/office/drawing/2014/main" id="{6B49955A-4341-964E-CB9D-736E10BAC965}"/>
              </a:ext>
            </a:extLst>
          </p:cNvPr>
          <p:cNvCxnSpPr/>
          <p:nvPr/>
        </p:nvCxnSpPr>
        <p:spPr>
          <a:xfrm>
            <a:off x="5773479" y="3264195"/>
            <a:ext cx="5178056" cy="0"/>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CEA27C86-62E9-2089-FCFF-D943757678F3}"/>
                  </a:ext>
                </a:extLst>
              </p14:cNvPr>
              <p14:cNvContentPartPr/>
              <p14:nvPr/>
            </p14:nvContentPartPr>
            <p14:xfrm>
              <a:off x="5826215" y="3380969"/>
              <a:ext cx="360" cy="588240"/>
            </p14:xfrm>
          </p:contentPart>
        </mc:Choice>
        <mc:Fallback xmlns="">
          <p:pic>
            <p:nvPicPr>
              <p:cNvPr id="27" name="Ink 26">
                <a:extLst>
                  <a:ext uri="{FF2B5EF4-FFF2-40B4-BE49-F238E27FC236}">
                    <a16:creationId xmlns:a16="http://schemas.microsoft.com/office/drawing/2014/main" id="{CEA27C86-62E9-2089-FCFF-D943757678F3}"/>
                  </a:ext>
                </a:extLst>
              </p:cNvPr>
              <p:cNvPicPr/>
              <p:nvPr/>
            </p:nvPicPr>
            <p:blipFill>
              <a:blip r:embed="rId5"/>
              <a:stretch>
                <a:fillRect/>
              </a:stretch>
            </p:blipFill>
            <p:spPr>
              <a:xfrm>
                <a:off x="5772215" y="3272969"/>
                <a:ext cx="108000" cy="80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12FE6BD5-7F4C-46AB-436B-B2CC1E6057E6}"/>
                  </a:ext>
                </a:extLst>
              </p14:cNvPr>
              <p14:cNvContentPartPr/>
              <p14:nvPr/>
            </p14:nvContentPartPr>
            <p14:xfrm>
              <a:off x="5889935" y="3380969"/>
              <a:ext cx="1315800" cy="360"/>
            </p14:xfrm>
          </p:contentPart>
        </mc:Choice>
        <mc:Fallback xmlns="">
          <p:pic>
            <p:nvPicPr>
              <p:cNvPr id="28" name="Ink 27">
                <a:extLst>
                  <a:ext uri="{FF2B5EF4-FFF2-40B4-BE49-F238E27FC236}">
                    <a16:creationId xmlns:a16="http://schemas.microsoft.com/office/drawing/2014/main" id="{12FE6BD5-7F4C-46AB-436B-B2CC1E6057E6}"/>
                  </a:ext>
                </a:extLst>
              </p:cNvPr>
              <p:cNvPicPr/>
              <p:nvPr/>
            </p:nvPicPr>
            <p:blipFill>
              <a:blip r:embed="rId7"/>
              <a:stretch>
                <a:fillRect/>
              </a:stretch>
            </p:blipFill>
            <p:spPr>
              <a:xfrm>
                <a:off x="5836295" y="3272969"/>
                <a:ext cx="1423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23DF8B7F-76DE-F477-1F72-F594080E8BBF}"/>
                  </a:ext>
                </a:extLst>
              </p14:cNvPr>
              <p14:cNvContentPartPr/>
              <p14:nvPr/>
            </p14:nvContentPartPr>
            <p14:xfrm>
              <a:off x="7325255" y="3348929"/>
              <a:ext cx="360" cy="360"/>
            </p14:xfrm>
          </p:contentPart>
        </mc:Choice>
        <mc:Fallback xmlns="">
          <p:pic>
            <p:nvPicPr>
              <p:cNvPr id="29" name="Ink 28">
                <a:extLst>
                  <a:ext uri="{FF2B5EF4-FFF2-40B4-BE49-F238E27FC236}">
                    <a16:creationId xmlns:a16="http://schemas.microsoft.com/office/drawing/2014/main" id="{23DF8B7F-76DE-F477-1F72-F594080E8BBF}"/>
                  </a:ext>
                </a:extLst>
              </p:cNvPr>
              <p:cNvPicPr/>
              <p:nvPr/>
            </p:nvPicPr>
            <p:blipFill>
              <a:blip r:embed="rId9"/>
              <a:stretch>
                <a:fillRect/>
              </a:stretch>
            </p:blipFill>
            <p:spPr>
              <a:xfrm>
                <a:off x="7271615" y="324128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1" name="Ink 30">
                <a:extLst>
                  <a:ext uri="{FF2B5EF4-FFF2-40B4-BE49-F238E27FC236}">
                    <a16:creationId xmlns:a16="http://schemas.microsoft.com/office/drawing/2014/main" id="{3A9A5A7C-2E48-1BD1-A2E1-EAE6E6FC80EF}"/>
                  </a:ext>
                </a:extLst>
              </p14:cNvPr>
              <p14:cNvContentPartPr/>
              <p14:nvPr/>
            </p14:nvContentPartPr>
            <p14:xfrm>
              <a:off x="5888855" y="3455489"/>
              <a:ext cx="1149840" cy="141840"/>
            </p14:xfrm>
          </p:contentPart>
        </mc:Choice>
        <mc:Fallback xmlns="">
          <p:pic>
            <p:nvPicPr>
              <p:cNvPr id="31" name="Ink 30">
                <a:extLst>
                  <a:ext uri="{FF2B5EF4-FFF2-40B4-BE49-F238E27FC236}">
                    <a16:creationId xmlns:a16="http://schemas.microsoft.com/office/drawing/2014/main" id="{3A9A5A7C-2E48-1BD1-A2E1-EAE6E6FC80EF}"/>
                  </a:ext>
                </a:extLst>
              </p:cNvPr>
              <p:cNvPicPr/>
              <p:nvPr/>
            </p:nvPicPr>
            <p:blipFill>
              <a:blip r:embed="rId11"/>
              <a:stretch>
                <a:fillRect/>
              </a:stretch>
            </p:blipFill>
            <p:spPr>
              <a:xfrm>
                <a:off x="5835215" y="3347489"/>
                <a:ext cx="125748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065C06E9-6AB3-A449-C349-754F05F4C0FF}"/>
                  </a:ext>
                </a:extLst>
              </p14:cNvPr>
              <p14:cNvContentPartPr/>
              <p14:nvPr/>
            </p14:nvContentPartPr>
            <p14:xfrm>
              <a:off x="5867615" y="3710729"/>
              <a:ext cx="607680" cy="360"/>
            </p14:xfrm>
          </p:contentPart>
        </mc:Choice>
        <mc:Fallback xmlns="">
          <p:pic>
            <p:nvPicPr>
              <p:cNvPr id="32" name="Ink 31">
                <a:extLst>
                  <a:ext uri="{FF2B5EF4-FFF2-40B4-BE49-F238E27FC236}">
                    <a16:creationId xmlns:a16="http://schemas.microsoft.com/office/drawing/2014/main" id="{065C06E9-6AB3-A449-C349-754F05F4C0FF}"/>
                  </a:ext>
                </a:extLst>
              </p:cNvPr>
              <p:cNvPicPr/>
              <p:nvPr/>
            </p:nvPicPr>
            <p:blipFill>
              <a:blip r:embed="rId13"/>
              <a:stretch>
                <a:fillRect/>
              </a:stretch>
            </p:blipFill>
            <p:spPr>
              <a:xfrm>
                <a:off x="5813615" y="3602729"/>
                <a:ext cx="715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2A482B02-11AF-CC17-814E-73767DC36C9B}"/>
                  </a:ext>
                </a:extLst>
              </p14:cNvPr>
              <p14:cNvContentPartPr/>
              <p14:nvPr/>
            </p14:nvContentPartPr>
            <p14:xfrm>
              <a:off x="5889935" y="3827729"/>
              <a:ext cx="444240" cy="360"/>
            </p14:xfrm>
          </p:contentPart>
        </mc:Choice>
        <mc:Fallback xmlns="">
          <p:pic>
            <p:nvPicPr>
              <p:cNvPr id="33" name="Ink 32">
                <a:extLst>
                  <a:ext uri="{FF2B5EF4-FFF2-40B4-BE49-F238E27FC236}">
                    <a16:creationId xmlns:a16="http://schemas.microsoft.com/office/drawing/2014/main" id="{2A482B02-11AF-CC17-814E-73767DC36C9B}"/>
                  </a:ext>
                </a:extLst>
              </p:cNvPr>
              <p:cNvPicPr/>
              <p:nvPr/>
            </p:nvPicPr>
            <p:blipFill>
              <a:blip r:embed="rId15"/>
              <a:stretch>
                <a:fillRect/>
              </a:stretch>
            </p:blipFill>
            <p:spPr>
              <a:xfrm>
                <a:off x="5836295" y="3719729"/>
                <a:ext cx="55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4" name="Ink 33">
                <a:extLst>
                  <a:ext uri="{FF2B5EF4-FFF2-40B4-BE49-F238E27FC236}">
                    <a16:creationId xmlns:a16="http://schemas.microsoft.com/office/drawing/2014/main" id="{6C23E04F-C44D-B1DC-A395-93E8572A7535}"/>
                  </a:ext>
                </a:extLst>
              </p14:cNvPr>
              <p14:cNvContentPartPr/>
              <p14:nvPr/>
            </p14:nvContentPartPr>
            <p14:xfrm>
              <a:off x="5957615" y="3923489"/>
              <a:ext cx="262440" cy="360"/>
            </p14:xfrm>
          </p:contentPart>
        </mc:Choice>
        <mc:Fallback xmlns="">
          <p:pic>
            <p:nvPicPr>
              <p:cNvPr id="34" name="Ink 33">
                <a:extLst>
                  <a:ext uri="{FF2B5EF4-FFF2-40B4-BE49-F238E27FC236}">
                    <a16:creationId xmlns:a16="http://schemas.microsoft.com/office/drawing/2014/main" id="{6C23E04F-C44D-B1DC-A395-93E8572A7535}"/>
                  </a:ext>
                </a:extLst>
              </p:cNvPr>
              <p:cNvPicPr/>
              <p:nvPr/>
            </p:nvPicPr>
            <p:blipFill>
              <a:blip r:embed="rId17"/>
              <a:stretch>
                <a:fillRect/>
              </a:stretch>
            </p:blipFill>
            <p:spPr>
              <a:xfrm>
                <a:off x="5903975" y="3815489"/>
                <a:ext cx="370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 name="Ink 34">
                <a:extLst>
                  <a:ext uri="{FF2B5EF4-FFF2-40B4-BE49-F238E27FC236}">
                    <a16:creationId xmlns:a16="http://schemas.microsoft.com/office/drawing/2014/main" id="{9E71B4C0-ED97-3491-BBA3-55CA3D0646FD}"/>
                  </a:ext>
                </a:extLst>
              </p14:cNvPr>
              <p14:cNvContentPartPr/>
              <p14:nvPr/>
            </p14:nvContentPartPr>
            <p14:xfrm>
              <a:off x="5943215" y="3944369"/>
              <a:ext cx="101160" cy="360"/>
            </p14:xfrm>
          </p:contentPart>
        </mc:Choice>
        <mc:Fallback xmlns="">
          <p:pic>
            <p:nvPicPr>
              <p:cNvPr id="35" name="Ink 34">
                <a:extLst>
                  <a:ext uri="{FF2B5EF4-FFF2-40B4-BE49-F238E27FC236}">
                    <a16:creationId xmlns:a16="http://schemas.microsoft.com/office/drawing/2014/main" id="{9E71B4C0-ED97-3491-BBA3-55CA3D0646FD}"/>
                  </a:ext>
                </a:extLst>
              </p:cNvPr>
              <p:cNvPicPr/>
              <p:nvPr/>
            </p:nvPicPr>
            <p:blipFill>
              <a:blip r:embed="rId19"/>
              <a:stretch>
                <a:fillRect/>
              </a:stretch>
            </p:blipFill>
            <p:spPr>
              <a:xfrm>
                <a:off x="5889215" y="3836729"/>
                <a:ext cx="2088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59652538-A207-B031-0B6B-AAA7C8DF36CC}"/>
                  </a:ext>
                </a:extLst>
              </p14:cNvPr>
              <p14:cNvContentPartPr/>
              <p14:nvPr/>
            </p14:nvContentPartPr>
            <p14:xfrm>
              <a:off x="6400775" y="3838529"/>
              <a:ext cx="360" cy="360"/>
            </p14:xfrm>
          </p:contentPart>
        </mc:Choice>
        <mc:Fallback xmlns="">
          <p:pic>
            <p:nvPicPr>
              <p:cNvPr id="36" name="Ink 35">
                <a:extLst>
                  <a:ext uri="{FF2B5EF4-FFF2-40B4-BE49-F238E27FC236}">
                    <a16:creationId xmlns:a16="http://schemas.microsoft.com/office/drawing/2014/main" id="{59652538-A207-B031-0B6B-AAA7C8DF36CC}"/>
                  </a:ext>
                </a:extLst>
              </p:cNvPr>
              <p:cNvPicPr/>
              <p:nvPr/>
            </p:nvPicPr>
            <p:blipFill>
              <a:blip r:embed="rId9"/>
              <a:stretch>
                <a:fillRect/>
              </a:stretch>
            </p:blipFill>
            <p:spPr>
              <a:xfrm>
                <a:off x="6346775" y="373052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7" name="Ink 36">
                <a:extLst>
                  <a:ext uri="{FF2B5EF4-FFF2-40B4-BE49-F238E27FC236}">
                    <a16:creationId xmlns:a16="http://schemas.microsoft.com/office/drawing/2014/main" id="{C9B44F29-8D39-EE38-E6C8-9F3F0455FE3C}"/>
                  </a:ext>
                </a:extLst>
              </p14:cNvPr>
              <p14:cNvContentPartPr/>
              <p14:nvPr/>
            </p14:nvContentPartPr>
            <p14:xfrm>
              <a:off x="5911895" y="3944369"/>
              <a:ext cx="360" cy="360"/>
            </p14:xfrm>
          </p:contentPart>
        </mc:Choice>
        <mc:Fallback xmlns="">
          <p:pic>
            <p:nvPicPr>
              <p:cNvPr id="37" name="Ink 36">
                <a:extLst>
                  <a:ext uri="{FF2B5EF4-FFF2-40B4-BE49-F238E27FC236}">
                    <a16:creationId xmlns:a16="http://schemas.microsoft.com/office/drawing/2014/main" id="{C9B44F29-8D39-EE38-E6C8-9F3F0455FE3C}"/>
                  </a:ext>
                </a:extLst>
              </p:cNvPr>
              <p:cNvPicPr/>
              <p:nvPr/>
            </p:nvPicPr>
            <p:blipFill>
              <a:blip r:embed="rId9"/>
              <a:stretch>
                <a:fillRect/>
              </a:stretch>
            </p:blipFill>
            <p:spPr>
              <a:xfrm>
                <a:off x="5857895" y="383672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8" name="Ink 37">
                <a:extLst>
                  <a:ext uri="{FF2B5EF4-FFF2-40B4-BE49-F238E27FC236}">
                    <a16:creationId xmlns:a16="http://schemas.microsoft.com/office/drawing/2014/main" id="{2C6C5E29-0AE4-B781-F1D5-7C152AF39FBF}"/>
                  </a:ext>
                </a:extLst>
              </p14:cNvPr>
              <p14:cNvContentPartPr/>
              <p14:nvPr/>
            </p14:nvContentPartPr>
            <p14:xfrm>
              <a:off x="7602095" y="3189809"/>
              <a:ext cx="360" cy="360"/>
            </p14:xfrm>
          </p:contentPart>
        </mc:Choice>
        <mc:Fallback xmlns="">
          <p:pic>
            <p:nvPicPr>
              <p:cNvPr id="38" name="Ink 37">
                <a:extLst>
                  <a:ext uri="{FF2B5EF4-FFF2-40B4-BE49-F238E27FC236}">
                    <a16:creationId xmlns:a16="http://schemas.microsoft.com/office/drawing/2014/main" id="{2C6C5E29-0AE4-B781-F1D5-7C152AF39FBF}"/>
                  </a:ext>
                </a:extLst>
              </p:cNvPr>
              <p:cNvPicPr/>
              <p:nvPr/>
            </p:nvPicPr>
            <p:blipFill>
              <a:blip r:embed="rId9"/>
              <a:stretch>
                <a:fillRect/>
              </a:stretch>
            </p:blipFill>
            <p:spPr>
              <a:xfrm>
                <a:off x="7548095" y="30821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9" name="Ink 38">
                <a:extLst>
                  <a:ext uri="{FF2B5EF4-FFF2-40B4-BE49-F238E27FC236}">
                    <a16:creationId xmlns:a16="http://schemas.microsoft.com/office/drawing/2014/main" id="{66667880-B6FE-5904-7731-08EF81A60030}"/>
                  </a:ext>
                </a:extLst>
              </p14:cNvPr>
              <p14:cNvContentPartPr/>
              <p14:nvPr/>
            </p14:nvContentPartPr>
            <p14:xfrm>
              <a:off x="7622975" y="3156689"/>
              <a:ext cx="3259080" cy="11880"/>
            </p14:xfrm>
          </p:contentPart>
        </mc:Choice>
        <mc:Fallback xmlns="">
          <p:pic>
            <p:nvPicPr>
              <p:cNvPr id="39" name="Ink 38">
                <a:extLst>
                  <a:ext uri="{FF2B5EF4-FFF2-40B4-BE49-F238E27FC236}">
                    <a16:creationId xmlns:a16="http://schemas.microsoft.com/office/drawing/2014/main" id="{66667880-B6FE-5904-7731-08EF81A60030}"/>
                  </a:ext>
                </a:extLst>
              </p:cNvPr>
              <p:cNvPicPr/>
              <p:nvPr/>
            </p:nvPicPr>
            <p:blipFill>
              <a:blip r:embed="rId24"/>
              <a:stretch>
                <a:fillRect/>
              </a:stretch>
            </p:blipFill>
            <p:spPr>
              <a:xfrm>
                <a:off x="7569335" y="3048689"/>
                <a:ext cx="336672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40" name="Ink 39">
                <a:extLst>
                  <a:ext uri="{FF2B5EF4-FFF2-40B4-BE49-F238E27FC236}">
                    <a16:creationId xmlns:a16="http://schemas.microsoft.com/office/drawing/2014/main" id="{ABFABA9B-7C01-EA04-2B6A-D02DAFE719C5}"/>
                  </a:ext>
                </a:extLst>
              </p14:cNvPr>
              <p14:cNvContentPartPr/>
              <p14:nvPr/>
            </p14:nvContentPartPr>
            <p14:xfrm>
              <a:off x="10898255" y="2471249"/>
              <a:ext cx="360" cy="686880"/>
            </p14:xfrm>
          </p:contentPart>
        </mc:Choice>
        <mc:Fallback xmlns="">
          <p:pic>
            <p:nvPicPr>
              <p:cNvPr id="40" name="Ink 39">
                <a:extLst>
                  <a:ext uri="{FF2B5EF4-FFF2-40B4-BE49-F238E27FC236}">
                    <a16:creationId xmlns:a16="http://schemas.microsoft.com/office/drawing/2014/main" id="{ABFABA9B-7C01-EA04-2B6A-D02DAFE719C5}"/>
                  </a:ext>
                </a:extLst>
              </p:cNvPr>
              <p:cNvPicPr/>
              <p:nvPr/>
            </p:nvPicPr>
            <p:blipFill>
              <a:blip r:embed="rId26"/>
              <a:stretch>
                <a:fillRect/>
              </a:stretch>
            </p:blipFill>
            <p:spPr>
              <a:xfrm>
                <a:off x="10844255" y="2363609"/>
                <a:ext cx="108000" cy="9025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41" name="Ink 40">
                <a:extLst>
                  <a:ext uri="{FF2B5EF4-FFF2-40B4-BE49-F238E27FC236}">
                    <a16:creationId xmlns:a16="http://schemas.microsoft.com/office/drawing/2014/main" id="{5076CFE2-E6B0-B14F-1A00-348BDDA6FE39}"/>
                  </a:ext>
                </a:extLst>
              </p14:cNvPr>
              <p14:cNvContentPartPr/>
              <p14:nvPr/>
            </p14:nvContentPartPr>
            <p14:xfrm>
              <a:off x="10653455" y="2402489"/>
              <a:ext cx="182520" cy="111960"/>
            </p14:xfrm>
          </p:contentPart>
        </mc:Choice>
        <mc:Fallback xmlns="">
          <p:pic>
            <p:nvPicPr>
              <p:cNvPr id="41" name="Ink 40">
                <a:extLst>
                  <a:ext uri="{FF2B5EF4-FFF2-40B4-BE49-F238E27FC236}">
                    <a16:creationId xmlns:a16="http://schemas.microsoft.com/office/drawing/2014/main" id="{5076CFE2-E6B0-B14F-1A00-348BDDA6FE39}"/>
                  </a:ext>
                </a:extLst>
              </p:cNvPr>
              <p:cNvPicPr/>
              <p:nvPr/>
            </p:nvPicPr>
            <p:blipFill>
              <a:blip r:embed="rId28"/>
              <a:stretch>
                <a:fillRect/>
              </a:stretch>
            </p:blipFill>
            <p:spPr>
              <a:xfrm>
                <a:off x="10599455" y="2294849"/>
                <a:ext cx="29016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42" name="Ink 41">
                <a:extLst>
                  <a:ext uri="{FF2B5EF4-FFF2-40B4-BE49-F238E27FC236}">
                    <a16:creationId xmlns:a16="http://schemas.microsoft.com/office/drawing/2014/main" id="{A82406DD-F563-3B0E-CC2B-CFF1D7C36484}"/>
                  </a:ext>
                </a:extLst>
              </p14:cNvPr>
              <p14:cNvContentPartPr/>
              <p14:nvPr/>
            </p14:nvContentPartPr>
            <p14:xfrm>
              <a:off x="10410095" y="2509409"/>
              <a:ext cx="233280" cy="324360"/>
            </p14:xfrm>
          </p:contentPart>
        </mc:Choice>
        <mc:Fallback xmlns="">
          <p:pic>
            <p:nvPicPr>
              <p:cNvPr id="42" name="Ink 41">
                <a:extLst>
                  <a:ext uri="{FF2B5EF4-FFF2-40B4-BE49-F238E27FC236}">
                    <a16:creationId xmlns:a16="http://schemas.microsoft.com/office/drawing/2014/main" id="{A82406DD-F563-3B0E-CC2B-CFF1D7C36484}"/>
                  </a:ext>
                </a:extLst>
              </p:cNvPr>
              <p:cNvPicPr/>
              <p:nvPr/>
            </p:nvPicPr>
            <p:blipFill>
              <a:blip r:embed="rId30"/>
              <a:stretch>
                <a:fillRect/>
              </a:stretch>
            </p:blipFill>
            <p:spPr>
              <a:xfrm>
                <a:off x="10356455" y="2401409"/>
                <a:ext cx="340920" cy="54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3" name="Ink 42">
                <a:extLst>
                  <a:ext uri="{FF2B5EF4-FFF2-40B4-BE49-F238E27FC236}">
                    <a16:creationId xmlns:a16="http://schemas.microsoft.com/office/drawing/2014/main" id="{F2F8CF36-E47E-84A6-A14B-2583F32B7DC6}"/>
                  </a:ext>
                </a:extLst>
              </p14:cNvPr>
              <p14:cNvContentPartPr/>
              <p14:nvPr/>
            </p14:nvContentPartPr>
            <p14:xfrm>
              <a:off x="8221655" y="2583209"/>
              <a:ext cx="2584080" cy="432360"/>
            </p14:xfrm>
          </p:contentPart>
        </mc:Choice>
        <mc:Fallback xmlns="">
          <p:pic>
            <p:nvPicPr>
              <p:cNvPr id="43" name="Ink 42">
                <a:extLst>
                  <a:ext uri="{FF2B5EF4-FFF2-40B4-BE49-F238E27FC236}">
                    <a16:creationId xmlns:a16="http://schemas.microsoft.com/office/drawing/2014/main" id="{F2F8CF36-E47E-84A6-A14B-2583F32B7DC6}"/>
                  </a:ext>
                </a:extLst>
              </p:cNvPr>
              <p:cNvPicPr/>
              <p:nvPr/>
            </p:nvPicPr>
            <p:blipFill>
              <a:blip r:embed="rId32"/>
              <a:stretch>
                <a:fillRect/>
              </a:stretch>
            </p:blipFill>
            <p:spPr>
              <a:xfrm>
                <a:off x="8168015" y="2475209"/>
                <a:ext cx="2691720" cy="648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4" name="Ink 43">
                <a:extLst>
                  <a:ext uri="{FF2B5EF4-FFF2-40B4-BE49-F238E27FC236}">
                    <a16:creationId xmlns:a16="http://schemas.microsoft.com/office/drawing/2014/main" id="{786FC21E-4403-4F2A-5747-950138932DA4}"/>
                  </a:ext>
                </a:extLst>
              </p14:cNvPr>
              <p14:cNvContentPartPr/>
              <p14:nvPr/>
            </p14:nvContentPartPr>
            <p14:xfrm>
              <a:off x="8590655" y="2775089"/>
              <a:ext cx="271800" cy="360"/>
            </p14:xfrm>
          </p:contentPart>
        </mc:Choice>
        <mc:Fallback xmlns="">
          <p:pic>
            <p:nvPicPr>
              <p:cNvPr id="44" name="Ink 43">
                <a:extLst>
                  <a:ext uri="{FF2B5EF4-FFF2-40B4-BE49-F238E27FC236}">
                    <a16:creationId xmlns:a16="http://schemas.microsoft.com/office/drawing/2014/main" id="{786FC21E-4403-4F2A-5747-950138932DA4}"/>
                  </a:ext>
                </a:extLst>
              </p:cNvPr>
              <p:cNvPicPr/>
              <p:nvPr/>
            </p:nvPicPr>
            <p:blipFill>
              <a:blip r:embed="rId34"/>
              <a:stretch>
                <a:fillRect/>
              </a:stretch>
            </p:blipFill>
            <p:spPr>
              <a:xfrm>
                <a:off x="8536655" y="2667449"/>
                <a:ext cx="3794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5" name="Ink 44">
                <a:extLst>
                  <a:ext uri="{FF2B5EF4-FFF2-40B4-BE49-F238E27FC236}">
                    <a16:creationId xmlns:a16="http://schemas.microsoft.com/office/drawing/2014/main" id="{E2D728C0-2285-BFEB-99B5-EB37F1028703}"/>
                  </a:ext>
                </a:extLst>
              </p14:cNvPr>
              <p14:cNvContentPartPr/>
              <p14:nvPr/>
            </p14:nvContentPartPr>
            <p14:xfrm>
              <a:off x="8793335" y="2679329"/>
              <a:ext cx="360" cy="360"/>
            </p14:xfrm>
          </p:contentPart>
        </mc:Choice>
        <mc:Fallback xmlns="">
          <p:pic>
            <p:nvPicPr>
              <p:cNvPr id="45" name="Ink 44">
                <a:extLst>
                  <a:ext uri="{FF2B5EF4-FFF2-40B4-BE49-F238E27FC236}">
                    <a16:creationId xmlns:a16="http://schemas.microsoft.com/office/drawing/2014/main" id="{E2D728C0-2285-BFEB-99B5-EB37F1028703}"/>
                  </a:ext>
                </a:extLst>
              </p:cNvPr>
              <p:cNvPicPr/>
              <p:nvPr/>
            </p:nvPicPr>
            <p:blipFill>
              <a:blip r:embed="rId9"/>
              <a:stretch>
                <a:fillRect/>
              </a:stretch>
            </p:blipFill>
            <p:spPr>
              <a:xfrm>
                <a:off x="8739335" y="257132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6" name="Ink 45">
                <a:extLst>
                  <a:ext uri="{FF2B5EF4-FFF2-40B4-BE49-F238E27FC236}">
                    <a16:creationId xmlns:a16="http://schemas.microsoft.com/office/drawing/2014/main" id="{301554F7-ED5D-07DE-DBE8-A7EBA49FD291}"/>
                  </a:ext>
                </a:extLst>
              </p14:cNvPr>
              <p14:cNvContentPartPr/>
              <p14:nvPr/>
            </p14:nvContentPartPr>
            <p14:xfrm>
              <a:off x="8676335" y="2615249"/>
              <a:ext cx="360" cy="360"/>
            </p14:xfrm>
          </p:contentPart>
        </mc:Choice>
        <mc:Fallback xmlns="">
          <p:pic>
            <p:nvPicPr>
              <p:cNvPr id="46" name="Ink 45">
                <a:extLst>
                  <a:ext uri="{FF2B5EF4-FFF2-40B4-BE49-F238E27FC236}">
                    <a16:creationId xmlns:a16="http://schemas.microsoft.com/office/drawing/2014/main" id="{301554F7-ED5D-07DE-DBE8-A7EBA49FD291}"/>
                  </a:ext>
                </a:extLst>
              </p:cNvPr>
              <p:cNvPicPr/>
              <p:nvPr/>
            </p:nvPicPr>
            <p:blipFill>
              <a:blip r:embed="rId9"/>
              <a:stretch>
                <a:fillRect/>
              </a:stretch>
            </p:blipFill>
            <p:spPr>
              <a:xfrm>
                <a:off x="8622335" y="250760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7" name="Ink 46">
                <a:extLst>
                  <a:ext uri="{FF2B5EF4-FFF2-40B4-BE49-F238E27FC236}">
                    <a16:creationId xmlns:a16="http://schemas.microsoft.com/office/drawing/2014/main" id="{D3C4966A-606C-8F4D-DA2B-BA240B73BE6D}"/>
                  </a:ext>
                </a:extLst>
              </p14:cNvPr>
              <p14:cNvContentPartPr/>
              <p14:nvPr/>
            </p14:nvContentPartPr>
            <p14:xfrm>
              <a:off x="8761295" y="2551529"/>
              <a:ext cx="360" cy="360"/>
            </p14:xfrm>
          </p:contentPart>
        </mc:Choice>
        <mc:Fallback xmlns="">
          <p:pic>
            <p:nvPicPr>
              <p:cNvPr id="47" name="Ink 46">
                <a:extLst>
                  <a:ext uri="{FF2B5EF4-FFF2-40B4-BE49-F238E27FC236}">
                    <a16:creationId xmlns:a16="http://schemas.microsoft.com/office/drawing/2014/main" id="{D3C4966A-606C-8F4D-DA2B-BA240B73BE6D}"/>
                  </a:ext>
                </a:extLst>
              </p:cNvPr>
              <p:cNvPicPr/>
              <p:nvPr/>
            </p:nvPicPr>
            <p:blipFill>
              <a:blip r:embed="rId9"/>
              <a:stretch>
                <a:fillRect/>
              </a:stretch>
            </p:blipFill>
            <p:spPr>
              <a:xfrm>
                <a:off x="8707295" y="244352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8" name="Ink 47">
                <a:extLst>
                  <a:ext uri="{FF2B5EF4-FFF2-40B4-BE49-F238E27FC236}">
                    <a16:creationId xmlns:a16="http://schemas.microsoft.com/office/drawing/2014/main" id="{AE5E4835-FEF4-53A8-C7C8-71D056D9A9D5}"/>
                  </a:ext>
                </a:extLst>
              </p14:cNvPr>
              <p14:cNvContentPartPr/>
              <p14:nvPr/>
            </p14:nvContentPartPr>
            <p14:xfrm>
              <a:off x="8154695" y="3072809"/>
              <a:ext cx="360" cy="360"/>
            </p14:xfrm>
          </p:contentPart>
        </mc:Choice>
        <mc:Fallback xmlns="">
          <p:pic>
            <p:nvPicPr>
              <p:cNvPr id="48" name="Ink 47">
                <a:extLst>
                  <a:ext uri="{FF2B5EF4-FFF2-40B4-BE49-F238E27FC236}">
                    <a16:creationId xmlns:a16="http://schemas.microsoft.com/office/drawing/2014/main" id="{AE5E4835-FEF4-53A8-C7C8-71D056D9A9D5}"/>
                  </a:ext>
                </a:extLst>
              </p:cNvPr>
              <p:cNvPicPr/>
              <p:nvPr/>
            </p:nvPicPr>
            <p:blipFill>
              <a:blip r:embed="rId9"/>
              <a:stretch>
                <a:fillRect/>
              </a:stretch>
            </p:blipFill>
            <p:spPr>
              <a:xfrm>
                <a:off x="8101055" y="2965169"/>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9" name="Ink 48">
                <a:extLst>
                  <a:ext uri="{FF2B5EF4-FFF2-40B4-BE49-F238E27FC236}">
                    <a16:creationId xmlns:a16="http://schemas.microsoft.com/office/drawing/2014/main" id="{2D7BC596-BDE6-8069-8E45-6726F5F421F4}"/>
                  </a:ext>
                </a:extLst>
              </p14:cNvPr>
              <p14:cNvContentPartPr/>
              <p14:nvPr/>
            </p14:nvContentPartPr>
            <p14:xfrm>
              <a:off x="9143975" y="2817209"/>
              <a:ext cx="1209600" cy="22320"/>
            </p14:xfrm>
          </p:contentPart>
        </mc:Choice>
        <mc:Fallback xmlns="">
          <p:pic>
            <p:nvPicPr>
              <p:cNvPr id="49" name="Ink 48">
                <a:extLst>
                  <a:ext uri="{FF2B5EF4-FFF2-40B4-BE49-F238E27FC236}">
                    <a16:creationId xmlns:a16="http://schemas.microsoft.com/office/drawing/2014/main" id="{2D7BC596-BDE6-8069-8E45-6726F5F421F4}"/>
                  </a:ext>
                </a:extLst>
              </p:cNvPr>
              <p:cNvPicPr/>
              <p:nvPr/>
            </p:nvPicPr>
            <p:blipFill>
              <a:blip r:embed="rId40"/>
              <a:stretch>
                <a:fillRect/>
              </a:stretch>
            </p:blipFill>
            <p:spPr>
              <a:xfrm>
                <a:off x="9090335" y="2709209"/>
                <a:ext cx="131724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0" name="Ink 49">
                <a:extLst>
                  <a:ext uri="{FF2B5EF4-FFF2-40B4-BE49-F238E27FC236}">
                    <a16:creationId xmlns:a16="http://schemas.microsoft.com/office/drawing/2014/main" id="{197763B0-E184-3C25-D089-915AFF8B8768}"/>
                  </a:ext>
                </a:extLst>
              </p14:cNvPr>
              <p14:cNvContentPartPr/>
              <p14:nvPr/>
            </p14:nvContentPartPr>
            <p14:xfrm>
              <a:off x="9285095" y="2667449"/>
              <a:ext cx="922680" cy="44280"/>
            </p14:xfrm>
          </p:contentPart>
        </mc:Choice>
        <mc:Fallback xmlns="">
          <p:pic>
            <p:nvPicPr>
              <p:cNvPr id="50" name="Ink 49">
                <a:extLst>
                  <a:ext uri="{FF2B5EF4-FFF2-40B4-BE49-F238E27FC236}">
                    <a16:creationId xmlns:a16="http://schemas.microsoft.com/office/drawing/2014/main" id="{197763B0-E184-3C25-D089-915AFF8B8768}"/>
                  </a:ext>
                </a:extLst>
              </p:cNvPr>
              <p:cNvPicPr/>
              <p:nvPr/>
            </p:nvPicPr>
            <p:blipFill>
              <a:blip r:embed="rId42"/>
              <a:stretch>
                <a:fillRect/>
              </a:stretch>
            </p:blipFill>
            <p:spPr>
              <a:xfrm>
                <a:off x="9231455" y="2559449"/>
                <a:ext cx="1030320" cy="2599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1" name="Ink 50">
                <a:extLst>
                  <a:ext uri="{FF2B5EF4-FFF2-40B4-BE49-F238E27FC236}">
                    <a16:creationId xmlns:a16="http://schemas.microsoft.com/office/drawing/2014/main" id="{4A241751-BCC6-1811-7B63-DD93E205E078}"/>
                  </a:ext>
                </a:extLst>
              </p14:cNvPr>
              <p14:cNvContentPartPr/>
              <p14:nvPr/>
            </p14:nvContentPartPr>
            <p14:xfrm>
              <a:off x="9420095" y="2530289"/>
              <a:ext cx="545760" cy="360"/>
            </p14:xfrm>
          </p:contentPart>
        </mc:Choice>
        <mc:Fallback xmlns="">
          <p:pic>
            <p:nvPicPr>
              <p:cNvPr id="51" name="Ink 50">
                <a:extLst>
                  <a:ext uri="{FF2B5EF4-FFF2-40B4-BE49-F238E27FC236}">
                    <a16:creationId xmlns:a16="http://schemas.microsoft.com/office/drawing/2014/main" id="{4A241751-BCC6-1811-7B63-DD93E205E078}"/>
                  </a:ext>
                </a:extLst>
              </p:cNvPr>
              <p:cNvPicPr/>
              <p:nvPr/>
            </p:nvPicPr>
            <p:blipFill>
              <a:blip r:embed="rId44"/>
              <a:stretch>
                <a:fillRect/>
              </a:stretch>
            </p:blipFill>
            <p:spPr>
              <a:xfrm>
                <a:off x="9366455" y="2422649"/>
                <a:ext cx="6534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2" name="Ink 51">
                <a:extLst>
                  <a:ext uri="{FF2B5EF4-FFF2-40B4-BE49-F238E27FC236}">
                    <a16:creationId xmlns:a16="http://schemas.microsoft.com/office/drawing/2014/main" id="{627D997B-6793-830B-C3B8-EC90B3CF0F6A}"/>
                  </a:ext>
                </a:extLst>
              </p14:cNvPr>
              <p14:cNvContentPartPr/>
              <p14:nvPr/>
            </p14:nvContentPartPr>
            <p14:xfrm>
              <a:off x="10026695" y="2569169"/>
              <a:ext cx="581400" cy="281160"/>
            </p14:xfrm>
          </p:contentPart>
        </mc:Choice>
        <mc:Fallback xmlns="">
          <p:pic>
            <p:nvPicPr>
              <p:cNvPr id="52" name="Ink 51">
                <a:extLst>
                  <a:ext uri="{FF2B5EF4-FFF2-40B4-BE49-F238E27FC236}">
                    <a16:creationId xmlns:a16="http://schemas.microsoft.com/office/drawing/2014/main" id="{627D997B-6793-830B-C3B8-EC90B3CF0F6A}"/>
                  </a:ext>
                </a:extLst>
              </p:cNvPr>
              <p:cNvPicPr/>
              <p:nvPr/>
            </p:nvPicPr>
            <p:blipFill>
              <a:blip r:embed="rId46"/>
              <a:stretch>
                <a:fillRect/>
              </a:stretch>
            </p:blipFill>
            <p:spPr>
              <a:xfrm>
                <a:off x="9972695" y="2461169"/>
                <a:ext cx="689040" cy="496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53" name="Ink 52">
                <a:extLst>
                  <a:ext uri="{FF2B5EF4-FFF2-40B4-BE49-F238E27FC236}">
                    <a16:creationId xmlns:a16="http://schemas.microsoft.com/office/drawing/2014/main" id="{8D47382D-0DC1-D2F1-4122-93E4D008FD5A}"/>
                  </a:ext>
                </a:extLst>
              </p14:cNvPr>
              <p14:cNvContentPartPr/>
              <p14:nvPr/>
            </p14:nvContentPartPr>
            <p14:xfrm>
              <a:off x="8915375" y="2722169"/>
              <a:ext cx="452160" cy="226800"/>
            </p14:xfrm>
          </p:contentPart>
        </mc:Choice>
        <mc:Fallback xmlns="">
          <p:pic>
            <p:nvPicPr>
              <p:cNvPr id="53" name="Ink 52">
                <a:extLst>
                  <a:ext uri="{FF2B5EF4-FFF2-40B4-BE49-F238E27FC236}">
                    <a16:creationId xmlns:a16="http://schemas.microsoft.com/office/drawing/2014/main" id="{8D47382D-0DC1-D2F1-4122-93E4D008FD5A}"/>
                  </a:ext>
                </a:extLst>
              </p:cNvPr>
              <p:cNvPicPr/>
              <p:nvPr/>
            </p:nvPicPr>
            <p:blipFill>
              <a:blip r:embed="rId48"/>
              <a:stretch>
                <a:fillRect/>
              </a:stretch>
            </p:blipFill>
            <p:spPr>
              <a:xfrm>
                <a:off x="8861375" y="2614169"/>
                <a:ext cx="559800" cy="44244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4" name="Ink 53">
                <a:extLst>
                  <a:ext uri="{FF2B5EF4-FFF2-40B4-BE49-F238E27FC236}">
                    <a16:creationId xmlns:a16="http://schemas.microsoft.com/office/drawing/2014/main" id="{2FBA1683-993C-EB36-7C57-0D324556A7C1}"/>
                  </a:ext>
                </a:extLst>
              </p14:cNvPr>
              <p14:cNvContentPartPr/>
              <p14:nvPr/>
            </p14:nvContentPartPr>
            <p14:xfrm>
              <a:off x="8761295" y="2636489"/>
              <a:ext cx="97200" cy="207720"/>
            </p14:xfrm>
          </p:contentPart>
        </mc:Choice>
        <mc:Fallback xmlns="">
          <p:pic>
            <p:nvPicPr>
              <p:cNvPr id="54" name="Ink 53">
                <a:extLst>
                  <a:ext uri="{FF2B5EF4-FFF2-40B4-BE49-F238E27FC236}">
                    <a16:creationId xmlns:a16="http://schemas.microsoft.com/office/drawing/2014/main" id="{2FBA1683-993C-EB36-7C57-0D324556A7C1}"/>
                  </a:ext>
                </a:extLst>
              </p:cNvPr>
              <p:cNvPicPr/>
              <p:nvPr/>
            </p:nvPicPr>
            <p:blipFill>
              <a:blip r:embed="rId50"/>
              <a:stretch>
                <a:fillRect/>
              </a:stretch>
            </p:blipFill>
            <p:spPr>
              <a:xfrm>
                <a:off x="8707295" y="2528489"/>
                <a:ext cx="20484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5" name="Ink 54">
                <a:extLst>
                  <a:ext uri="{FF2B5EF4-FFF2-40B4-BE49-F238E27FC236}">
                    <a16:creationId xmlns:a16="http://schemas.microsoft.com/office/drawing/2014/main" id="{52821DAF-7A9D-AB14-03FD-54C75D49A989}"/>
                  </a:ext>
                </a:extLst>
              </p14:cNvPr>
              <p14:cNvContentPartPr/>
              <p14:nvPr/>
            </p14:nvContentPartPr>
            <p14:xfrm>
              <a:off x="8532335" y="2807129"/>
              <a:ext cx="154440" cy="251640"/>
            </p14:xfrm>
          </p:contentPart>
        </mc:Choice>
        <mc:Fallback xmlns="">
          <p:pic>
            <p:nvPicPr>
              <p:cNvPr id="55" name="Ink 54">
                <a:extLst>
                  <a:ext uri="{FF2B5EF4-FFF2-40B4-BE49-F238E27FC236}">
                    <a16:creationId xmlns:a16="http://schemas.microsoft.com/office/drawing/2014/main" id="{52821DAF-7A9D-AB14-03FD-54C75D49A989}"/>
                  </a:ext>
                </a:extLst>
              </p:cNvPr>
              <p:cNvPicPr/>
              <p:nvPr/>
            </p:nvPicPr>
            <p:blipFill>
              <a:blip r:embed="rId52"/>
              <a:stretch>
                <a:fillRect/>
              </a:stretch>
            </p:blipFill>
            <p:spPr>
              <a:xfrm>
                <a:off x="8478335" y="2699129"/>
                <a:ext cx="2620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56" name="Ink 55">
                <a:extLst>
                  <a:ext uri="{FF2B5EF4-FFF2-40B4-BE49-F238E27FC236}">
                    <a16:creationId xmlns:a16="http://schemas.microsoft.com/office/drawing/2014/main" id="{37DF17C9-2EB7-E912-E7EB-1028832EECC2}"/>
                  </a:ext>
                </a:extLst>
              </p14:cNvPr>
              <p14:cNvContentPartPr/>
              <p14:nvPr/>
            </p14:nvContentPartPr>
            <p14:xfrm>
              <a:off x="7896935" y="3072809"/>
              <a:ext cx="322200" cy="32400"/>
            </p14:xfrm>
          </p:contentPart>
        </mc:Choice>
        <mc:Fallback xmlns="">
          <p:pic>
            <p:nvPicPr>
              <p:cNvPr id="56" name="Ink 55">
                <a:extLst>
                  <a:ext uri="{FF2B5EF4-FFF2-40B4-BE49-F238E27FC236}">
                    <a16:creationId xmlns:a16="http://schemas.microsoft.com/office/drawing/2014/main" id="{37DF17C9-2EB7-E912-E7EB-1028832EECC2}"/>
                  </a:ext>
                </a:extLst>
              </p:cNvPr>
              <p:cNvPicPr/>
              <p:nvPr/>
            </p:nvPicPr>
            <p:blipFill>
              <a:blip r:embed="rId54"/>
              <a:stretch>
                <a:fillRect/>
              </a:stretch>
            </p:blipFill>
            <p:spPr>
              <a:xfrm>
                <a:off x="7842935" y="2965169"/>
                <a:ext cx="42984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57" name="Ink 56">
                <a:extLst>
                  <a:ext uri="{FF2B5EF4-FFF2-40B4-BE49-F238E27FC236}">
                    <a16:creationId xmlns:a16="http://schemas.microsoft.com/office/drawing/2014/main" id="{1DB4E0F2-8774-CADE-BE52-9016F15E55DB}"/>
                  </a:ext>
                </a:extLst>
              </p14:cNvPr>
              <p14:cNvContentPartPr/>
              <p14:nvPr/>
            </p14:nvContentPartPr>
            <p14:xfrm>
              <a:off x="7782815" y="3104129"/>
              <a:ext cx="42480" cy="360"/>
            </p14:xfrm>
          </p:contentPart>
        </mc:Choice>
        <mc:Fallback xmlns="">
          <p:pic>
            <p:nvPicPr>
              <p:cNvPr id="57" name="Ink 56">
                <a:extLst>
                  <a:ext uri="{FF2B5EF4-FFF2-40B4-BE49-F238E27FC236}">
                    <a16:creationId xmlns:a16="http://schemas.microsoft.com/office/drawing/2014/main" id="{1DB4E0F2-8774-CADE-BE52-9016F15E55DB}"/>
                  </a:ext>
                </a:extLst>
              </p:cNvPr>
              <p:cNvPicPr/>
              <p:nvPr/>
            </p:nvPicPr>
            <p:blipFill>
              <a:blip r:embed="rId56"/>
              <a:stretch>
                <a:fillRect/>
              </a:stretch>
            </p:blipFill>
            <p:spPr>
              <a:xfrm>
                <a:off x="7729175" y="2996489"/>
                <a:ext cx="150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8" name="Ink 57">
                <a:extLst>
                  <a:ext uri="{FF2B5EF4-FFF2-40B4-BE49-F238E27FC236}">
                    <a16:creationId xmlns:a16="http://schemas.microsoft.com/office/drawing/2014/main" id="{4D37DDE8-14F2-8B9C-4861-4E9AD93309D1}"/>
                  </a:ext>
                </a:extLst>
              </p14:cNvPr>
              <p14:cNvContentPartPr/>
              <p14:nvPr/>
            </p14:nvContentPartPr>
            <p14:xfrm>
              <a:off x="9515855" y="2389889"/>
              <a:ext cx="408960" cy="183600"/>
            </p14:xfrm>
          </p:contentPart>
        </mc:Choice>
        <mc:Fallback xmlns="">
          <p:pic>
            <p:nvPicPr>
              <p:cNvPr id="58" name="Ink 57">
                <a:extLst>
                  <a:ext uri="{FF2B5EF4-FFF2-40B4-BE49-F238E27FC236}">
                    <a16:creationId xmlns:a16="http://schemas.microsoft.com/office/drawing/2014/main" id="{4D37DDE8-14F2-8B9C-4861-4E9AD93309D1}"/>
                  </a:ext>
                </a:extLst>
              </p:cNvPr>
              <p:cNvPicPr/>
              <p:nvPr/>
            </p:nvPicPr>
            <p:blipFill>
              <a:blip r:embed="rId58"/>
              <a:stretch>
                <a:fillRect/>
              </a:stretch>
            </p:blipFill>
            <p:spPr>
              <a:xfrm>
                <a:off x="9462215" y="2281889"/>
                <a:ext cx="516600" cy="39924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9" name="Ink 58">
                <a:extLst>
                  <a:ext uri="{FF2B5EF4-FFF2-40B4-BE49-F238E27FC236}">
                    <a16:creationId xmlns:a16="http://schemas.microsoft.com/office/drawing/2014/main" id="{7FF9D84B-EBF9-12FF-FE86-15E78806D4BE}"/>
                  </a:ext>
                </a:extLst>
              </p14:cNvPr>
              <p14:cNvContentPartPr/>
              <p14:nvPr/>
            </p14:nvContentPartPr>
            <p14:xfrm>
              <a:off x="8997455" y="3018809"/>
              <a:ext cx="1029240" cy="11880"/>
            </p14:xfrm>
          </p:contentPart>
        </mc:Choice>
        <mc:Fallback xmlns="">
          <p:pic>
            <p:nvPicPr>
              <p:cNvPr id="59" name="Ink 58">
                <a:extLst>
                  <a:ext uri="{FF2B5EF4-FFF2-40B4-BE49-F238E27FC236}">
                    <a16:creationId xmlns:a16="http://schemas.microsoft.com/office/drawing/2014/main" id="{7FF9D84B-EBF9-12FF-FE86-15E78806D4BE}"/>
                  </a:ext>
                </a:extLst>
              </p:cNvPr>
              <p:cNvPicPr/>
              <p:nvPr/>
            </p:nvPicPr>
            <p:blipFill>
              <a:blip r:embed="rId60"/>
              <a:stretch>
                <a:fillRect/>
              </a:stretch>
            </p:blipFill>
            <p:spPr>
              <a:xfrm>
                <a:off x="8943815" y="2911169"/>
                <a:ext cx="113688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60" name="Ink 59">
                <a:extLst>
                  <a:ext uri="{FF2B5EF4-FFF2-40B4-BE49-F238E27FC236}">
                    <a16:creationId xmlns:a16="http://schemas.microsoft.com/office/drawing/2014/main" id="{636582C5-FD01-0797-3364-E9E1551AD30A}"/>
                  </a:ext>
                </a:extLst>
              </p14:cNvPr>
              <p14:cNvContentPartPr/>
              <p14:nvPr/>
            </p14:nvContentPartPr>
            <p14:xfrm>
              <a:off x="9802775" y="3009089"/>
              <a:ext cx="565200" cy="360"/>
            </p14:xfrm>
          </p:contentPart>
        </mc:Choice>
        <mc:Fallback xmlns="">
          <p:pic>
            <p:nvPicPr>
              <p:cNvPr id="60" name="Ink 59">
                <a:extLst>
                  <a:ext uri="{FF2B5EF4-FFF2-40B4-BE49-F238E27FC236}">
                    <a16:creationId xmlns:a16="http://schemas.microsoft.com/office/drawing/2014/main" id="{636582C5-FD01-0797-3364-E9E1551AD30A}"/>
                  </a:ext>
                </a:extLst>
              </p:cNvPr>
              <p:cNvPicPr/>
              <p:nvPr/>
            </p:nvPicPr>
            <p:blipFill>
              <a:blip r:embed="rId62"/>
              <a:stretch>
                <a:fillRect/>
              </a:stretch>
            </p:blipFill>
            <p:spPr>
              <a:xfrm>
                <a:off x="9749135" y="2901089"/>
                <a:ext cx="6728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61" name="Ink 60">
                <a:extLst>
                  <a:ext uri="{FF2B5EF4-FFF2-40B4-BE49-F238E27FC236}">
                    <a16:creationId xmlns:a16="http://schemas.microsoft.com/office/drawing/2014/main" id="{0B38F9C8-72F0-BD10-426A-9496BEC59A42}"/>
                  </a:ext>
                </a:extLst>
              </p14:cNvPr>
              <p14:cNvContentPartPr/>
              <p14:nvPr/>
            </p14:nvContentPartPr>
            <p14:xfrm>
              <a:off x="5844935" y="3901889"/>
              <a:ext cx="354240" cy="118080"/>
            </p14:xfrm>
          </p:contentPart>
        </mc:Choice>
        <mc:Fallback xmlns="">
          <p:pic>
            <p:nvPicPr>
              <p:cNvPr id="61" name="Ink 60">
                <a:extLst>
                  <a:ext uri="{FF2B5EF4-FFF2-40B4-BE49-F238E27FC236}">
                    <a16:creationId xmlns:a16="http://schemas.microsoft.com/office/drawing/2014/main" id="{0B38F9C8-72F0-BD10-426A-9496BEC59A42}"/>
                  </a:ext>
                </a:extLst>
              </p:cNvPr>
              <p:cNvPicPr/>
              <p:nvPr/>
            </p:nvPicPr>
            <p:blipFill>
              <a:blip r:embed="rId64"/>
              <a:stretch>
                <a:fillRect/>
              </a:stretch>
            </p:blipFill>
            <p:spPr>
              <a:xfrm>
                <a:off x="5790935" y="3793889"/>
                <a:ext cx="461880" cy="333720"/>
              </a:xfrm>
              <a:prstGeom prst="rect">
                <a:avLst/>
              </a:prstGeom>
            </p:spPr>
          </p:pic>
        </mc:Fallback>
      </mc:AlternateContent>
    </p:spTree>
    <p:extLst>
      <p:ext uri="{BB962C8B-B14F-4D97-AF65-F5344CB8AC3E}">
        <p14:creationId xmlns:p14="http://schemas.microsoft.com/office/powerpoint/2010/main" val="1950801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E1A1A-934A-C250-55FA-789565DB1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168CC-053A-6DF9-6FB0-7FB235CA14D9}"/>
              </a:ext>
            </a:extLst>
          </p:cNvPr>
          <p:cNvSpPr>
            <a:spLocks noGrp="1"/>
          </p:cNvSpPr>
          <p:nvPr>
            <p:ph type="title"/>
          </p:nvPr>
        </p:nvSpPr>
        <p:spPr/>
        <p:txBody>
          <a:bodyPr/>
          <a:lstStyle/>
          <a:p>
            <a:pPr marL="344488" indent="-344488">
              <a:lnSpc>
                <a:spcPct val="120000"/>
              </a:lnSpc>
            </a:pPr>
            <a:r>
              <a:rPr lang="en-US" dirty="0"/>
              <a:t>Step 1 – Target Equity Setup &amp; Expectation</a:t>
            </a:r>
          </a:p>
        </p:txBody>
      </p:sp>
      <p:sp>
        <p:nvSpPr>
          <p:cNvPr id="6" name="TextBox 5">
            <a:extLst>
              <a:ext uri="{FF2B5EF4-FFF2-40B4-BE49-F238E27FC236}">
                <a16:creationId xmlns:a16="http://schemas.microsoft.com/office/drawing/2014/main" id="{35BA667C-4FB3-6AEB-4CF0-BC24E99801F4}"/>
              </a:ext>
            </a:extLst>
          </p:cNvPr>
          <p:cNvSpPr txBox="1"/>
          <p:nvPr/>
        </p:nvSpPr>
        <p:spPr>
          <a:xfrm>
            <a:off x="394856" y="1446027"/>
            <a:ext cx="3482405"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Instead using equity as our target, we expect a different result due to the distribution of our % Black by Credit.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We expect the agent to propose reductions to credit level 1-4 while leaving levels 6-10 unchanged.</a:t>
            </a:r>
          </a:p>
        </p:txBody>
      </p:sp>
      <p:pic>
        <p:nvPicPr>
          <p:cNvPr id="4" name="Picture 3">
            <a:extLst>
              <a:ext uri="{FF2B5EF4-FFF2-40B4-BE49-F238E27FC236}">
                <a16:creationId xmlns:a16="http://schemas.microsoft.com/office/drawing/2014/main" id="{ECBA2BDB-8D34-CBEA-2BC6-F8EC0DA58243}"/>
              </a:ext>
            </a:extLst>
          </p:cNvPr>
          <p:cNvPicPr>
            <a:picLocks noChangeAspect="1"/>
          </p:cNvPicPr>
          <p:nvPr/>
        </p:nvPicPr>
        <p:blipFill>
          <a:blip r:embed="rId3"/>
          <a:stretch>
            <a:fillRect/>
          </a:stretch>
        </p:blipFill>
        <p:spPr>
          <a:xfrm>
            <a:off x="7121572" y="1446027"/>
            <a:ext cx="4675572" cy="4929067"/>
          </a:xfrm>
          <a:prstGeom prst="rect">
            <a:avLst/>
          </a:prstGeom>
        </p:spPr>
      </p:pic>
      <p:pic>
        <p:nvPicPr>
          <p:cNvPr id="5" name="Picture 4">
            <a:extLst>
              <a:ext uri="{FF2B5EF4-FFF2-40B4-BE49-F238E27FC236}">
                <a16:creationId xmlns:a16="http://schemas.microsoft.com/office/drawing/2014/main" id="{970170B3-71F2-9E79-B360-7E44425757DD}"/>
              </a:ext>
            </a:extLst>
          </p:cNvPr>
          <p:cNvPicPr>
            <a:picLocks noChangeAspect="1"/>
          </p:cNvPicPr>
          <p:nvPr/>
        </p:nvPicPr>
        <p:blipFill>
          <a:blip r:embed="rId4"/>
          <a:stretch>
            <a:fillRect/>
          </a:stretch>
        </p:blipFill>
        <p:spPr>
          <a:xfrm>
            <a:off x="4174260" y="2202446"/>
            <a:ext cx="2692843" cy="2980699"/>
          </a:xfrm>
          <a:prstGeom prst="rect">
            <a:avLst/>
          </a:prstGeom>
        </p:spPr>
      </p:pic>
      <p:sp>
        <p:nvSpPr>
          <p:cNvPr id="7" name="TextBox 6">
            <a:extLst>
              <a:ext uri="{FF2B5EF4-FFF2-40B4-BE49-F238E27FC236}">
                <a16:creationId xmlns:a16="http://schemas.microsoft.com/office/drawing/2014/main" id="{66FE3F99-DFC1-65C4-3E3C-2F970C8709BA}"/>
              </a:ext>
            </a:extLst>
          </p:cNvPr>
          <p:cNvSpPr txBox="1"/>
          <p:nvPr/>
        </p:nvSpPr>
        <p:spPr>
          <a:xfrm>
            <a:off x="138223" y="6536809"/>
            <a:ext cx="6341801" cy="369332"/>
          </a:xfrm>
          <a:prstGeom prst="rect">
            <a:avLst/>
          </a:prstGeom>
          <a:noFill/>
        </p:spPr>
        <p:txBody>
          <a:bodyPr wrap="none" rtlCol="0">
            <a:spAutoFit/>
          </a:bodyPr>
          <a:lstStyle/>
          <a:p>
            <a:r>
              <a:rPr lang="en-US" dirty="0">
                <a:solidFill>
                  <a:schemeClr val="bg1"/>
                </a:solidFill>
              </a:rPr>
              <a:t>% Black by credit guided by FTC study, cited on citations slide</a:t>
            </a:r>
          </a:p>
        </p:txBody>
      </p:sp>
    </p:spTree>
    <p:extLst>
      <p:ext uri="{BB962C8B-B14F-4D97-AF65-F5344CB8AC3E}">
        <p14:creationId xmlns:p14="http://schemas.microsoft.com/office/powerpoint/2010/main" val="368785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Step 1 – Credit Factor; Success</a:t>
            </a:r>
          </a:p>
        </p:txBody>
      </p:sp>
      <p:pic>
        <p:nvPicPr>
          <p:cNvPr id="1026" name="Picture 2">
            <a:extLst>
              <a:ext uri="{FF2B5EF4-FFF2-40B4-BE49-F238E27FC236}">
                <a16:creationId xmlns:a16="http://schemas.microsoft.com/office/drawing/2014/main" id="{BD5AF6D3-F384-C407-3191-1FCA57F55F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77" y="1030270"/>
            <a:ext cx="10498045" cy="5516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61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68236-C43A-82D0-602F-EEF77CEB0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223B2D-5C0E-C837-C576-ADBB64E9AA5E}"/>
              </a:ext>
            </a:extLst>
          </p:cNvPr>
          <p:cNvSpPr>
            <a:spLocks noGrp="1"/>
          </p:cNvSpPr>
          <p:nvPr>
            <p:ph type="title"/>
          </p:nvPr>
        </p:nvSpPr>
        <p:spPr/>
        <p:txBody>
          <a:bodyPr/>
          <a:lstStyle/>
          <a:p>
            <a:pPr marL="344488" indent="-344488">
              <a:lnSpc>
                <a:spcPct val="120000"/>
              </a:lnSpc>
            </a:pPr>
            <a:r>
              <a:rPr lang="en-US" dirty="0"/>
              <a:t>Step 2 – Age Factor</a:t>
            </a:r>
          </a:p>
        </p:txBody>
      </p:sp>
      <p:pic>
        <p:nvPicPr>
          <p:cNvPr id="2050" name="Picture 2">
            <a:extLst>
              <a:ext uri="{FF2B5EF4-FFF2-40B4-BE49-F238E27FC236}">
                <a16:creationId xmlns:a16="http://schemas.microsoft.com/office/drawing/2014/main" id="{432B25B1-39B0-2408-93FD-692FDFBBF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92" y="1040884"/>
            <a:ext cx="10506015" cy="5520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289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Process Flow</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5" y="1243605"/>
            <a:ext cx="11402289" cy="1631216"/>
          </a:xfrm>
          <a:prstGeom prst="rect">
            <a:avLst/>
          </a:prstGeom>
          <a:noFill/>
        </p:spPr>
        <p:txBody>
          <a:bodyPr wrap="square" rtlCol="0">
            <a:spAutoFit/>
          </a:bodyPr>
          <a:lstStyle/>
          <a:p>
            <a:r>
              <a:rPr lang="en-US" sz="2000" dirty="0"/>
              <a:t>This toy example is pretty simple.  There are pricing factors for credit based insurance score decile and policyholder age.  The agent optimizes one pricing factor at a time.  We can run multiple iterations so that interactions between the pricing factor curves can be worked out iteratively.</a:t>
            </a:r>
          </a:p>
          <a:p>
            <a:endParaRPr lang="en-US" sz="2000" dirty="0"/>
          </a:p>
          <a:p>
            <a:r>
              <a:rPr lang="en-US" sz="2000" dirty="0"/>
              <a:t>1 iteration was run here – the diagram serves as theory for more complicated use cases.</a:t>
            </a:r>
          </a:p>
        </p:txBody>
      </p:sp>
      <p:sp>
        <p:nvSpPr>
          <p:cNvPr id="3" name="Rectangle 2">
            <a:extLst>
              <a:ext uri="{FF2B5EF4-FFF2-40B4-BE49-F238E27FC236}">
                <a16:creationId xmlns:a16="http://schemas.microsoft.com/office/drawing/2014/main" id="{B426252E-E48A-9639-0B79-8B5BCBD434D4}"/>
              </a:ext>
            </a:extLst>
          </p:cNvPr>
          <p:cNvSpPr/>
          <p:nvPr/>
        </p:nvSpPr>
        <p:spPr>
          <a:xfrm>
            <a:off x="4400105" y="3184445"/>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1</a:t>
            </a:r>
          </a:p>
        </p:txBody>
      </p:sp>
      <p:sp>
        <p:nvSpPr>
          <p:cNvPr id="4" name="Rectangle 3">
            <a:extLst>
              <a:ext uri="{FF2B5EF4-FFF2-40B4-BE49-F238E27FC236}">
                <a16:creationId xmlns:a16="http://schemas.microsoft.com/office/drawing/2014/main" id="{782DE7A3-CB3E-9CD0-61C7-7973873DF1E3}"/>
              </a:ext>
            </a:extLst>
          </p:cNvPr>
          <p:cNvSpPr/>
          <p:nvPr/>
        </p:nvSpPr>
        <p:spPr>
          <a:xfrm>
            <a:off x="5846134" y="3184445"/>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2</a:t>
            </a:r>
          </a:p>
        </p:txBody>
      </p:sp>
      <p:sp>
        <p:nvSpPr>
          <p:cNvPr id="5" name="Rectangle 4">
            <a:extLst>
              <a:ext uri="{FF2B5EF4-FFF2-40B4-BE49-F238E27FC236}">
                <a16:creationId xmlns:a16="http://schemas.microsoft.com/office/drawing/2014/main" id="{188AD4C6-68FE-F978-8534-36C6A0B40E92}"/>
              </a:ext>
            </a:extLst>
          </p:cNvPr>
          <p:cNvSpPr/>
          <p:nvPr/>
        </p:nvSpPr>
        <p:spPr>
          <a:xfrm>
            <a:off x="8738192" y="3184443"/>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n</a:t>
            </a:r>
          </a:p>
        </p:txBody>
      </p:sp>
      <p:cxnSp>
        <p:nvCxnSpPr>
          <p:cNvPr id="8" name="Straight Arrow Connector 7">
            <a:extLst>
              <a:ext uri="{FF2B5EF4-FFF2-40B4-BE49-F238E27FC236}">
                <a16:creationId xmlns:a16="http://schemas.microsoft.com/office/drawing/2014/main" id="{36316B6D-55BB-9952-9DFB-1466D6AEA631}"/>
              </a:ext>
            </a:extLst>
          </p:cNvPr>
          <p:cNvCxnSpPr>
            <a:cxnSpLocks/>
          </p:cNvCxnSpPr>
          <p:nvPr/>
        </p:nvCxnSpPr>
        <p:spPr>
          <a:xfrm>
            <a:off x="5410198" y="3530002"/>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98B9BD33-8E78-97F2-7C6E-A044FB2C6628}"/>
              </a:ext>
            </a:extLst>
          </p:cNvPr>
          <p:cNvCxnSpPr>
            <a:cxnSpLocks/>
          </p:cNvCxnSpPr>
          <p:nvPr/>
        </p:nvCxnSpPr>
        <p:spPr>
          <a:xfrm>
            <a:off x="6856227" y="3561899"/>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Rectangle 12">
            <a:extLst>
              <a:ext uri="{FF2B5EF4-FFF2-40B4-BE49-F238E27FC236}">
                <a16:creationId xmlns:a16="http://schemas.microsoft.com/office/drawing/2014/main" id="{F73FE3C9-E45B-8DB8-4FA1-6D3AE92C69B8}"/>
              </a:ext>
            </a:extLst>
          </p:cNvPr>
          <p:cNvSpPr/>
          <p:nvPr/>
        </p:nvSpPr>
        <p:spPr>
          <a:xfrm>
            <a:off x="7292163" y="3184444"/>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14" name="Straight Arrow Connector 13">
            <a:extLst>
              <a:ext uri="{FF2B5EF4-FFF2-40B4-BE49-F238E27FC236}">
                <a16:creationId xmlns:a16="http://schemas.microsoft.com/office/drawing/2014/main" id="{44739F31-DF8C-71E5-62A9-8CD548CD7F3C}"/>
              </a:ext>
            </a:extLst>
          </p:cNvPr>
          <p:cNvCxnSpPr>
            <a:cxnSpLocks/>
          </p:cNvCxnSpPr>
          <p:nvPr/>
        </p:nvCxnSpPr>
        <p:spPr>
          <a:xfrm>
            <a:off x="8302256" y="3561899"/>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 name="Freeform: Shape 16">
            <a:extLst>
              <a:ext uri="{FF2B5EF4-FFF2-40B4-BE49-F238E27FC236}">
                <a16:creationId xmlns:a16="http://schemas.microsoft.com/office/drawing/2014/main" id="{DF02227A-92DB-F660-4A07-AC068CA7FC92}"/>
              </a:ext>
            </a:extLst>
          </p:cNvPr>
          <p:cNvSpPr/>
          <p:nvPr/>
        </p:nvSpPr>
        <p:spPr>
          <a:xfrm>
            <a:off x="3797960" y="3571912"/>
            <a:ext cx="6239045" cy="744900"/>
          </a:xfrm>
          <a:custGeom>
            <a:avLst/>
            <a:gdLst>
              <a:gd name="connsiteX0" fmla="*/ 5960954 w 6239045"/>
              <a:gd name="connsiteY0" fmla="*/ 11254 h 744900"/>
              <a:gd name="connsiteX1" fmla="*/ 6162973 w 6239045"/>
              <a:gd name="connsiteY1" fmla="*/ 11254 h 744900"/>
              <a:gd name="connsiteX2" fmla="*/ 6226768 w 6239045"/>
              <a:gd name="connsiteY2" fmla="*/ 128212 h 744900"/>
              <a:gd name="connsiteX3" fmla="*/ 6226768 w 6239045"/>
              <a:gd name="connsiteY3" fmla="*/ 404658 h 744900"/>
              <a:gd name="connsiteX4" fmla="*/ 6099177 w 6239045"/>
              <a:gd name="connsiteY4" fmla="*/ 564147 h 744900"/>
              <a:gd name="connsiteX5" fmla="*/ 5471856 w 6239045"/>
              <a:gd name="connsiteY5" fmla="*/ 596044 h 744900"/>
              <a:gd name="connsiteX6" fmla="*/ 687205 w 6239045"/>
              <a:gd name="connsiteY6" fmla="*/ 627942 h 744900"/>
              <a:gd name="connsiteX7" fmla="*/ 134312 w 6239045"/>
              <a:gd name="connsiteY7" fmla="*/ 744900 h 74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9045" h="744900">
                <a:moveTo>
                  <a:pt x="5960954" y="11254"/>
                </a:moveTo>
                <a:cubicBezTo>
                  <a:pt x="6039812" y="1507"/>
                  <a:pt x="6118671" y="-8239"/>
                  <a:pt x="6162973" y="11254"/>
                </a:cubicBezTo>
                <a:cubicBezTo>
                  <a:pt x="6207275" y="30747"/>
                  <a:pt x="6216136" y="62645"/>
                  <a:pt x="6226768" y="128212"/>
                </a:cubicBezTo>
                <a:cubicBezTo>
                  <a:pt x="6237400" y="193779"/>
                  <a:pt x="6248033" y="332002"/>
                  <a:pt x="6226768" y="404658"/>
                </a:cubicBezTo>
                <a:cubicBezTo>
                  <a:pt x="6205503" y="477314"/>
                  <a:pt x="6224996" y="532249"/>
                  <a:pt x="6099177" y="564147"/>
                </a:cubicBezTo>
                <a:cubicBezTo>
                  <a:pt x="5973358" y="596045"/>
                  <a:pt x="5471856" y="596044"/>
                  <a:pt x="5471856" y="596044"/>
                </a:cubicBezTo>
                <a:lnTo>
                  <a:pt x="687205" y="627942"/>
                </a:lnTo>
                <a:cubicBezTo>
                  <a:pt x="-202386" y="652751"/>
                  <a:pt x="-34037" y="698825"/>
                  <a:pt x="134312" y="7449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0B3A0A72-3988-651F-A62C-8A2F5F2AE26E}"/>
              </a:ext>
            </a:extLst>
          </p:cNvPr>
          <p:cNvCxnSpPr>
            <a:cxnSpLocks/>
          </p:cNvCxnSpPr>
          <p:nvPr/>
        </p:nvCxnSpPr>
        <p:spPr>
          <a:xfrm>
            <a:off x="3932271" y="4316812"/>
            <a:ext cx="223285" cy="95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BACFD338-2572-BFF4-2FA4-BA94D2E492E0}"/>
              </a:ext>
            </a:extLst>
          </p:cNvPr>
          <p:cNvSpPr/>
          <p:nvPr/>
        </p:nvSpPr>
        <p:spPr>
          <a:xfrm>
            <a:off x="4400105" y="4316812"/>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21" name="Rectangle 20">
            <a:extLst>
              <a:ext uri="{FF2B5EF4-FFF2-40B4-BE49-F238E27FC236}">
                <a16:creationId xmlns:a16="http://schemas.microsoft.com/office/drawing/2014/main" id="{8311026B-385F-1139-457D-3C718D5BCC65}"/>
              </a:ext>
            </a:extLst>
          </p:cNvPr>
          <p:cNvSpPr/>
          <p:nvPr/>
        </p:nvSpPr>
        <p:spPr>
          <a:xfrm>
            <a:off x="5846134" y="4316812"/>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sp>
        <p:nvSpPr>
          <p:cNvPr id="22" name="Rectangle 21">
            <a:extLst>
              <a:ext uri="{FF2B5EF4-FFF2-40B4-BE49-F238E27FC236}">
                <a16:creationId xmlns:a16="http://schemas.microsoft.com/office/drawing/2014/main" id="{24A7F582-DD8C-6590-7249-30461FD641C7}"/>
              </a:ext>
            </a:extLst>
          </p:cNvPr>
          <p:cNvSpPr/>
          <p:nvPr/>
        </p:nvSpPr>
        <p:spPr>
          <a:xfrm>
            <a:off x="8738192" y="4316810"/>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23" name="Straight Arrow Connector 22">
            <a:extLst>
              <a:ext uri="{FF2B5EF4-FFF2-40B4-BE49-F238E27FC236}">
                <a16:creationId xmlns:a16="http://schemas.microsoft.com/office/drawing/2014/main" id="{1F3B41EC-664B-3D43-9D8F-1870DC787FA4}"/>
              </a:ext>
            </a:extLst>
          </p:cNvPr>
          <p:cNvCxnSpPr>
            <a:cxnSpLocks/>
          </p:cNvCxnSpPr>
          <p:nvPr/>
        </p:nvCxnSpPr>
        <p:spPr>
          <a:xfrm>
            <a:off x="5410198" y="4662369"/>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800B88F8-03C6-A383-03DF-D3141FFEB41E}"/>
              </a:ext>
            </a:extLst>
          </p:cNvPr>
          <p:cNvCxnSpPr>
            <a:cxnSpLocks/>
          </p:cNvCxnSpPr>
          <p:nvPr/>
        </p:nvCxnSpPr>
        <p:spPr>
          <a:xfrm>
            <a:off x="6856227" y="4694266"/>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Rectangle 24">
            <a:extLst>
              <a:ext uri="{FF2B5EF4-FFF2-40B4-BE49-F238E27FC236}">
                <a16:creationId xmlns:a16="http://schemas.microsoft.com/office/drawing/2014/main" id="{17D9EECF-E50C-860F-7BED-504343948C64}"/>
              </a:ext>
            </a:extLst>
          </p:cNvPr>
          <p:cNvSpPr/>
          <p:nvPr/>
        </p:nvSpPr>
        <p:spPr>
          <a:xfrm>
            <a:off x="7292163" y="4316811"/>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26" name="Straight Arrow Connector 25">
            <a:extLst>
              <a:ext uri="{FF2B5EF4-FFF2-40B4-BE49-F238E27FC236}">
                <a16:creationId xmlns:a16="http://schemas.microsoft.com/office/drawing/2014/main" id="{52DE7743-593A-A689-7E11-A96566B0D631}"/>
              </a:ext>
            </a:extLst>
          </p:cNvPr>
          <p:cNvCxnSpPr>
            <a:cxnSpLocks/>
          </p:cNvCxnSpPr>
          <p:nvPr/>
        </p:nvCxnSpPr>
        <p:spPr>
          <a:xfrm>
            <a:off x="8302256" y="4694266"/>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Freeform: Shape 26">
            <a:extLst>
              <a:ext uri="{FF2B5EF4-FFF2-40B4-BE49-F238E27FC236}">
                <a16:creationId xmlns:a16="http://schemas.microsoft.com/office/drawing/2014/main" id="{4EFD7CAA-E966-C50B-EB9C-9B54527E70E6}"/>
              </a:ext>
            </a:extLst>
          </p:cNvPr>
          <p:cNvSpPr/>
          <p:nvPr/>
        </p:nvSpPr>
        <p:spPr>
          <a:xfrm>
            <a:off x="3797960" y="4704279"/>
            <a:ext cx="6239045" cy="744900"/>
          </a:xfrm>
          <a:custGeom>
            <a:avLst/>
            <a:gdLst>
              <a:gd name="connsiteX0" fmla="*/ 5960954 w 6239045"/>
              <a:gd name="connsiteY0" fmla="*/ 11254 h 744900"/>
              <a:gd name="connsiteX1" fmla="*/ 6162973 w 6239045"/>
              <a:gd name="connsiteY1" fmla="*/ 11254 h 744900"/>
              <a:gd name="connsiteX2" fmla="*/ 6226768 w 6239045"/>
              <a:gd name="connsiteY2" fmla="*/ 128212 h 744900"/>
              <a:gd name="connsiteX3" fmla="*/ 6226768 w 6239045"/>
              <a:gd name="connsiteY3" fmla="*/ 404658 h 744900"/>
              <a:gd name="connsiteX4" fmla="*/ 6099177 w 6239045"/>
              <a:gd name="connsiteY4" fmla="*/ 564147 h 744900"/>
              <a:gd name="connsiteX5" fmla="*/ 5471856 w 6239045"/>
              <a:gd name="connsiteY5" fmla="*/ 596044 h 744900"/>
              <a:gd name="connsiteX6" fmla="*/ 687205 w 6239045"/>
              <a:gd name="connsiteY6" fmla="*/ 627942 h 744900"/>
              <a:gd name="connsiteX7" fmla="*/ 134312 w 6239045"/>
              <a:gd name="connsiteY7" fmla="*/ 744900 h 74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39045" h="744900">
                <a:moveTo>
                  <a:pt x="5960954" y="11254"/>
                </a:moveTo>
                <a:cubicBezTo>
                  <a:pt x="6039812" y="1507"/>
                  <a:pt x="6118671" y="-8239"/>
                  <a:pt x="6162973" y="11254"/>
                </a:cubicBezTo>
                <a:cubicBezTo>
                  <a:pt x="6207275" y="30747"/>
                  <a:pt x="6216136" y="62645"/>
                  <a:pt x="6226768" y="128212"/>
                </a:cubicBezTo>
                <a:cubicBezTo>
                  <a:pt x="6237400" y="193779"/>
                  <a:pt x="6248033" y="332002"/>
                  <a:pt x="6226768" y="404658"/>
                </a:cubicBezTo>
                <a:cubicBezTo>
                  <a:pt x="6205503" y="477314"/>
                  <a:pt x="6224996" y="532249"/>
                  <a:pt x="6099177" y="564147"/>
                </a:cubicBezTo>
                <a:cubicBezTo>
                  <a:pt x="5973358" y="596045"/>
                  <a:pt x="5471856" y="596044"/>
                  <a:pt x="5471856" y="596044"/>
                </a:cubicBezTo>
                <a:lnTo>
                  <a:pt x="687205" y="627942"/>
                </a:lnTo>
                <a:cubicBezTo>
                  <a:pt x="-202386" y="652751"/>
                  <a:pt x="-34037" y="698825"/>
                  <a:pt x="134312" y="74490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DD17198-598D-A834-BF72-BD918DCB3CF3}"/>
              </a:ext>
            </a:extLst>
          </p:cNvPr>
          <p:cNvCxnSpPr>
            <a:cxnSpLocks/>
          </p:cNvCxnSpPr>
          <p:nvPr/>
        </p:nvCxnSpPr>
        <p:spPr>
          <a:xfrm>
            <a:off x="3932271" y="5449179"/>
            <a:ext cx="223285" cy="956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095291DE-1C03-0897-57F0-FB3BF770ECBB}"/>
              </a:ext>
            </a:extLst>
          </p:cNvPr>
          <p:cNvSpPr/>
          <p:nvPr/>
        </p:nvSpPr>
        <p:spPr>
          <a:xfrm>
            <a:off x="4400105" y="5544869"/>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1</a:t>
            </a:r>
          </a:p>
        </p:txBody>
      </p:sp>
      <p:sp>
        <p:nvSpPr>
          <p:cNvPr id="30" name="Rectangle 29">
            <a:extLst>
              <a:ext uri="{FF2B5EF4-FFF2-40B4-BE49-F238E27FC236}">
                <a16:creationId xmlns:a16="http://schemas.microsoft.com/office/drawing/2014/main" id="{AB88AF71-6F04-6FE4-0DC7-3E25C27963E8}"/>
              </a:ext>
            </a:extLst>
          </p:cNvPr>
          <p:cNvSpPr/>
          <p:nvPr/>
        </p:nvSpPr>
        <p:spPr>
          <a:xfrm>
            <a:off x="5846134" y="5544869"/>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2</a:t>
            </a:r>
          </a:p>
        </p:txBody>
      </p:sp>
      <p:sp>
        <p:nvSpPr>
          <p:cNvPr id="31" name="Rectangle 30">
            <a:extLst>
              <a:ext uri="{FF2B5EF4-FFF2-40B4-BE49-F238E27FC236}">
                <a16:creationId xmlns:a16="http://schemas.microsoft.com/office/drawing/2014/main" id="{20BB9EAD-C389-74D3-4DB7-1840FB3E1979}"/>
              </a:ext>
            </a:extLst>
          </p:cNvPr>
          <p:cNvSpPr/>
          <p:nvPr/>
        </p:nvSpPr>
        <p:spPr>
          <a:xfrm>
            <a:off x="8738192" y="5544867"/>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Rate Table n</a:t>
            </a:r>
          </a:p>
        </p:txBody>
      </p:sp>
      <p:cxnSp>
        <p:nvCxnSpPr>
          <p:cNvPr id="32" name="Straight Arrow Connector 31">
            <a:extLst>
              <a:ext uri="{FF2B5EF4-FFF2-40B4-BE49-F238E27FC236}">
                <a16:creationId xmlns:a16="http://schemas.microsoft.com/office/drawing/2014/main" id="{16A748EE-07C3-633E-F052-0D63FFBEED48}"/>
              </a:ext>
            </a:extLst>
          </p:cNvPr>
          <p:cNvCxnSpPr>
            <a:cxnSpLocks/>
          </p:cNvCxnSpPr>
          <p:nvPr/>
        </p:nvCxnSpPr>
        <p:spPr>
          <a:xfrm>
            <a:off x="5410198" y="5890426"/>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Straight Arrow Connector 32">
            <a:extLst>
              <a:ext uri="{FF2B5EF4-FFF2-40B4-BE49-F238E27FC236}">
                <a16:creationId xmlns:a16="http://schemas.microsoft.com/office/drawing/2014/main" id="{7E7B4A44-20D6-7FA3-BE40-F052D235D502}"/>
              </a:ext>
            </a:extLst>
          </p:cNvPr>
          <p:cNvCxnSpPr>
            <a:cxnSpLocks/>
          </p:cNvCxnSpPr>
          <p:nvPr/>
        </p:nvCxnSpPr>
        <p:spPr>
          <a:xfrm>
            <a:off x="6856227" y="5922323"/>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Rectangle 33">
            <a:extLst>
              <a:ext uri="{FF2B5EF4-FFF2-40B4-BE49-F238E27FC236}">
                <a16:creationId xmlns:a16="http://schemas.microsoft.com/office/drawing/2014/main" id="{CEF97E9B-E26F-408E-3FCE-69E55F2B7AD9}"/>
              </a:ext>
            </a:extLst>
          </p:cNvPr>
          <p:cNvSpPr/>
          <p:nvPr/>
        </p:nvSpPr>
        <p:spPr>
          <a:xfrm>
            <a:off x="7292163" y="5544868"/>
            <a:ext cx="1010093" cy="8506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t>
            </a:r>
          </a:p>
        </p:txBody>
      </p:sp>
      <p:cxnSp>
        <p:nvCxnSpPr>
          <p:cNvPr id="35" name="Straight Arrow Connector 34">
            <a:extLst>
              <a:ext uri="{FF2B5EF4-FFF2-40B4-BE49-F238E27FC236}">
                <a16:creationId xmlns:a16="http://schemas.microsoft.com/office/drawing/2014/main" id="{9F803212-E8E0-CDFC-2679-6B973926B1F6}"/>
              </a:ext>
            </a:extLst>
          </p:cNvPr>
          <p:cNvCxnSpPr>
            <a:cxnSpLocks/>
          </p:cNvCxnSpPr>
          <p:nvPr/>
        </p:nvCxnSpPr>
        <p:spPr>
          <a:xfrm>
            <a:off x="8302256" y="5922323"/>
            <a:ext cx="43593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9" name="Oval 38">
            <a:extLst>
              <a:ext uri="{FF2B5EF4-FFF2-40B4-BE49-F238E27FC236}">
                <a16:creationId xmlns:a16="http://schemas.microsoft.com/office/drawing/2014/main" id="{BC7BA588-CDDA-EE67-56FB-9D7DE0595C11}"/>
              </a:ext>
            </a:extLst>
          </p:cNvPr>
          <p:cNvSpPr/>
          <p:nvPr/>
        </p:nvSpPr>
        <p:spPr>
          <a:xfrm>
            <a:off x="1915995" y="3324852"/>
            <a:ext cx="1830206" cy="569785"/>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Iteration 1</a:t>
            </a:r>
          </a:p>
        </p:txBody>
      </p:sp>
      <p:sp>
        <p:nvSpPr>
          <p:cNvPr id="40" name="Oval 39">
            <a:extLst>
              <a:ext uri="{FF2B5EF4-FFF2-40B4-BE49-F238E27FC236}">
                <a16:creationId xmlns:a16="http://schemas.microsoft.com/office/drawing/2014/main" id="{9C4D9998-8837-6549-3491-2D91AB72C76E}"/>
              </a:ext>
            </a:extLst>
          </p:cNvPr>
          <p:cNvSpPr/>
          <p:nvPr/>
        </p:nvSpPr>
        <p:spPr>
          <a:xfrm>
            <a:off x="1915995" y="4457219"/>
            <a:ext cx="1830206" cy="569785"/>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t>
            </a:r>
          </a:p>
        </p:txBody>
      </p:sp>
      <p:sp>
        <p:nvSpPr>
          <p:cNvPr id="41" name="Oval 40">
            <a:extLst>
              <a:ext uri="{FF2B5EF4-FFF2-40B4-BE49-F238E27FC236}">
                <a16:creationId xmlns:a16="http://schemas.microsoft.com/office/drawing/2014/main" id="{284493B4-DE43-1C3C-A7CD-0106939D575A}"/>
              </a:ext>
            </a:extLst>
          </p:cNvPr>
          <p:cNvSpPr/>
          <p:nvPr/>
        </p:nvSpPr>
        <p:spPr>
          <a:xfrm>
            <a:off x="1920609" y="5685276"/>
            <a:ext cx="1830206" cy="569785"/>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Iteration n</a:t>
            </a:r>
          </a:p>
        </p:txBody>
      </p:sp>
    </p:spTree>
    <p:extLst>
      <p:ext uri="{BB962C8B-B14F-4D97-AF65-F5344CB8AC3E}">
        <p14:creationId xmlns:p14="http://schemas.microsoft.com/office/powerpoint/2010/main" val="992388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Process Notes &amp; Results</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5" y="1446027"/>
            <a:ext cx="11402289"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The reward function is an all-purpose metric which can account for “everything”.  Whatever you want to include, it essentially comes down to the agent evaluating the results of a dislocation given the actions it chooses at each timestep.</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Penalties are applied within the reward function based on whatever actions need to be avoided for the task at hand.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following slides show the results of the process.</a:t>
            </a:r>
          </a:p>
        </p:txBody>
      </p:sp>
    </p:spTree>
    <p:extLst>
      <p:ext uri="{BB962C8B-B14F-4D97-AF65-F5344CB8AC3E}">
        <p14:creationId xmlns:p14="http://schemas.microsoft.com/office/powerpoint/2010/main" val="12927179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8FA5D-03E4-375F-0454-E77342E5E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0F5C4-43FE-559E-A61E-5C5DE17E1B29}"/>
              </a:ext>
            </a:extLst>
          </p:cNvPr>
          <p:cNvSpPr>
            <a:spLocks noGrp="1"/>
          </p:cNvSpPr>
          <p:nvPr>
            <p:ph type="title"/>
          </p:nvPr>
        </p:nvSpPr>
        <p:spPr/>
        <p:txBody>
          <a:bodyPr/>
          <a:lstStyle/>
          <a:p>
            <a:pPr marL="344488" indent="-344488">
              <a:lnSpc>
                <a:spcPct val="120000"/>
              </a:lnSpc>
            </a:pPr>
            <a:r>
              <a:rPr lang="en-US" dirty="0"/>
              <a:t>Avg Premium by % Black</a:t>
            </a:r>
          </a:p>
        </p:txBody>
      </p:sp>
      <p:pic>
        <p:nvPicPr>
          <p:cNvPr id="3074" name="Picture 2">
            <a:extLst>
              <a:ext uri="{FF2B5EF4-FFF2-40B4-BE49-F238E27FC236}">
                <a16:creationId xmlns:a16="http://schemas.microsoft.com/office/drawing/2014/main" id="{86295C2B-4638-D75D-7460-3D43CFA97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56" y="1040882"/>
            <a:ext cx="11227687" cy="551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22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66910-AB53-3689-E3D1-BE599DC46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E7195-9551-FE46-DD58-F12F49267850}"/>
              </a:ext>
            </a:extLst>
          </p:cNvPr>
          <p:cNvSpPr>
            <a:spLocks noGrp="1"/>
          </p:cNvSpPr>
          <p:nvPr>
            <p:ph type="title"/>
          </p:nvPr>
        </p:nvSpPr>
        <p:spPr/>
        <p:txBody>
          <a:bodyPr/>
          <a:lstStyle/>
          <a:p>
            <a:pPr marL="344488" indent="-344488">
              <a:lnSpc>
                <a:spcPct val="120000"/>
              </a:lnSpc>
            </a:pPr>
            <a:r>
              <a:rPr lang="en-US" dirty="0"/>
              <a:t>Inequity vs Inaccuracy</a:t>
            </a:r>
          </a:p>
        </p:txBody>
      </p:sp>
      <p:pic>
        <p:nvPicPr>
          <p:cNvPr id="5" name="Picture 4">
            <a:extLst>
              <a:ext uri="{FF2B5EF4-FFF2-40B4-BE49-F238E27FC236}">
                <a16:creationId xmlns:a16="http://schemas.microsoft.com/office/drawing/2014/main" id="{B93867E3-4357-A4BF-7727-65BA19BFAAE3}"/>
              </a:ext>
            </a:extLst>
          </p:cNvPr>
          <p:cNvPicPr>
            <a:picLocks noChangeAspect="1"/>
          </p:cNvPicPr>
          <p:nvPr/>
        </p:nvPicPr>
        <p:blipFill rotWithShape="1">
          <a:blip r:embed="rId3">
            <a:extLst>
              <a:ext uri="{28A0092B-C50C-407E-A947-70E740481C1C}">
                <a14:useLocalDpi xmlns:a14="http://schemas.microsoft.com/office/drawing/2010/main" val="0"/>
              </a:ext>
            </a:extLst>
          </a:blip>
          <a:srcRect t="10133" r="6008" b="6306"/>
          <a:stretch/>
        </p:blipFill>
        <p:spPr>
          <a:xfrm>
            <a:off x="14194" y="1392867"/>
            <a:ext cx="12163612" cy="4593264"/>
          </a:xfrm>
          <a:prstGeom prst="rect">
            <a:avLst/>
          </a:prstGeom>
        </p:spPr>
      </p:pic>
    </p:spTree>
    <p:extLst>
      <p:ext uri="{BB962C8B-B14F-4D97-AF65-F5344CB8AC3E}">
        <p14:creationId xmlns:p14="http://schemas.microsoft.com/office/powerpoint/2010/main" val="27872183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Conclusions</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5" y="1446027"/>
            <a:ext cx="10694903"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process shown here can be used to help guide business decisions around pricing factors to move toward equitable outcomes.  Choice of equity/fairness metric(s) is open to expansion.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There are many other frameworks for bias mitigation.  This is another option for you to consider.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a general framework that may be applied to other purposes as you see fit.  RL is a powerful tool with many existing and future applications.</a:t>
            </a:r>
          </a:p>
          <a:p>
            <a:endParaRPr lang="en-US" sz="2000" dirty="0"/>
          </a:p>
          <a:p>
            <a:pPr marL="342900" indent="-342900">
              <a:buFont typeface="Arial" panose="020B0604020202020204" pitchFamily="34" charset="0"/>
              <a:buChar char="•"/>
            </a:pPr>
            <a:r>
              <a:rPr lang="en-US" sz="2000" dirty="0"/>
              <a:t>Code and toy data is available here: </a:t>
            </a:r>
            <a:r>
              <a:rPr lang="en-US" sz="2000" dirty="0">
                <a:hlinkClick r:id="rId3"/>
              </a:rPr>
              <a:t>https://github.com/RuthlessActuary2023</a:t>
            </a:r>
            <a:endParaRPr lang="en-US" sz="2000" dirty="0"/>
          </a:p>
        </p:txBody>
      </p:sp>
    </p:spTree>
    <p:extLst>
      <p:ext uri="{BB962C8B-B14F-4D97-AF65-F5344CB8AC3E}">
        <p14:creationId xmlns:p14="http://schemas.microsoft.com/office/powerpoint/2010/main" val="2171583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EB23A-83FB-DEB6-4923-9C66ADA486B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9AF83BD-9220-7785-D517-D71BF09956B3}"/>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5CD1CDB-6F4E-EF74-97F9-5EE39E28D4D5}"/>
              </a:ext>
            </a:extLst>
          </p:cNvPr>
          <p:cNvPicPr>
            <a:picLocks/>
          </p:cNvPicPr>
          <p:nvPr/>
        </p:nvPicPr>
        <p:blipFill>
          <a:blip r:embed="rId2" r:link="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143688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F6093-4647-5C73-EAEE-BC8BE3C36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D5C4C-6C47-E0A7-D79F-6402335225F5}"/>
              </a:ext>
            </a:extLst>
          </p:cNvPr>
          <p:cNvSpPr>
            <a:spLocks noGrp="1"/>
          </p:cNvSpPr>
          <p:nvPr>
            <p:ph type="title"/>
          </p:nvPr>
        </p:nvSpPr>
        <p:spPr/>
        <p:txBody>
          <a:bodyPr/>
          <a:lstStyle/>
          <a:p>
            <a:pPr marL="344488" indent="-344488">
              <a:lnSpc>
                <a:spcPct val="120000"/>
              </a:lnSpc>
            </a:pPr>
            <a:r>
              <a:rPr lang="en-US" dirty="0"/>
              <a:t>Questions?</a:t>
            </a:r>
          </a:p>
        </p:txBody>
      </p:sp>
    </p:spTree>
    <p:extLst>
      <p:ext uri="{BB962C8B-B14F-4D97-AF65-F5344CB8AC3E}">
        <p14:creationId xmlns:p14="http://schemas.microsoft.com/office/powerpoint/2010/main" val="22452141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31A81-154B-4436-05CD-010F7CC3F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C9A61-D82E-5A12-5F20-6A36CDA13171}"/>
              </a:ext>
            </a:extLst>
          </p:cNvPr>
          <p:cNvSpPr>
            <a:spLocks noGrp="1"/>
          </p:cNvSpPr>
          <p:nvPr>
            <p:ph type="title"/>
          </p:nvPr>
        </p:nvSpPr>
        <p:spPr/>
        <p:txBody>
          <a:bodyPr/>
          <a:lstStyle/>
          <a:p>
            <a:pPr marL="344488" indent="-344488">
              <a:lnSpc>
                <a:spcPct val="120000"/>
              </a:lnSpc>
            </a:pPr>
            <a:r>
              <a:rPr lang="en-US" dirty="0"/>
              <a:t>Citations</a:t>
            </a:r>
          </a:p>
        </p:txBody>
      </p:sp>
      <p:sp>
        <p:nvSpPr>
          <p:cNvPr id="6" name="TextBox 5">
            <a:extLst>
              <a:ext uri="{FF2B5EF4-FFF2-40B4-BE49-F238E27FC236}">
                <a16:creationId xmlns:a16="http://schemas.microsoft.com/office/drawing/2014/main" id="{E2500390-C571-676B-36BF-989B34976905}"/>
              </a:ext>
            </a:extLst>
          </p:cNvPr>
          <p:cNvSpPr txBox="1"/>
          <p:nvPr/>
        </p:nvSpPr>
        <p:spPr>
          <a:xfrm>
            <a:off x="394855" y="1201477"/>
            <a:ext cx="11588038" cy="5324535"/>
          </a:xfrm>
          <a:prstGeom prst="rect">
            <a:avLst/>
          </a:prstGeom>
          <a:noFill/>
        </p:spPr>
        <p:txBody>
          <a:bodyPr wrap="square" rtlCol="0">
            <a:spAutoFit/>
          </a:bodyPr>
          <a:lstStyle/>
          <a:p>
            <a:pPr marL="342900" indent="-342900">
              <a:buFont typeface="Arial" panose="020B0604020202020204" pitchFamily="34" charset="0"/>
              <a:buChar char="•"/>
            </a:pPr>
            <a:r>
              <a:rPr lang="en-US" dirty="0"/>
              <a:t>% Black by credit was guided by the following study:</a:t>
            </a:r>
          </a:p>
          <a:p>
            <a:r>
              <a:rPr lang="en-US" dirty="0">
                <a:hlinkClick r:id="rId3"/>
              </a:rPr>
              <a:t>https://www.ftc.gov/sites/default/files/documents/reports/credit-based-insurance-scores-impacts-consumers-automobile-insurance-report-congress-federal-trade/p044804facta_report_credit-based_insurance_scores.pdf?WT.qs_osrc=fxb-184546610</a:t>
            </a:r>
            <a:endParaRPr lang="en-US" dirty="0"/>
          </a:p>
          <a:p>
            <a:endParaRPr lang="en-US" dirty="0"/>
          </a:p>
          <a:p>
            <a:pPr marL="285750" marR="0" indent="-285750">
              <a:spcBef>
                <a:spcPts val="0"/>
              </a:spcBef>
              <a:spcAft>
                <a:spcPts val="0"/>
              </a:spcAft>
              <a:buFont typeface="Arial" panose="020B0604020202020204" pitchFamily="34" charset="0"/>
              <a:buChar char="•"/>
            </a:pPr>
            <a:r>
              <a:rPr lang="en-US" dirty="0">
                <a:effectLst/>
                <a:ea typeface="Aptos" panose="020B0004020202020204" pitchFamily="34" charset="0"/>
              </a:rPr>
              <a:t>American Academy of Actuaries, “Discrimination: Considerations for Machine Learning, AI Models, and Underlying Data”.</a:t>
            </a:r>
          </a:p>
          <a:p>
            <a:pPr marL="0" marR="0">
              <a:spcBef>
                <a:spcPts val="0"/>
              </a:spcBef>
              <a:spcAft>
                <a:spcPts val="0"/>
              </a:spcAft>
            </a:pPr>
            <a:r>
              <a:rPr lang="en-US" u="sng" dirty="0">
                <a:solidFill>
                  <a:srgbClr val="0563C1"/>
                </a:solidFill>
                <a:effectLst/>
                <a:ea typeface="Aptos" panose="020B0004020202020204" pitchFamily="34" charset="0"/>
                <a:hlinkClick r:id="rId4"/>
              </a:rPr>
              <a:t>https://www.actuary.org/sites/default/files/2023-08/risk-brief-discrimination.pdf</a:t>
            </a:r>
            <a:endParaRPr lang="en-US" dirty="0">
              <a:effectLst/>
              <a:ea typeface="Aptos" panose="020B0004020202020204" pitchFamily="34" charset="0"/>
            </a:endParaRPr>
          </a:p>
          <a:p>
            <a:pPr marL="0" marR="0">
              <a:spcBef>
                <a:spcPts val="0"/>
              </a:spcBef>
              <a:spcAft>
                <a:spcPts val="0"/>
              </a:spcAft>
            </a:pPr>
            <a:r>
              <a:rPr lang="en-US" dirty="0">
                <a:effectLst/>
                <a:ea typeface="Aptos" panose="020B0004020202020204" pitchFamily="34" charset="0"/>
              </a:rPr>
              <a:t> </a:t>
            </a:r>
          </a:p>
          <a:p>
            <a:pPr marL="285750" marR="0" indent="-285750">
              <a:spcBef>
                <a:spcPts val="0"/>
              </a:spcBef>
              <a:spcAft>
                <a:spcPts val="0"/>
              </a:spcAft>
              <a:buFont typeface="Arial" panose="020B0604020202020204" pitchFamily="34" charset="0"/>
              <a:buChar char="•"/>
            </a:pPr>
            <a:r>
              <a:rPr lang="en-US" dirty="0">
                <a:effectLst/>
                <a:ea typeface="Aptos" panose="020B0004020202020204" pitchFamily="34" charset="0"/>
              </a:rPr>
              <a:t>American Academy of Actuaries, “An Actuarial View of Data Bias: Definitions, Impacts, and Considerations”.</a:t>
            </a:r>
          </a:p>
          <a:p>
            <a:pPr marL="0" marR="0">
              <a:spcBef>
                <a:spcPts val="0"/>
              </a:spcBef>
              <a:spcAft>
                <a:spcPts val="0"/>
              </a:spcAft>
            </a:pPr>
            <a:r>
              <a:rPr lang="en-US" u="sng" dirty="0">
                <a:solidFill>
                  <a:srgbClr val="0563C1"/>
                </a:solidFill>
                <a:effectLst/>
                <a:ea typeface="Aptos" panose="020B0004020202020204" pitchFamily="34" charset="0"/>
                <a:hlinkClick r:id="rId5"/>
              </a:rPr>
              <a:t>https://www.actuary.org/sites/default/files/2023-07/risk_brief_data_bias.pdf</a:t>
            </a:r>
            <a:endParaRPr lang="en-US" dirty="0">
              <a:effectLst/>
              <a:ea typeface="Aptos" panose="020B0004020202020204" pitchFamily="34" charset="0"/>
            </a:endParaRPr>
          </a:p>
          <a:p>
            <a:pPr marL="0" marR="0">
              <a:spcBef>
                <a:spcPts val="0"/>
              </a:spcBef>
              <a:spcAft>
                <a:spcPts val="0"/>
              </a:spcAft>
            </a:pPr>
            <a:r>
              <a:rPr lang="en-US" dirty="0">
                <a:effectLst/>
                <a:ea typeface="Aptos" panose="020B0004020202020204" pitchFamily="34" charset="0"/>
              </a:rPr>
              <a:t> </a:t>
            </a:r>
          </a:p>
          <a:p>
            <a:pPr marL="285750" marR="0" indent="-285750">
              <a:spcBef>
                <a:spcPts val="0"/>
              </a:spcBef>
              <a:spcAft>
                <a:spcPts val="0"/>
              </a:spcAft>
              <a:buFont typeface="Arial" panose="020B0604020202020204" pitchFamily="34" charset="0"/>
              <a:buChar char="•"/>
            </a:pPr>
            <a:r>
              <a:rPr lang="en-US" dirty="0">
                <a:effectLst/>
                <a:ea typeface="Aptos" panose="020B0004020202020204" pitchFamily="34" charset="0"/>
              </a:rPr>
              <a:t>American Academy of Actuaries, “Approaches to Identify and/or Mitigation Bias in Property and Casualty Insurance”.</a:t>
            </a:r>
          </a:p>
          <a:p>
            <a:pPr marL="0" marR="0">
              <a:spcBef>
                <a:spcPts val="0"/>
              </a:spcBef>
              <a:spcAft>
                <a:spcPts val="0"/>
              </a:spcAft>
            </a:pPr>
            <a:r>
              <a:rPr lang="en-US" u="sng" dirty="0">
                <a:solidFill>
                  <a:srgbClr val="0563C1"/>
                </a:solidFill>
                <a:effectLst/>
                <a:ea typeface="Aptos" panose="020B0004020202020204" pitchFamily="34" charset="0"/>
                <a:hlinkClick r:id="rId6"/>
              </a:rPr>
              <a:t>https://www.actuary.org/sites/default/files/2023-02/CPCdataBiasIB.2.23_0.pdf</a:t>
            </a:r>
            <a:endParaRPr lang="en-US" dirty="0">
              <a:effectLst/>
              <a:ea typeface="Aptos" panose="020B0004020202020204" pitchFamily="34" charset="0"/>
            </a:endParaRPr>
          </a:p>
          <a:p>
            <a:pPr marL="0" marR="0">
              <a:spcBef>
                <a:spcPts val="0"/>
              </a:spcBef>
              <a:spcAft>
                <a:spcPts val="0"/>
              </a:spcAft>
            </a:pPr>
            <a:r>
              <a:rPr lang="en-US" dirty="0">
                <a:effectLst/>
                <a:ea typeface="Aptos" panose="020B0004020202020204" pitchFamily="34" charset="0"/>
              </a:rPr>
              <a:t> </a:t>
            </a:r>
          </a:p>
          <a:p>
            <a:pPr marL="285750" marR="0" indent="-285750">
              <a:spcBef>
                <a:spcPts val="0"/>
              </a:spcBef>
              <a:spcAft>
                <a:spcPts val="0"/>
              </a:spcAft>
              <a:buFont typeface="Arial" panose="020B0604020202020204" pitchFamily="34" charset="0"/>
              <a:buChar char="•"/>
            </a:pPr>
            <a:r>
              <a:rPr lang="en-US" dirty="0">
                <a:effectLst/>
                <a:ea typeface="Aptos" panose="020B0004020202020204" pitchFamily="34" charset="0"/>
              </a:rPr>
              <a:t>Dolman and </a:t>
            </a:r>
            <a:r>
              <a:rPr lang="en-US" dirty="0" err="1">
                <a:effectLst/>
                <a:ea typeface="Aptos" panose="020B0004020202020204" pitchFamily="34" charset="0"/>
              </a:rPr>
              <a:t>Semenvich</a:t>
            </a:r>
            <a:r>
              <a:rPr lang="en-US" dirty="0">
                <a:effectLst/>
                <a:ea typeface="Aptos" panose="020B0004020202020204" pitchFamily="34" charset="0"/>
              </a:rPr>
              <a:t>, “Algorithmic Fairness: Contemporary Ideas in the Insurance Context”.</a:t>
            </a:r>
          </a:p>
          <a:p>
            <a:pPr marL="0" marR="0">
              <a:spcBef>
                <a:spcPts val="0"/>
              </a:spcBef>
              <a:spcAft>
                <a:spcPts val="0"/>
              </a:spcAft>
            </a:pPr>
            <a:r>
              <a:rPr lang="en-US" u="sng" dirty="0">
                <a:solidFill>
                  <a:srgbClr val="0563C1"/>
                </a:solidFill>
                <a:effectLst/>
                <a:ea typeface="Aptos" panose="020B0004020202020204" pitchFamily="34" charset="0"/>
                <a:hlinkClick r:id="rId7"/>
              </a:rPr>
              <a:t>https://www.actuaries.org.uk/system/files/field/document/B9_Chris%20Dolman.pdf</a:t>
            </a:r>
            <a:endParaRPr lang="en-US" dirty="0">
              <a:effectLst/>
              <a:ea typeface="Aptos" panose="020B0004020202020204" pitchFamily="34" charset="0"/>
            </a:endParaRPr>
          </a:p>
          <a:p>
            <a:pPr marL="342900" indent="-342900">
              <a:buFont typeface="Arial" panose="020B0604020202020204" pitchFamily="34" charset="0"/>
              <a:buChar char="•"/>
            </a:pPr>
            <a:endParaRPr lang="en-US" sz="1600" dirty="0"/>
          </a:p>
        </p:txBody>
      </p:sp>
    </p:spTree>
    <p:extLst>
      <p:ext uri="{BB962C8B-B14F-4D97-AF65-F5344CB8AC3E}">
        <p14:creationId xmlns:p14="http://schemas.microsoft.com/office/powerpoint/2010/main" val="427786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70A6-F182-F937-E10A-4298FB7904A2}"/>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96CA7C11-8283-423C-D260-31B5580AE049}"/>
              </a:ext>
            </a:extLst>
          </p:cNvPr>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B398B203-2502-4897-4566-79589C1428B6}"/>
              </a:ext>
            </a:extLst>
          </p:cNvPr>
          <p:cNvSpPr txBox="1"/>
          <p:nvPr/>
        </p:nvSpPr>
        <p:spPr>
          <a:xfrm>
            <a:off x="635000" y="5905500"/>
            <a:ext cx="3175000" cy="635000"/>
          </a:xfrm>
          <a:prstGeom prst="rect">
            <a:avLst/>
          </a:prstGeom>
          <a:noFill/>
        </p:spPr>
        <p:txBody>
          <a:bodyPr vert="horz" rtlCol="0">
            <a:spAutoFit/>
          </a:bodyPr>
          <a:lstStyle/>
          <a:p>
            <a:endParaRPr lang="en-US"/>
          </a:p>
        </p:txBody>
      </p:sp>
      <p:sp>
        <p:nvSpPr>
          <p:cNvPr id="3" name="Subtitle 2">
            <a:extLst>
              <a:ext uri="{FF2B5EF4-FFF2-40B4-BE49-F238E27FC236}">
                <a16:creationId xmlns:a16="http://schemas.microsoft.com/office/drawing/2014/main" id="{25E7694F-8AA2-E7F0-0D94-9CCE465F907D}"/>
              </a:ext>
            </a:extLst>
          </p:cNvPr>
          <p:cNvSpPr>
            <a:spLocks noGrp="1"/>
          </p:cNvSpPr>
          <p:nvPr>
            <p:ph type="subTitle" idx="1"/>
          </p:nvPr>
        </p:nvSpPr>
        <p:spPr/>
        <p:txBody>
          <a:bodyPr/>
          <a:lstStyle/>
          <a:p>
            <a:r>
              <a:rPr lang="en-US" sz="2000" b="1"/>
              <a:t>Poll Key= DBTSJ</a:t>
            </a:r>
          </a:p>
          <a:p>
            <a:r>
              <a:rPr lang="en-US" sz="2000" b="1"/>
              <a:t>Label = disagreement</a:t>
            </a:r>
          </a:p>
        </p:txBody>
      </p:sp>
    </p:spTree>
    <p:custDataLst>
      <p:tags r:id="rId1"/>
    </p:custDataLst>
    <p:extLst>
      <p:ext uri="{BB962C8B-B14F-4D97-AF65-F5344CB8AC3E}">
        <p14:creationId xmlns:p14="http://schemas.microsoft.com/office/powerpoint/2010/main" val="217095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0E7F-F8DD-5774-C5D4-5D4ED63784F9}"/>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58630C62-2E3C-B815-2E02-3B5B998C6325}"/>
              </a:ext>
            </a:extLst>
          </p:cNvPr>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79D4668-2A0F-F115-C448-CBBF2BBA1283}"/>
              </a:ext>
            </a:extLst>
          </p:cNvPr>
          <p:cNvSpPr txBox="1"/>
          <p:nvPr/>
        </p:nvSpPr>
        <p:spPr>
          <a:xfrm>
            <a:off x="635000" y="5905500"/>
            <a:ext cx="3175000" cy="635000"/>
          </a:xfrm>
          <a:prstGeom prst="rect">
            <a:avLst/>
          </a:prstGeom>
          <a:noFill/>
        </p:spPr>
        <p:txBody>
          <a:bodyPr vert="horz" rtlCol="0">
            <a:spAutoFit/>
          </a:bodyPr>
          <a:lstStyle/>
          <a:p>
            <a:endParaRPr lang="en-US"/>
          </a:p>
        </p:txBody>
      </p:sp>
      <p:sp>
        <p:nvSpPr>
          <p:cNvPr id="3" name="Subtitle 2">
            <a:extLst>
              <a:ext uri="{FF2B5EF4-FFF2-40B4-BE49-F238E27FC236}">
                <a16:creationId xmlns:a16="http://schemas.microsoft.com/office/drawing/2014/main" id="{92AEEDF6-876F-2228-4CFF-30658301FDEB}"/>
              </a:ext>
            </a:extLst>
          </p:cNvPr>
          <p:cNvSpPr>
            <a:spLocks noGrp="1"/>
          </p:cNvSpPr>
          <p:nvPr>
            <p:ph type="subTitle" idx="1"/>
          </p:nvPr>
        </p:nvSpPr>
        <p:spPr/>
        <p:txBody>
          <a:bodyPr/>
          <a:lstStyle/>
          <a:p>
            <a:r>
              <a:rPr lang="en-US" sz="2000" b="1"/>
              <a:t>Poll Key= FLKJS</a:t>
            </a:r>
          </a:p>
          <a:p>
            <a:r>
              <a:rPr lang="en-US" sz="2000" b="1"/>
              <a:t>Label = winner</a:t>
            </a:r>
          </a:p>
        </p:txBody>
      </p:sp>
    </p:spTree>
    <p:custDataLst>
      <p:tags r:id="rId1"/>
    </p:custDataLst>
    <p:extLst>
      <p:ext uri="{BB962C8B-B14F-4D97-AF65-F5344CB8AC3E}">
        <p14:creationId xmlns:p14="http://schemas.microsoft.com/office/powerpoint/2010/main" val="278645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478CF-D701-F940-9B16-4273ED2194A3}"/>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BF903BA2-285E-2D16-6607-881ECFCE16AA}"/>
              </a:ext>
            </a:extLst>
          </p:cNvPr>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6F3E7A4-DC9C-1905-6562-A4486802FFD6}"/>
              </a:ext>
            </a:extLst>
          </p:cNvPr>
          <p:cNvSpPr txBox="1"/>
          <p:nvPr/>
        </p:nvSpPr>
        <p:spPr>
          <a:xfrm>
            <a:off x="635000" y="5905500"/>
            <a:ext cx="3175000" cy="635000"/>
          </a:xfrm>
          <a:prstGeom prst="rect">
            <a:avLst/>
          </a:prstGeom>
          <a:noFill/>
        </p:spPr>
        <p:txBody>
          <a:bodyPr vert="horz" rtlCol="0">
            <a:spAutoFit/>
          </a:bodyPr>
          <a:lstStyle/>
          <a:p>
            <a:endParaRPr lang="en-US"/>
          </a:p>
        </p:txBody>
      </p:sp>
      <p:sp>
        <p:nvSpPr>
          <p:cNvPr id="3" name="Subtitle 2">
            <a:extLst>
              <a:ext uri="{FF2B5EF4-FFF2-40B4-BE49-F238E27FC236}">
                <a16:creationId xmlns:a16="http://schemas.microsoft.com/office/drawing/2014/main" id="{82CF6D33-D750-1D0A-7E98-8B2E4B8B6D63}"/>
              </a:ext>
            </a:extLst>
          </p:cNvPr>
          <p:cNvSpPr>
            <a:spLocks noGrp="1"/>
          </p:cNvSpPr>
          <p:nvPr>
            <p:ph type="subTitle" idx="1"/>
          </p:nvPr>
        </p:nvSpPr>
        <p:spPr/>
        <p:txBody>
          <a:bodyPr/>
          <a:lstStyle/>
          <a:p>
            <a:r>
              <a:rPr lang="en-US" sz="2000" b="1"/>
              <a:t>Poll Key= LUNUJ</a:t>
            </a:r>
          </a:p>
          <a:p>
            <a:r>
              <a:rPr lang="en-US" sz="2000" b="1"/>
              <a:t>Label = equity measure</a:t>
            </a:r>
          </a:p>
        </p:txBody>
      </p:sp>
    </p:spTree>
    <p:custDataLst>
      <p:tags r:id="rId1"/>
    </p:custDataLst>
    <p:extLst>
      <p:ext uri="{BB962C8B-B14F-4D97-AF65-F5344CB8AC3E}">
        <p14:creationId xmlns:p14="http://schemas.microsoft.com/office/powerpoint/2010/main" val="201106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E973C-6221-2467-28CF-DEEF61B73D62}"/>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B72E28BF-BA6A-9740-6A4C-7DB3012B69F0}"/>
              </a:ext>
            </a:extLst>
          </p:cNvPr>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23EFFD2F-6939-6749-1FC1-D1731F31DBF1}"/>
              </a:ext>
            </a:extLst>
          </p:cNvPr>
          <p:cNvSpPr txBox="1"/>
          <p:nvPr/>
        </p:nvSpPr>
        <p:spPr>
          <a:xfrm>
            <a:off x="635000" y="5905500"/>
            <a:ext cx="3175000" cy="635000"/>
          </a:xfrm>
          <a:prstGeom prst="rect">
            <a:avLst/>
          </a:prstGeom>
          <a:noFill/>
        </p:spPr>
        <p:txBody>
          <a:bodyPr vert="horz" rtlCol="0">
            <a:spAutoFit/>
          </a:bodyPr>
          <a:lstStyle/>
          <a:p>
            <a:endParaRPr lang="en-US"/>
          </a:p>
        </p:txBody>
      </p:sp>
      <p:sp>
        <p:nvSpPr>
          <p:cNvPr id="3" name="Subtitle 2">
            <a:extLst>
              <a:ext uri="{FF2B5EF4-FFF2-40B4-BE49-F238E27FC236}">
                <a16:creationId xmlns:a16="http://schemas.microsoft.com/office/drawing/2014/main" id="{CDEE72DA-0E77-92F5-4380-BE34B08DAC23}"/>
              </a:ext>
            </a:extLst>
          </p:cNvPr>
          <p:cNvSpPr>
            <a:spLocks noGrp="1"/>
          </p:cNvSpPr>
          <p:nvPr>
            <p:ph type="subTitle" idx="1"/>
          </p:nvPr>
        </p:nvSpPr>
        <p:spPr/>
        <p:txBody>
          <a:bodyPr/>
          <a:lstStyle/>
          <a:p>
            <a:r>
              <a:rPr lang="en-US" sz="2000" b="1"/>
              <a:t>Poll Key= DKMCI</a:t>
            </a:r>
          </a:p>
          <a:p>
            <a:r>
              <a:rPr lang="en-US" sz="2000" b="1"/>
              <a:t>Label = equity action</a:t>
            </a:r>
          </a:p>
        </p:txBody>
      </p:sp>
    </p:spTree>
    <p:custDataLst>
      <p:tags r:id="rId1"/>
    </p:custDataLst>
    <p:extLst>
      <p:ext uri="{BB962C8B-B14F-4D97-AF65-F5344CB8AC3E}">
        <p14:creationId xmlns:p14="http://schemas.microsoft.com/office/powerpoint/2010/main" val="93163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D195-3711-650B-1C53-7B39094A428C}"/>
              </a:ext>
            </a:extLst>
          </p:cNvPr>
          <p:cNvSpPr>
            <a:spLocks noGrp="1"/>
          </p:cNvSpPr>
          <p:nvPr>
            <p:ph type="ctrTitle"/>
          </p:nvPr>
        </p:nvSpPr>
        <p:spPr/>
        <p:txBody>
          <a:bodyPr/>
          <a:lstStyle/>
          <a:p>
            <a:endParaRPr lang="en-US"/>
          </a:p>
        </p:txBody>
      </p:sp>
      <p:pic>
        <p:nvPicPr>
          <p:cNvPr id="5" name="Picture 4">
            <a:extLst>
              <a:ext uri="{FF2B5EF4-FFF2-40B4-BE49-F238E27FC236}">
                <a16:creationId xmlns:a16="http://schemas.microsoft.com/office/drawing/2014/main" id="{F15A1897-F2D5-39A7-E65C-AAECBA87C24A}"/>
              </a:ext>
            </a:extLst>
          </p:cNvPr>
          <p:cNvPicPr>
            <a:picLocks/>
          </p:cNvPicPr>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1DB61BEF-117B-0502-188C-F4AD09B887B3}"/>
              </a:ext>
            </a:extLst>
          </p:cNvPr>
          <p:cNvSpPr txBox="1"/>
          <p:nvPr/>
        </p:nvSpPr>
        <p:spPr>
          <a:xfrm>
            <a:off x="635000" y="5905500"/>
            <a:ext cx="3175000" cy="635000"/>
          </a:xfrm>
          <a:prstGeom prst="rect">
            <a:avLst/>
          </a:prstGeom>
          <a:noFill/>
        </p:spPr>
        <p:txBody>
          <a:bodyPr vert="horz" rtlCol="0">
            <a:spAutoFit/>
          </a:bodyPr>
          <a:lstStyle/>
          <a:p>
            <a:endParaRPr lang="en-US"/>
          </a:p>
        </p:txBody>
      </p:sp>
      <p:sp>
        <p:nvSpPr>
          <p:cNvPr id="3" name="Subtitle 2">
            <a:extLst>
              <a:ext uri="{FF2B5EF4-FFF2-40B4-BE49-F238E27FC236}">
                <a16:creationId xmlns:a16="http://schemas.microsoft.com/office/drawing/2014/main" id="{FEEB095B-77C3-A995-DED0-94776E282FCD}"/>
              </a:ext>
            </a:extLst>
          </p:cNvPr>
          <p:cNvSpPr>
            <a:spLocks noGrp="1"/>
          </p:cNvSpPr>
          <p:nvPr>
            <p:ph type="subTitle" idx="1"/>
          </p:nvPr>
        </p:nvSpPr>
        <p:spPr/>
        <p:txBody>
          <a:bodyPr/>
          <a:lstStyle/>
          <a:p>
            <a:r>
              <a:rPr lang="en-US" sz="2000" b="1"/>
              <a:t>Poll Key= WTDXI</a:t>
            </a:r>
          </a:p>
          <a:p>
            <a:r>
              <a:rPr lang="en-US" sz="2000" b="1"/>
              <a:t>Label = RL</a:t>
            </a:r>
          </a:p>
        </p:txBody>
      </p:sp>
    </p:spTree>
    <p:custDataLst>
      <p:tags r:id="rId1"/>
    </p:custDataLst>
    <p:extLst>
      <p:ext uri="{BB962C8B-B14F-4D97-AF65-F5344CB8AC3E}">
        <p14:creationId xmlns:p14="http://schemas.microsoft.com/office/powerpoint/2010/main" val="185755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F2E98-0C8D-4A06-A6EE-14BE87890BD6}"/>
              </a:ext>
            </a:extLst>
          </p:cNvPr>
          <p:cNvSpPr>
            <a:spLocks noGrp="1"/>
          </p:cNvSpPr>
          <p:nvPr>
            <p:ph type="title"/>
          </p:nvPr>
        </p:nvSpPr>
        <p:spPr/>
        <p:txBody>
          <a:bodyPr/>
          <a:lstStyle/>
          <a:p>
            <a:pPr marL="344488" indent="-344488">
              <a:lnSpc>
                <a:spcPct val="120000"/>
              </a:lnSpc>
            </a:pPr>
            <a:r>
              <a:rPr lang="en-US" dirty="0"/>
              <a:t>Purpose/Intro</a:t>
            </a:r>
          </a:p>
        </p:txBody>
      </p:sp>
      <p:sp>
        <p:nvSpPr>
          <p:cNvPr id="6" name="TextBox 5">
            <a:extLst>
              <a:ext uri="{FF2B5EF4-FFF2-40B4-BE49-F238E27FC236}">
                <a16:creationId xmlns:a16="http://schemas.microsoft.com/office/drawing/2014/main" id="{ACB83078-317A-8BEC-6A2B-46053E88735B}"/>
              </a:ext>
            </a:extLst>
          </p:cNvPr>
          <p:cNvSpPr txBox="1"/>
          <p:nvPr/>
        </p:nvSpPr>
        <p:spPr>
          <a:xfrm>
            <a:off x="394855" y="1446027"/>
            <a:ext cx="10694903" cy="4401205"/>
          </a:xfrm>
          <a:prstGeom prst="rect">
            <a:avLst/>
          </a:prstGeom>
          <a:noFill/>
        </p:spPr>
        <p:txBody>
          <a:bodyPr wrap="square" rtlCol="0">
            <a:spAutoFit/>
          </a:bodyPr>
          <a:lstStyle/>
          <a:p>
            <a:r>
              <a:rPr lang="en-US" sz="2000" dirty="0"/>
              <a:t>Reinforcement Learning (RL) is a powerful technique for making decisions based on trial and error within an environment with rewards and penalties guiding the learning process.  This presentation shows an example using RL in a toy environment with rewards based on increasing equity with a constraint of increasing pricing accuracy.  Specifically, the agent decides proposed pricing factors based on the reward function.</a:t>
            </a:r>
          </a:p>
          <a:p>
            <a:endParaRPr lang="en-US" sz="2000" dirty="0"/>
          </a:p>
          <a:p>
            <a:r>
              <a:rPr lang="en-US" sz="2000" dirty="0"/>
              <a:t>Alterations to this setup are boundless and likely to improve performance based on the specific task at hand.</a:t>
            </a:r>
          </a:p>
          <a:p>
            <a:endParaRPr lang="en-US" sz="2000" dirty="0"/>
          </a:p>
          <a:p>
            <a:r>
              <a:rPr lang="en-US" sz="2000" dirty="0"/>
              <a:t>The philosophy of this presentation is to empower you to help drive more accurate decision making in your organization using this framework.  We do not necessarily believe this exact algorithm and architecture will yield the best results for your specific use case.  Consider this a broader research topic to inspire you to do more work on your own.  RL is a broadly applicable method that may be preferable anytime a closed form solution is not easily achievable.</a:t>
            </a:r>
          </a:p>
        </p:txBody>
      </p:sp>
    </p:spTree>
    <p:extLst>
      <p:ext uri="{BB962C8B-B14F-4D97-AF65-F5344CB8AC3E}">
        <p14:creationId xmlns:p14="http://schemas.microsoft.com/office/powerpoint/2010/main" val="8854254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ATION_ID" val="2560916"/>
  <p:tag name="EVENTID" val="20781"/>
</p:tagLst>
</file>

<file path=ppt/tags/tag2.xml><?xml version="1.0" encoding="utf-8"?>
<p:tagLst xmlns:a="http://schemas.openxmlformats.org/drawingml/2006/main" xmlns:r="http://schemas.openxmlformats.org/officeDocument/2006/relationships" xmlns:p="http://schemas.openxmlformats.org/presentationml/2006/main">
  <p:tag name="POLLSLIDE" val="DBTSJ"/>
  <p:tag name="URL" val="key=DBTSJ"/>
</p:tagLst>
</file>

<file path=ppt/tags/tag3.xml><?xml version="1.0" encoding="utf-8"?>
<p:tagLst xmlns:a="http://schemas.openxmlformats.org/drawingml/2006/main" xmlns:r="http://schemas.openxmlformats.org/officeDocument/2006/relationships" xmlns:p="http://schemas.openxmlformats.org/presentationml/2006/main">
  <p:tag name="POLLSLIDE" val="FLKJS"/>
  <p:tag name="URL" val="key=FLKJS"/>
</p:tagLst>
</file>

<file path=ppt/tags/tag4.xml><?xml version="1.0" encoding="utf-8"?>
<p:tagLst xmlns:a="http://schemas.openxmlformats.org/drawingml/2006/main" xmlns:r="http://schemas.openxmlformats.org/officeDocument/2006/relationships" xmlns:p="http://schemas.openxmlformats.org/presentationml/2006/main">
  <p:tag name="POLLSLIDE" val="LUNUJ"/>
  <p:tag name="URL" val="key=LUNUJ"/>
</p:tagLst>
</file>

<file path=ppt/tags/tag5.xml><?xml version="1.0" encoding="utf-8"?>
<p:tagLst xmlns:a="http://schemas.openxmlformats.org/drawingml/2006/main" xmlns:r="http://schemas.openxmlformats.org/officeDocument/2006/relationships" xmlns:p="http://schemas.openxmlformats.org/presentationml/2006/main">
  <p:tag name="POLLSLIDE" val="DKMCI"/>
  <p:tag name="URL" val="key=DKMCI"/>
</p:tagLst>
</file>

<file path=ppt/tags/tag6.xml><?xml version="1.0" encoding="utf-8"?>
<p:tagLst xmlns:a="http://schemas.openxmlformats.org/drawingml/2006/main" xmlns:r="http://schemas.openxmlformats.org/officeDocument/2006/relationships" xmlns:p="http://schemas.openxmlformats.org/presentationml/2006/main">
  <p:tag name="POLLSLIDE" val="WTDXI"/>
  <p:tag name="URL" val="key=WTDXI"/>
</p:tagLst>
</file>

<file path=ppt/theme/theme1.xml><?xml version="1.0" encoding="utf-8"?>
<a:theme xmlns:a="http://schemas.openxmlformats.org/drawingml/2006/main" name="Theme1">
  <a:themeElements>
    <a:clrScheme name="CARFAX 2020">
      <a:dk1>
        <a:srgbClr val="000000"/>
      </a:dk1>
      <a:lt1>
        <a:sysClr val="window" lastClr="FFFFFF"/>
      </a:lt1>
      <a:dk2>
        <a:srgbClr val="BFBFBF"/>
      </a:dk2>
      <a:lt2>
        <a:srgbClr val="FFF4E0"/>
      </a:lt2>
      <a:accent1>
        <a:srgbClr val="1A3C62"/>
      </a:accent1>
      <a:accent2>
        <a:srgbClr val="3777BC"/>
      </a:accent2>
      <a:accent3>
        <a:srgbClr val="FFCC66"/>
      </a:accent3>
      <a:accent4>
        <a:srgbClr val="A5A5A5"/>
      </a:accent4>
      <a:accent5>
        <a:srgbClr val="A50021"/>
      </a:accent5>
      <a:accent6>
        <a:srgbClr val="008000"/>
      </a:accent6>
      <a:hlink>
        <a:srgbClr val="006699"/>
      </a:hlink>
      <a:folHlink>
        <a:srgbClr val="800080"/>
      </a:folHlink>
    </a:clrScheme>
    <a:fontScheme name="Roboto">
      <a:majorFont>
        <a:latin typeface="Roboto Medium"/>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6D348C97-C053-40FA-9CAF-A18EB851A617}" vid="{F0D624FD-6922-42BF-910C-FD021E5FFFFB}"/>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12654</TotalTime>
  <Words>2007</Words>
  <Application>Microsoft Office PowerPoint</Application>
  <PresentationFormat>Widescreen</PresentationFormat>
  <Paragraphs>198</Paragraphs>
  <Slides>31</Slides>
  <Notes>23</Notes>
  <HiddenSlides>0</HiddenSlides>
  <MMClips>1</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31</vt:i4>
      </vt:variant>
    </vt:vector>
  </HeadingPairs>
  <TitlesOfParts>
    <vt:vector size="41" baseType="lpstr">
      <vt:lpstr>Calibri</vt:lpstr>
      <vt:lpstr>Roboto Medium</vt:lpstr>
      <vt:lpstr>Aptos</vt:lpstr>
      <vt:lpstr>Courier New</vt:lpstr>
      <vt:lpstr>Roboto Light</vt:lpstr>
      <vt:lpstr>Roboto</vt:lpstr>
      <vt:lpstr>Arial</vt:lpstr>
      <vt:lpstr>Symbol</vt:lpstr>
      <vt:lpstr>Theme1</vt:lpstr>
      <vt:lpstr>Custom Design</vt:lpstr>
      <vt:lpstr>Achieve Profit and Equity using Deep Learning Marcus Deckert, ACAS; CARFAX Peggy Brinkmann, FCAS, MAAA; Milliman</vt:lpstr>
      <vt:lpstr>Antitrust Notice</vt:lpstr>
      <vt:lpstr>PowerPoint Presentation</vt:lpstr>
      <vt:lpstr>PowerPoint Presentation</vt:lpstr>
      <vt:lpstr>PowerPoint Presentation</vt:lpstr>
      <vt:lpstr>PowerPoint Presentation</vt:lpstr>
      <vt:lpstr>PowerPoint Presentation</vt:lpstr>
      <vt:lpstr>PowerPoint Presentation</vt:lpstr>
      <vt:lpstr>Purpose/Intro</vt:lpstr>
      <vt:lpstr>Example of RL</vt:lpstr>
      <vt:lpstr>Defining Bias/Fairness</vt:lpstr>
      <vt:lpstr>Sources of bias</vt:lpstr>
      <vt:lpstr>Bias metrics – demographic parity</vt:lpstr>
      <vt:lpstr>Bias metrics – predictive parity</vt:lpstr>
      <vt:lpstr>Bias metrics – proxy tests</vt:lpstr>
      <vt:lpstr>Bias mitigation methods - examples</vt:lpstr>
      <vt:lpstr>Selecting a bias metric/mitigation approach</vt:lpstr>
      <vt:lpstr>Technical Stuff</vt:lpstr>
      <vt:lpstr>Process Overview</vt:lpstr>
      <vt:lpstr>Baby Steps – Target UW Profit (different use case)</vt:lpstr>
      <vt:lpstr>Inequity Metric</vt:lpstr>
      <vt:lpstr>Step 1 – Target Equity Setup &amp; Expectation</vt:lpstr>
      <vt:lpstr>Step 1 – Credit Factor; Success</vt:lpstr>
      <vt:lpstr>Step 2 – Age Factor</vt:lpstr>
      <vt:lpstr>Process Flow</vt:lpstr>
      <vt:lpstr>Process Notes &amp; Results</vt:lpstr>
      <vt:lpstr>Avg Premium by % Black</vt:lpstr>
      <vt:lpstr>Inequity vs Inaccuracy</vt:lpstr>
      <vt:lpstr>Conclusions</vt:lpstr>
      <vt:lpstr>Questions?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 Hendriks</dc:creator>
  <cp:lastModifiedBy>Marcus Deckert</cp:lastModifiedBy>
  <cp:revision>320</cp:revision>
  <dcterms:created xsi:type="dcterms:W3CDTF">2021-10-12T13:57:31Z</dcterms:created>
  <dcterms:modified xsi:type="dcterms:W3CDTF">2024-03-01T16:57:10Z</dcterms:modified>
</cp:coreProperties>
</file>