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handoutMasterIdLst>
    <p:handoutMasterId r:id="rId13"/>
  </p:handoutMasterIdLst>
  <p:sldIdLst>
    <p:sldId id="416" r:id="rId3"/>
    <p:sldId id="400" r:id="rId4"/>
    <p:sldId id="417" r:id="rId5"/>
    <p:sldId id="440" r:id="rId6"/>
    <p:sldId id="452" r:id="rId7"/>
    <p:sldId id="453" r:id="rId8"/>
    <p:sldId id="431" r:id="rId9"/>
    <p:sldId id="424" r:id="rId10"/>
    <p:sldId id="455" r:id="rId11"/>
  </p:sldIdLst>
  <p:sldSz cx="9144000" cy="5143500" type="screen16x9"/>
  <p:notesSz cx="6858000" cy="9144000"/>
  <p:embeddedFontLst>
    <p:embeddedFont>
      <p:font typeface="Open Sans" panose="020B0606030504020204" charset="0"/>
      <p:regular r:id="rId18"/>
      <p:bold r:id="rId19"/>
    </p:embeddedFont>
    <p:embeddedFont>
      <p:font typeface="Philosopher" panose="00000500000000000000" charset="0"/>
      <p:regular r:id="rId20"/>
      <p:bold r:id="rId21"/>
      <p:italic r:id="rId22"/>
      <p:boldItalic r:id="rId23"/>
    </p:embeddedFont>
  </p:embeddedFontLst>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71f83-fcc9-4bef-9b65-b95f15d2c0ce}">
          <p14:sldIdLst>
            <p14:sldId id="416"/>
            <p14:sldId id="400"/>
            <p14:sldId id="417"/>
            <p14:sldId id="440"/>
            <p14:sldId id="452"/>
            <p14:sldId id="453"/>
            <p14:sldId id="431"/>
            <p14:sldId id="424"/>
            <p14:sldId id="455"/>
          </p14:sldIdLst>
        </p14:section>
      </p14:sectionLst>
    </p:ext>
    <p:ext uri="{EFAFB233-063F-42B5-8137-9DF3F51BA10A}">
      <p15:sldGuideLst xmlns:p15="http://schemas.microsoft.com/office/powerpoint/2012/main">
        <p15:guide id="1" pos="148" userDrawn="1">
          <p15:clr>
            <a:srgbClr val="A4A3A4"/>
          </p15:clr>
        </p15:guide>
        <p15:guide id="2" pos="3032" userDrawn="1">
          <p15:clr>
            <a:srgbClr val="A4A3A4"/>
          </p15:clr>
        </p15:guide>
        <p15:guide id="3" orient="horz" pos="3083" userDrawn="1">
          <p15:clr>
            <a:srgbClr val="A4A3A4"/>
          </p15:clr>
        </p15:guide>
        <p15:guide id="4" orient="horz" pos="446" userDrawn="1">
          <p15:clr>
            <a:srgbClr val="A4A3A4"/>
          </p15:clr>
        </p15:guide>
        <p15:guide id="5" orient="horz" pos="2850" userDrawn="1">
          <p15:clr>
            <a:srgbClr val="A4A3A4"/>
          </p15:clr>
        </p15:guide>
        <p15:guide id="6" orient="horz" pos="2700" userDrawn="1">
          <p15:clr>
            <a:srgbClr val="A4A3A4"/>
          </p15:clr>
        </p15:guide>
        <p15:guide id="7" pos="2915" userDrawn="1">
          <p15:clr>
            <a:srgbClr val="A4A3A4"/>
          </p15:clr>
        </p15:guide>
        <p15:guide id="8" orient="horz" pos="1620" userDrawn="1">
          <p15:clr>
            <a:srgbClr val="A4A3A4"/>
          </p15:clr>
        </p15:guide>
        <p15:guide id="9" orient="horz" pos="724" userDrawn="1">
          <p15:clr>
            <a:srgbClr val="A4A3A4"/>
          </p15:clr>
        </p15:guide>
        <p15:guide id="10" pos="3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哒哒 熊猫" initials="哒哒"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A2A"/>
    <a:srgbClr val="C6AF92"/>
    <a:srgbClr val="1D1D1E"/>
    <a:srgbClr val="1C1C1E"/>
    <a:srgbClr val="181718"/>
    <a:srgbClr val="FCC896"/>
    <a:srgbClr val="2B2B2B"/>
    <a:srgbClr val="0B0B0B"/>
    <a:srgbClr val="CC9868"/>
    <a:srgbClr val="FCC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5244" autoAdjust="0"/>
  </p:normalViewPr>
  <p:slideViewPr>
    <p:cSldViewPr snapToGrid="0" showGuides="1">
      <p:cViewPr>
        <p:scale>
          <a:sx n="96" d="100"/>
          <a:sy n="96" d="100"/>
        </p:scale>
        <p:origin x="1325" y="274"/>
      </p:cViewPr>
      <p:guideLst>
        <p:guide pos="148"/>
        <p:guide pos="3032"/>
        <p:guide orient="horz" pos="3083"/>
        <p:guide orient="horz" pos="446"/>
        <p:guide orient="horz" pos="2850"/>
        <p:guide orient="horz" pos="2700"/>
        <p:guide pos="2915"/>
        <p:guide orient="horz" pos="1620"/>
        <p:guide orient="horz" pos="724"/>
        <p:guide pos="378"/>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xml"/><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Philosopher"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Philosopher" panose="00000500000000000000" charset="0"/>
              </a:rPr>
            </a:fld>
            <a:endParaRPr lang="zh-CN" altLang="en-US">
              <a:latin typeface="Open Sans" panose="020B0606030504020204" charset="0"/>
              <a:ea typeface="Open Sans" panose="020B0606030504020204" charset="0"/>
              <a:cs typeface="Philosopher"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Philosopher"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Philosopher" panose="00000500000000000000" charset="0"/>
              </a:rPr>
            </a:fld>
            <a:endParaRPr lang="zh-CN" altLang="en-US">
              <a:latin typeface="Open Sans" panose="020B0606030504020204" charset="0"/>
              <a:ea typeface="Open Sans" panose="020B0606030504020204" charset="0"/>
              <a:cs typeface="Philosopher"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Philosopher" panose="000005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Philosopher" panose="00000500000000000000"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Philosopher" panose="000005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Philosopher" panose="00000500000000000000"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Philosopher" panose="00000500000000000000"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Philosopher" panose="00000500000000000000"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Philosopher" panose="00000500000000000000"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Philosopher" panose="00000500000000000000"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Philosopher"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矩形 1"/>
          <p:cNvSpPr/>
          <p:nvPr userDrawn="1"/>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矩形 5"/>
          <p:cNvSpPr/>
          <p:nvPr userDrawn="1"/>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3" name="图片占位符 4"/>
          <p:cNvSpPr>
            <a:spLocks noGrp="1"/>
          </p:cNvSpPr>
          <p:nvPr>
            <p:ph type="pic" sz="quarter" idx="11"/>
          </p:nvPr>
        </p:nvSpPr>
        <p:spPr>
          <a:xfrm>
            <a:off x="228600" y="1095067"/>
            <a:ext cx="8686800" cy="1789899"/>
          </a:xfrm>
          <a:prstGeom prst="roundRect">
            <a:avLst>
              <a:gd name="adj" fmla="val 0"/>
            </a:avLst>
          </a:prstGeom>
        </p:spPr>
        <p:txBody>
          <a:bodyPr/>
          <a:lstStyle/>
          <a:p>
            <a:r>
              <a:rPr lang="zh-CN" altLang="en-US"/>
              <a:t>单击图标添加图片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矩形 7"/>
          <p:cNvSpPr/>
          <p:nvPr userDrawn="1"/>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2" name="矩形 1"/>
          <p:cNvSpPr/>
          <p:nvPr userDrawn="1"/>
        </p:nvSpPr>
        <p:spPr>
          <a:xfrm>
            <a:off x="0" y="1305017"/>
            <a:ext cx="9144000" cy="13760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3" name="图片占位符 4"/>
          <p:cNvSpPr>
            <a:spLocks noGrp="1"/>
          </p:cNvSpPr>
          <p:nvPr>
            <p:ph type="pic" sz="quarter" idx="11"/>
          </p:nvPr>
        </p:nvSpPr>
        <p:spPr>
          <a:xfrm>
            <a:off x="228600" y="1095067"/>
            <a:ext cx="2745419" cy="1789899"/>
          </a:xfrm>
          <a:prstGeom prst="roundRect">
            <a:avLst>
              <a:gd name="adj" fmla="val 4464"/>
            </a:avLst>
          </a:prstGeom>
        </p:spPr>
        <p:txBody>
          <a:bodyPr/>
          <a:lstStyle/>
          <a:p>
            <a:r>
              <a:rPr lang="zh-CN" altLang="en-US"/>
              <a:t>单击图标添加图片</a:t>
            </a:r>
            <a:endParaRPr lang="zh-CN" altLang="en-US"/>
          </a:p>
        </p:txBody>
      </p:sp>
      <p:sp>
        <p:nvSpPr>
          <p:cNvPr id="5" name="图片占位符 4"/>
          <p:cNvSpPr>
            <a:spLocks noGrp="1"/>
          </p:cNvSpPr>
          <p:nvPr>
            <p:ph type="pic" sz="quarter" idx="12"/>
          </p:nvPr>
        </p:nvSpPr>
        <p:spPr>
          <a:xfrm>
            <a:off x="3199290" y="1095067"/>
            <a:ext cx="2745419" cy="1789899"/>
          </a:xfrm>
          <a:prstGeom prst="roundRect">
            <a:avLst>
              <a:gd name="adj" fmla="val 4464"/>
            </a:avLst>
          </a:prstGeom>
        </p:spPr>
        <p:txBody>
          <a:bodyPr/>
          <a:lstStyle/>
          <a:p>
            <a:r>
              <a:rPr lang="zh-CN" altLang="en-US"/>
              <a:t>单击图标添加图片</a:t>
            </a:r>
            <a:endParaRPr lang="zh-CN" altLang="en-US"/>
          </a:p>
        </p:txBody>
      </p:sp>
      <p:sp>
        <p:nvSpPr>
          <p:cNvPr id="6" name="图片占位符 4"/>
          <p:cNvSpPr>
            <a:spLocks noGrp="1"/>
          </p:cNvSpPr>
          <p:nvPr>
            <p:ph type="pic" sz="quarter" idx="13"/>
          </p:nvPr>
        </p:nvSpPr>
        <p:spPr>
          <a:xfrm>
            <a:off x="6169981" y="1095067"/>
            <a:ext cx="2745419" cy="1789899"/>
          </a:xfrm>
          <a:prstGeom prst="roundRect">
            <a:avLst>
              <a:gd name="adj" fmla="val 4464"/>
            </a:avLst>
          </a:prstGeom>
        </p:spPr>
        <p:txBody>
          <a:bodyPr/>
          <a:lstStyle/>
          <a:p>
            <a:r>
              <a:rPr lang="zh-CN" altLang="en-US"/>
              <a:t>单击图标添加图片</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矩形 5"/>
          <p:cNvSpPr/>
          <p:nvPr userDrawn="1"/>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userDrawn="1"/>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3" name="图片占位符 4"/>
          <p:cNvSpPr>
            <a:spLocks noGrp="1"/>
          </p:cNvSpPr>
          <p:nvPr>
            <p:ph type="pic" sz="quarter" idx="11"/>
          </p:nvPr>
        </p:nvSpPr>
        <p:spPr>
          <a:xfrm>
            <a:off x="228600" y="1374461"/>
            <a:ext cx="3889744" cy="2884967"/>
          </a:xfrm>
          <a:prstGeom prst="roundRect">
            <a:avLst>
              <a:gd name="adj" fmla="val 0"/>
            </a:avLst>
          </a:prstGeom>
        </p:spPr>
        <p:txBody>
          <a:bodyPr/>
          <a:lstStyle/>
          <a:p>
            <a:r>
              <a:rPr lang="zh-CN" altLang="en-US"/>
              <a:t>单击图标添加图片</a:t>
            </a:r>
            <a:endParaRPr lang="zh-CN" altLang="en-US"/>
          </a:p>
        </p:txBody>
      </p:sp>
      <p:sp>
        <p:nvSpPr>
          <p:cNvPr id="2" name="矩形 1"/>
          <p:cNvSpPr/>
          <p:nvPr userDrawn="1"/>
        </p:nvSpPr>
        <p:spPr>
          <a:xfrm>
            <a:off x="3778103" y="1753689"/>
            <a:ext cx="666307" cy="212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5" name="矩形 4"/>
          <p:cNvSpPr/>
          <p:nvPr userDrawn="1"/>
        </p:nvSpPr>
        <p:spPr>
          <a:xfrm>
            <a:off x="8915400" y="1375144"/>
            <a:ext cx="228600" cy="288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矩形 7"/>
          <p:cNvSpPr/>
          <p:nvPr userDrawn="1"/>
        </p:nvSpPr>
        <p:spPr>
          <a:xfrm>
            <a:off x="0" y="0"/>
            <a:ext cx="9144000" cy="51435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4" name="图片占位符 4"/>
          <p:cNvSpPr>
            <a:spLocks noGrp="1"/>
          </p:cNvSpPr>
          <p:nvPr>
            <p:ph type="pic" sz="quarter" idx="11"/>
          </p:nvPr>
        </p:nvSpPr>
        <p:spPr>
          <a:xfrm>
            <a:off x="299484" y="1137598"/>
            <a:ext cx="2642191" cy="1598514"/>
          </a:xfrm>
          <a:prstGeom prst="roundRect">
            <a:avLst>
              <a:gd name="adj" fmla="val 4027"/>
            </a:avLst>
          </a:prstGeom>
        </p:spPr>
        <p:txBody>
          <a:bodyPr/>
          <a:lstStyle/>
          <a:p>
            <a:r>
              <a:rPr lang="zh-CN" altLang="en-US"/>
              <a:t>单击图标添加图片</a:t>
            </a:r>
            <a:endParaRPr lang="zh-CN" altLang="en-US"/>
          </a:p>
        </p:txBody>
      </p:sp>
      <p:sp>
        <p:nvSpPr>
          <p:cNvPr id="5" name="图片占位符 4"/>
          <p:cNvSpPr>
            <a:spLocks noGrp="1"/>
          </p:cNvSpPr>
          <p:nvPr>
            <p:ph type="pic" sz="quarter" idx="12"/>
          </p:nvPr>
        </p:nvSpPr>
        <p:spPr>
          <a:xfrm>
            <a:off x="3237615" y="1137598"/>
            <a:ext cx="2642191" cy="1598514"/>
          </a:xfrm>
          <a:prstGeom prst="roundRect">
            <a:avLst>
              <a:gd name="adj" fmla="val 4027"/>
            </a:avLst>
          </a:prstGeom>
        </p:spPr>
        <p:txBody>
          <a:bodyPr/>
          <a:lstStyle/>
          <a:p>
            <a:r>
              <a:rPr lang="zh-CN" altLang="en-US"/>
              <a:t>单击图标添加图片</a:t>
            </a:r>
            <a:endParaRPr lang="zh-CN" altLang="en-US"/>
          </a:p>
        </p:txBody>
      </p:sp>
      <p:sp>
        <p:nvSpPr>
          <p:cNvPr id="6" name="图片占位符 4"/>
          <p:cNvSpPr>
            <a:spLocks noGrp="1"/>
          </p:cNvSpPr>
          <p:nvPr>
            <p:ph type="pic" sz="quarter" idx="13"/>
          </p:nvPr>
        </p:nvSpPr>
        <p:spPr>
          <a:xfrm>
            <a:off x="6175745" y="1137598"/>
            <a:ext cx="2642191" cy="1598514"/>
          </a:xfrm>
          <a:prstGeom prst="roundRect">
            <a:avLst>
              <a:gd name="adj" fmla="val 4027"/>
            </a:avLst>
          </a:prstGeom>
        </p:spPr>
        <p:txBody>
          <a:bodyPr/>
          <a:lstStyle/>
          <a:p>
            <a:r>
              <a:rPr lang="zh-CN" altLang="en-US"/>
              <a:t>单击图标添加图片</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0B0B"/>
            </a:gs>
            <a:gs pos="100000">
              <a:srgbClr val="2B2B2B"/>
            </a:gs>
          </a:gsLst>
          <a:lin ang="81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Open Sans" panose="020B0606030504020204" charset="0"/>
                <a:ea typeface="Open Sans" panose="020B0606030504020204" charset="0"/>
                <a:cs typeface="Philosopher" panose="00000500000000000000" charset="0"/>
              </a:defRPr>
            </a:lvl1pPr>
          </a:lstStyle>
          <a:p>
            <a:fld id="{D955F040-ED43-464F-96F2-927121FE6FD0}"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Open Sans" panose="020B0606030504020204" charset="0"/>
                <a:ea typeface="Open Sans" panose="020B0606030504020204" charset="0"/>
                <a:cs typeface="Philosopher" panose="00000500000000000000"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Open Sans" panose="020B0606030504020204" charset="0"/>
                <a:ea typeface="Open Sans" panose="020B0606030504020204" charset="0"/>
                <a:cs typeface="Philosopher" panose="00000500000000000000" charset="0"/>
              </a:defRPr>
            </a:lvl1pPr>
          </a:lstStyle>
          <a:p>
            <a:fld id="{C95CE31C-667C-455E-B312-3B73BAEC61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685800" rtl="0" eaLnBrk="1" latinLnBrk="0" hangingPunct="1">
        <a:lnSpc>
          <a:spcPct val="90000"/>
        </a:lnSpc>
        <a:spcBef>
          <a:spcPct val="0"/>
        </a:spcBef>
        <a:buNone/>
        <a:defRPr sz="3300" kern="1200">
          <a:solidFill>
            <a:schemeClr val="tx1"/>
          </a:solidFill>
          <a:latin typeface="Open Sans" panose="020B0606030504020204" charset="0"/>
          <a:ea typeface="Philosopher" panose="00000500000000000000" charset="0"/>
          <a:cs typeface="Philosopher" panose="00000500000000000000"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Open Sans" panose="020B0606030504020204" charset="0"/>
          <a:ea typeface="Open Sans" panose="020B0606030504020204" charset="0"/>
          <a:cs typeface="Philosopher" panose="00000500000000000000"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Philosopher" panose="00000500000000000000"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panose="020B0606030504020204" charset="0"/>
          <a:ea typeface="Open Sans" panose="020B0606030504020204" charset="0"/>
          <a:cs typeface="Philosopher" panose="0000050000000000000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Philosopher" panose="0000050000000000000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Philosopher" panose="0000050000000000000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图片 80"/>
          <p:cNvPicPr>
            <a:picLocks noChangeAspect="1"/>
          </p:cNvPicPr>
          <p:nvPr/>
        </p:nvPicPr>
        <p:blipFill rotWithShape="1">
          <a:blip r:embed="rId1"/>
          <a:srcRect t="11284" b="11844"/>
          <a:stretch>
            <a:fillRect/>
          </a:stretch>
        </p:blipFill>
        <p:spPr>
          <a:xfrm flipH="1" flipV="1">
            <a:off x="3806952" y="0"/>
            <a:ext cx="5010912" cy="5143500"/>
          </a:xfrm>
          <a:prstGeom prst="rect">
            <a:avLst/>
          </a:prstGeom>
        </p:spPr>
      </p:pic>
      <p:sp>
        <p:nvSpPr>
          <p:cNvPr id="116" name="矩形 115"/>
          <p:cNvSpPr/>
          <p:nvPr/>
        </p:nvSpPr>
        <p:spPr>
          <a:xfrm>
            <a:off x="5146040" y="2934970"/>
            <a:ext cx="3877945" cy="1563370"/>
          </a:xfrm>
          <a:prstGeom prst="rect">
            <a:avLst/>
          </a:prstGeom>
          <a:noFill/>
          <a:ln>
            <a:noFill/>
          </a:ln>
        </p:spPr>
        <p:txBody>
          <a:bodyPr wrap="square" rtlCol="0">
            <a:noAutofit/>
          </a:bodyPr>
          <a:lstStyle/>
          <a:p>
            <a:pPr algn="l" defTabSz="457200"/>
            <a:r>
              <a:rPr lang="en-US" altLang="zh-CN">
                <a:ln w="38100">
                  <a:noFill/>
                </a:ln>
                <a:solidFill>
                  <a:schemeClr val="bg1"/>
                </a:solidFill>
                <a:latin typeface="+mj-ea"/>
                <a:ea typeface="+mj-ea"/>
                <a:cs typeface="Philosopher" panose="00000500000000000000" charset="0"/>
                <a:sym typeface="Open Sans" panose="020B0606030504020204" charset="0"/>
              </a:rPr>
              <a:t> Ruthra L</a:t>
            </a:r>
            <a:endParaRPr lang="en-US" altLang="zh-CN">
              <a:ln w="38100">
                <a:noFill/>
              </a:ln>
              <a:solidFill>
                <a:schemeClr val="bg1"/>
              </a:solidFill>
              <a:latin typeface="+mj-ea"/>
              <a:ea typeface="+mj-ea"/>
              <a:cs typeface="Philosopher" panose="00000500000000000000" charset="0"/>
              <a:sym typeface="Open Sans" panose="020B0606030504020204" charset="0"/>
            </a:endParaRPr>
          </a:p>
          <a:p>
            <a:pPr algn="l" defTabSz="457200"/>
            <a:r>
              <a:rPr lang="en-US" altLang="zh-CN">
                <a:ln w="38100">
                  <a:noFill/>
                </a:ln>
                <a:solidFill>
                  <a:schemeClr val="bg1"/>
                </a:solidFill>
                <a:latin typeface="+mj-ea"/>
                <a:ea typeface="+mj-ea"/>
                <a:cs typeface="Philosopher" panose="00000500000000000000" charset="0"/>
                <a:sym typeface="Open Sans" panose="020B0606030504020204" charset="0"/>
              </a:rPr>
              <a:t>3 rd year,B.E. CSE</a:t>
            </a:r>
            <a:endParaRPr lang="en-US" altLang="zh-CN">
              <a:ln w="38100">
                <a:noFill/>
              </a:ln>
              <a:solidFill>
                <a:schemeClr val="bg1"/>
              </a:solidFill>
              <a:latin typeface="+mj-ea"/>
              <a:ea typeface="+mj-ea"/>
              <a:cs typeface="Philosopher" panose="00000500000000000000" charset="0"/>
              <a:sym typeface="Open Sans" panose="020B0606030504020204" charset="0"/>
            </a:endParaRPr>
          </a:p>
          <a:p>
            <a:pPr algn="l" defTabSz="457200"/>
            <a:r>
              <a:rPr lang="en-US" altLang="zh-CN">
                <a:ln w="38100">
                  <a:noFill/>
                </a:ln>
                <a:solidFill>
                  <a:schemeClr val="bg1"/>
                </a:solidFill>
                <a:latin typeface="+mj-ea"/>
                <a:ea typeface="+mj-ea"/>
                <a:cs typeface="Philosopher" panose="00000500000000000000" charset="0"/>
                <a:sym typeface="Open Sans" panose="020B0606030504020204" charset="0"/>
              </a:rPr>
              <a:t>Government College of Technology</a:t>
            </a:r>
            <a:endParaRPr lang="en-US" altLang="zh-CN">
              <a:ln w="38100">
                <a:noFill/>
              </a:ln>
              <a:solidFill>
                <a:schemeClr val="bg1"/>
              </a:solidFill>
              <a:latin typeface="+mj-ea"/>
              <a:ea typeface="+mj-ea"/>
              <a:cs typeface="Philosopher" panose="00000500000000000000" charset="0"/>
              <a:sym typeface="Open Sans" panose="020B0606030504020204" charset="0"/>
            </a:endParaRPr>
          </a:p>
          <a:p>
            <a:pPr algn="l" defTabSz="457200"/>
            <a:r>
              <a:rPr lang="en-US" altLang="zh-CN">
                <a:ln w="38100">
                  <a:noFill/>
                </a:ln>
                <a:solidFill>
                  <a:schemeClr val="bg1"/>
                </a:solidFill>
                <a:latin typeface="+mj-ea"/>
                <a:ea typeface="+mj-ea"/>
                <a:cs typeface="Philosopher" panose="00000500000000000000" charset="0"/>
                <a:sym typeface="Open Sans" panose="020B0606030504020204" charset="0"/>
              </a:rPr>
              <a:t>Coimbatore</a:t>
            </a:r>
            <a:endParaRPr lang="en-US" altLang="zh-CN">
              <a:ln w="38100">
                <a:noFill/>
              </a:ln>
              <a:solidFill>
                <a:schemeClr val="bg1"/>
              </a:solidFill>
              <a:latin typeface="+mj-ea"/>
              <a:ea typeface="+mj-ea"/>
              <a:cs typeface="Philosopher" panose="00000500000000000000" charset="0"/>
              <a:sym typeface="Open Sans" panose="020B0606030504020204" charset="0"/>
            </a:endParaRPr>
          </a:p>
        </p:txBody>
      </p:sp>
      <p:sp>
        <p:nvSpPr>
          <p:cNvPr id="41" name="文本框 40"/>
          <p:cNvSpPr txBox="1"/>
          <p:nvPr/>
        </p:nvSpPr>
        <p:spPr>
          <a:xfrm>
            <a:off x="642379" y="1608651"/>
            <a:ext cx="3282950" cy="768350"/>
          </a:xfrm>
          <a:prstGeom prst="rect">
            <a:avLst/>
          </a:prstGeom>
          <a:noFill/>
        </p:spPr>
        <p:txBody>
          <a:bodyPr wrap="none" rtlCol="0">
            <a:spAutoFit/>
          </a:bodyPr>
          <a:lstStyle/>
          <a:p>
            <a:pPr algn="l"/>
            <a:r>
              <a:rPr lang="en-US" sz="4400" b="1">
                <a:solidFill>
                  <a:srgbClr val="FCC896"/>
                </a:solidFill>
                <a:latin typeface="Philosopher" panose="00000500000000000000" charset="0"/>
                <a:ea typeface="+mj-ea"/>
                <a:cs typeface="Philosopher" panose="00000500000000000000" charset="0"/>
              </a:rPr>
              <a:t>Final project</a:t>
            </a:r>
            <a:endParaRPr lang="en-US" sz="4400" b="1">
              <a:solidFill>
                <a:srgbClr val="FCC896"/>
              </a:solidFill>
              <a:latin typeface="Philosopher" panose="00000500000000000000" charset="0"/>
              <a:ea typeface="+mj-ea"/>
              <a:cs typeface="Philosopher" panose="00000500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图片 170"/>
          <p:cNvPicPr>
            <a:picLocks noChangeAspect="1"/>
          </p:cNvPicPr>
          <p:nvPr/>
        </p:nvPicPr>
        <p:blipFill rotWithShape="1">
          <a:blip r:embed="rId1"/>
          <a:srcRect t="11284" b="11844"/>
          <a:stretch>
            <a:fillRect/>
          </a:stretch>
        </p:blipFill>
        <p:spPr>
          <a:xfrm flipV="1">
            <a:off x="228600" y="0"/>
            <a:ext cx="5010912" cy="5143500"/>
          </a:xfrm>
          <a:prstGeom prst="rect">
            <a:avLst/>
          </a:prstGeom>
        </p:spPr>
      </p:pic>
      <p:sp>
        <p:nvSpPr>
          <p:cNvPr id="41" name="矩形 40"/>
          <p:cNvSpPr/>
          <p:nvPr/>
        </p:nvSpPr>
        <p:spPr>
          <a:xfrm>
            <a:off x="1138555" y="1664335"/>
            <a:ext cx="7323455" cy="1814830"/>
          </a:xfrm>
          <a:prstGeom prst="rect">
            <a:avLst/>
          </a:prstGeom>
          <a:noFill/>
        </p:spPr>
        <p:txBody>
          <a:bodyPr wrap="square" rtlCol="0">
            <a:spAutoFit/>
          </a:bodyPr>
          <a:lstStyle/>
          <a:p>
            <a:pPr algn="l"/>
            <a:r>
              <a:rPr lang="zh-CN" altLang="en-US" sz="2800" b="1" cap="all">
                <a:solidFill>
                  <a:srgbClr val="FCC896"/>
                </a:solidFill>
                <a:uFillTx/>
                <a:latin typeface="Philosopher" panose="00000500000000000000" charset="0"/>
                <a:ea typeface="+mj-ea"/>
                <a:cs typeface="Philosopher" panose="00000500000000000000" charset="0"/>
                <a:sym typeface="+mn-lt"/>
              </a:rPr>
              <a:t>Revolutionizing Retail: </a:t>
            </a:r>
            <a:endParaRPr lang="zh-CN" altLang="en-US" sz="2800" b="1" cap="all">
              <a:solidFill>
                <a:srgbClr val="FCC896"/>
              </a:solidFill>
              <a:uFillTx/>
              <a:latin typeface="Philosopher" panose="00000500000000000000" charset="0"/>
              <a:ea typeface="+mj-ea"/>
              <a:cs typeface="Philosopher" panose="00000500000000000000" charset="0"/>
              <a:sym typeface="+mn-lt"/>
            </a:endParaRPr>
          </a:p>
          <a:p>
            <a:pPr algn="l"/>
            <a:r>
              <a:rPr lang="zh-CN" altLang="en-US" sz="2800" b="1" cap="all">
                <a:solidFill>
                  <a:srgbClr val="FCC896"/>
                </a:solidFill>
                <a:uFillTx/>
                <a:latin typeface="Philosopher" panose="00000500000000000000" charset="0"/>
                <a:ea typeface="+mj-ea"/>
                <a:cs typeface="Philosopher" panose="00000500000000000000" charset="0"/>
                <a:sym typeface="+mn-lt"/>
              </a:rPr>
              <a:t>Innovative Solutions for </a:t>
            </a:r>
            <a:endParaRPr lang="zh-CN" altLang="en-US" sz="2800" b="1" cap="all">
              <a:solidFill>
                <a:srgbClr val="FCC896"/>
              </a:solidFill>
              <a:uFillTx/>
              <a:latin typeface="Philosopher" panose="00000500000000000000" charset="0"/>
              <a:ea typeface="+mj-ea"/>
              <a:cs typeface="Philosopher" panose="00000500000000000000" charset="0"/>
              <a:sym typeface="+mn-lt"/>
            </a:endParaRPr>
          </a:p>
          <a:p>
            <a:pPr algn="l"/>
            <a:r>
              <a:rPr lang="zh-CN" altLang="en-US" sz="2800" b="1" cap="all">
                <a:solidFill>
                  <a:srgbClr val="FCC896"/>
                </a:solidFill>
                <a:uFillTx/>
                <a:latin typeface="Philosopher" panose="00000500000000000000" charset="0"/>
                <a:ea typeface="+mj-ea"/>
                <a:cs typeface="Philosopher" panose="00000500000000000000" charset="0"/>
                <a:sym typeface="+mn-lt"/>
              </a:rPr>
              <a:t>Accurate People Counting </a:t>
            </a:r>
            <a:endParaRPr lang="zh-CN" altLang="en-US" sz="2800" b="1" cap="all">
              <a:solidFill>
                <a:srgbClr val="FCC896"/>
              </a:solidFill>
              <a:uFillTx/>
              <a:latin typeface="Philosopher" panose="00000500000000000000" charset="0"/>
              <a:ea typeface="+mj-ea"/>
              <a:cs typeface="Philosopher" panose="00000500000000000000" charset="0"/>
              <a:sym typeface="+mn-lt"/>
            </a:endParaRPr>
          </a:p>
          <a:p>
            <a:pPr algn="l"/>
            <a:r>
              <a:rPr lang="zh-CN" altLang="en-US" sz="2800" b="1" cap="all">
                <a:solidFill>
                  <a:srgbClr val="FCC896"/>
                </a:solidFill>
                <a:uFillTx/>
                <a:latin typeface="Philosopher" panose="00000500000000000000" charset="0"/>
                <a:ea typeface="+mj-ea"/>
                <a:cs typeface="Philosopher" panose="00000500000000000000" charset="0"/>
                <a:sym typeface="+mn-lt"/>
              </a:rPr>
              <a:t>and Enhanced Store Efficiency</a:t>
            </a:r>
            <a:endParaRPr lang="zh-CN" altLang="en-US" sz="2800" b="1" cap="all">
              <a:solidFill>
                <a:srgbClr val="FCC896"/>
              </a:solidFill>
              <a:uFillTx/>
              <a:latin typeface="Philosopher" panose="00000500000000000000" charset="0"/>
              <a:ea typeface="+mj-ea"/>
              <a:cs typeface="Philosopher" panose="00000500000000000000" charset="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片 97"/>
          <p:cNvPicPr>
            <a:picLocks noChangeAspect="1"/>
          </p:cNvPicPr>
          <p:nvPr/>
        </p:nvPicPr>
        <p:blipFill rotWithShape="1">
          <a:blip r:embed="rId1"/>
          <a:srcRect t="11284" b="11844"/>
          <a:stretch>
            <a:fillRect/>
          </a:stretch>
        </p:blipFill>
        <p:spPr>
          <a:xfrm>
            <a:off x="228600" y="0"/>
            <a:ext cx="5010912" cy="5143500"/>
          </a:xfrm>
          <a:prstGeom prst="rect">
            <a:avLst/>
          </a:prstGeom>
        </p:spPr>
      </p:pic>
      <p:sp>
        <p:nvSpPr>
          <p:cNvPr id="82" name="矩形 81"/>
          <p:cNvSpPr/>
          <p:nvPr/>
        </p:nvSpPr>
        <p:spPr>
          <a:xfrm>
            <a:off x="5705475" y="1056640"/>
            <a:ext cx="2517140" cy="398780"/>
          </a:xfrm>
          <a:prstGeom prst="rect">
            <a:avLst/>
          </a:prstGeom>
          <a:noFill/>
          <a:ln>
            <a:noFill/>
          </a:ln>
        </p:spPr>
        <p:txBody>
          <a:bodyPr wrap="square" rtlCol="0">
            <a:spAutoFit/>
          </a:bodyPr>
          <a:lstStyle/>
          <a:p>
            <a:r>
              <a:rPr lang="en-US" altLang="zh-CN" sz="2000">
                <a:ln w="38100">
                  <a:noFill/>
                </a:ln>
                <a:gradFill>
                  <a:gsLst>
                    <a:gs pos="0">
                      <a:srgbClr val="FCC490"/>
                    </a:gs>
                    <a:gs pos="100000">
                      <a:srgbClr val="FCC896"/>
                    </a:gs>
                  </a:gsLst>
                  <a:lin ang="0" scaled="1"/>
                </a:gradFill>
                <a:latin typeface="+mj-ea"/>
                <a:ea typeface="+mj-ea"/>
                <a:cs typeface="Philosopher" panose="00000500000000000000" charset="0"/>
                <a:sym typeface="+mn-lt"/>
              </a:rPr>
              <a:t>Problem Statement</a:t>
            </a:r>
            <a:endParaRPr lang="en-US" altLang="zh-CN" sz="2000">
              <a:ln w="38100">
                <a:noFill/>
              </a:ln>
              <a:gradFill>
                <a:gsLst>
                  <a:gs pos="0">
                    <a:srgbClr val="FCC490"/>
                  </a:gs>
                  <a:gs pos="100000">
                    <a:srgbClr val="FCC896"/>
                  </a:gs>
                </a:gsLst>
                <a:lin ang="0" scaled="1"/>
              </a:gradFill>
              <a:latin typeface="+mj-ea"/>
              <a:ea typeface="+mj-ea"/>
              <a:cs typeface="Philosopher" panose="00000500000000000000" charset="0"/>
              <a:sym typeface="+mn-lt"/>
            </a:endParaRPr>
          </a:p>
        </p:txBody>
      </p:sp>
      <p:sp>
        <p:nvSpPr>
          <p:cNvPr id="84" name="文本框 83"/>
          <p:cNvSpPr txBox="1"/>
          <p:nvPr/>
        </p:nvSpPr>
        <p:spPr>
          <a:xfrm>
            <a:off x="5157089" y="1107979"/>
            <a:ext cx="569888" cy="398780"/>
          </a:xfrm>
          <a:prstGeom prst="rect">
            <a:avLst/>
          </a:prstGeom>
          <a:noFill/>
          <a:ln>
            <a:noFill/>
          </a:ln>
        </p:spPr>
        <p:txBody>
          <a:bodyPr wrap="square" rtlCol="0">
            <a:spAutoFit/>
          </a:bodyPr>
          <a:lstStyle>
            <a:defPPr>
              <a:defRPr lang="en-US"/>
            </a:defPPr>
            <a:lvl1pPr algn="dist">
              <a:defRPr sz="2000" spc="-30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algn="ctr"/>
            <a:r>
              <a:rPr lang="en-US" altLang="zh-CN" spc="0">
                <a:gradFill>
                  <a:gsLst>
                    <a:gs pos="0">
                      <a:srgbClr val="FCC490"/>
                    </a:gs>
                    <a:gs pos="100000">
                      <a:srgbClr val="FCC896"/>
                    </a:gs>
                  </a:gsLst>
                  <a:lin ang="0" scaled="1"/>
                </a:gradFill>
                <a:effectLst/>
                <a:cs typeface="Philosopher" panose="00000500000000000000" charset="0"/>
              </a:rPr>
              <a:t>01</a:t>
            </a:r>
            <a:endParaRPr lang="zh-CN" altLang="en-US" spc="0">
              <a:gradFill>
                <a:gsLst>
                  <a:gs pos="0">
                    <a:srgbClr val="FCC490"/>
                  </a:gs>
                  <a:gs pos="100000">
                    <a:srgbClr val="FCC896"/>
                  </a:gs>
                </a:gsLst>
                <a:lin ang="0" scaled="1"/>
              </a:gradFill>
              <a:effectLst/>
              <a:cs typeface="Philosopher" panose="00000500000000000000" charset="0"/>
            </a:endParaRPr>
          </a:p>
        </p:txBody>
      </p:sp>
      <p:cxnSp>
        <p:nvCxnSpPr>
          <p:cNvPr id="85" name="直接连接符 84"/>
          <p:cNvCxnSpPr/>
          <p:nvPr/>
        </p:nvCxnSpPr>
        <p:spPr>
          <a:xfrm>
            <a:off x="5698812" y="1249462"/>
            <a:ext cx="0" cy="129745"/>
          </a:xfrm>
          <a:prstGeom prst="line">
            <a:avLst/>
          </a:prstGeom>
          <a:ln w="19050">
            <a:solidFill>
              <a:srgbClr val="FCC896"/>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5725795" y="1967865"/>
            <a:ext cx="2517140" cy="368300"/>
          </a:xfrm>
          <a:prstGeom prst="rect">
            <a:avLst/>
          </a:prstGeom>
          <a:noFill/>
          <a:ln>
            <a:noFill/>
          </a:ln>
        </p:spPr>
        <p:txBody>
          <a:bodyPr wrap="square" rtlCol="0">
            <a:spAutoFit/>
          </a:bodyPr>
          <a:lstStyle/>
          <a:p>
            <a:r>
              <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rPr>
              <a:t>Project Overview</a:t>
            </a:r>
            <a:endPar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endParaRPr>
          </a:p>
        </p:txBody>
      </p:sp>
      <p:sp>
        <p:nvSpPr>
          <p:cNvPr id="88" name="文本框 87"/>
          <p:cNvSpPr txBox="1"/>
          <p:nvPr/>
        </p:nvSpPr>
        <p:spPr>
          <a:xfrm>
            <a:off x="5157089" y="1985650"/>
            <a:ext cx="569888" cy="398780"/>
          </a:xfrm>
          <a:prstGeom prst="rect">
            <a:avLst/>
          </a:prstGeom>
          <a:noFill/>
          <a:ln>
            <a:noFill/>
          </a:ln>
        </p:spPr>
        <p:txBody>
          <a:bodyPr wrap="square" rtlCol="0">
            <a:spAutoFit/>
          </a:bodyPr>
          <a:lstStyle>
            <a:defPPr>
              <a:defRPr lang="en-US"/>
            </a:defPPr>
            <a:lvl1pPr algn="dist">
              <a:defRPr sz="2000" spc="-30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algn="ctr"/>
            <a:r>
              <a:rPr lang="en-US" altLang="zh-CN" spc="0">
                <a:gradFill>
                  <a:gsLst>
                    <a:gs pos="0">
                      <a:srgbClr val="FCC490"/>
                    </a:gs>
                    <a:gs pos="100000">
                      <a:srgbClr val="FCC896"/>
                    </a:gs>
                  </a:gsLst>
                  <a:lin ang="0" scaled="1"/>
                </a:gradFill>
                <a:effectLst/>
                <a:cs typeface="Philosopher" panose="00000500000000000000" charset="0"/>
              </a:rPr>
              <a:t>02</a:t>
            </a:r>
            <a:endParaRPr lang="zh-CN" altLang="en-US" spc="0">
              <a:gradFill>
                <a:gsLst>
                  <a:gs pos="0">
                    <a:srgbClr val="FCC490"/>
                  </a:gs>
                  <a:gs pos="100000">
                    <a:srgbClr val="FCC896"/>
                  </a:gs>
                </a:gsLst>
                <a:lin ang="0" scaled="1"/>
              </a:gradFill>
              <a:effectLst/>
              <a:cs typeface="Philosopher" panose="00000500000000000000" charset="0"/>
            </a:endParaRPr>
          </a:p>
        </p:txBody>
      </p:sp>
      <p:cxnSp>
        <p:nvCxnSpPr>
          <p:cNvPr id="89" name="直接连接符 88"/>
          <p:cNvCxnSpPr/>
          <p:nvPr/>
        </p:nvCxnSpPr>
        <p:spPr>
          <a:xfrm>
            <a:off x="5698812" y="2127134"/>
            <a:ext cx="0" cy="129745"/>
          </a:xfrm>
          <a:prstGeom prst="line">
            <a:avLst/>
          </a:prstGeom>
          <a:ln w="19050">
            <a:solidFill>
              <a:srgbClr val="FCC896"/>
            </a:solidFill>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5725795" y="2845435"/>
            <a:ext cx="2517140" cy="368300"/>
          </a:xfrm>
          <a:prstGeom prst="rect">
            <a:avLst/>
          </a:prstGeom>
          <a:noFill/>
          <a:ln>
            <a:noFill/>
          </a:ln>
        </p:spPr>
        <p:txBody>
          <a:bodyPr wrap="square" rtlCol="0">
            <a:spAutoFit/>
          </a:bodyPr>
          <a:lstStyle/>
          <a:p>
            <a:r>
              <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rPr>
              <a:t>End Users</a:t>
            </a:r>
            <a:endPar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endParaRPr>
          </a:p>
        </p:txBody>
      </p:sp>
      <p:sp>
        <p:nvSpPr>
          <p:cNvPr id="92" name="文本框 91"/>
          <p:cNvSpPr txBox="1"/>
          <p:nvPr/>
        </p:nvSpPr>
        <p:spPr>
          <a:xfrm>
            <a:off x="5157089" y="2863322"/>
            <a:ext cx="569888" cy="398780"/>
          </a:xfrm>
          <a:prstGeom prst="rect">
            <a:avLst/>
          </a:prstGeom>
          <a:noFill/>
          <a:ln>
            <a:noFill/>
          </a:ln>
        </p:spPr>
        <p:txBody>
          <a:bodyPr wrap="square" rtlCol="0">
            <a:spAutoFit/>
          </a:bodyPr>
          <a:lstStyle>
            <a:defPPr>
              <a:defRPr lang="en-US"/>
            </a:defPPr>
            <a:lvl1pPr algn="dist">
              <a:defRPr sz="2000" spc="-30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algn="ctr"/>
            <a:r>
              <a:rPr lang="en-US" altLang="zh-CN" spc="0">
                <a:gradFill>
                  <a:gsLst>
                    <a:gs pos="0">
                      <a:srgbClr val="FCC490"/>
                    </a:gs>
                    <a:gs pos="100000">
                      <a:srgbClr val="FCC896"/>
                    </a:gs>
                  </a:gsLst>
                  <a:lin ang="0" scaled="1"/>
                </a:gradFill>
                <a:effectLst/>
                <a:cs typeface="Philosopher" panose="00000500000000000000" charset="0"/>
              </a:rPr>
              <a:t>03</a:t>
            </a:r>
            <a:endParaRPr lang="zh-CN" altLang="en-US" spc="0">
              <a:gradFill>
                <a:gsLst>
                  <a:gs pos="0">
                    <a:srgbClr val="FCC490"/>
                  </a:gs>
                  <a:gs pos="100000">
                    <a:srgbClr val="FCC896"/>
                  </a:gs>
                </a:gsLst>
                <a:lin ang="0" scaled="1"/>
              </a:gradFill>
              <a:effectLst/>
              <a:cs typeface="Philosopher" panose="00000500000000000000" charset="0"/>
            </a:endParaRPr>
          </a:p>
        </p:txBody>
      </p:sp>
      <p:cxnSp>
        <p:nvCxnSpPr>
          <p:cNvPr id="93" name="直接连接符 92"/>
          <p:cNvCxnSpPr/>
          <p:nvPr/>
        </p:nvCxnSpPr>
        <p:spPr>
          <a:xfrm>
            <a:off x="5698812" y="3004806"/>
            <a:ext cx="0" cy="129745"/>
          </a:xfrm>
          <a:prstGeom prst="line">
            <a:avLst/>
          </a:prstGeom>
          <a:ln w="19050">
            <a:solidFill>
              <a:srgbClr val="FCC896"/>
            </a:solidFill>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5725897" y="3723242"/>
            <a:ext cx="2090650" cy="368300"/>
          </a:xfrm>
          <a:prstGeom prst="rect">
            <a:avLst/>
          </a:prstGeom>
          <a:noFill/>
          <a:ln>
            <a:noFill/>
          </a:ln>
        </p:spPr>
        <p:txBody>
          <a:bodyPr wrap="square" rtlCol="0">
            <a:spAutoFit/>
          </a:bodyPr>
          <a:lstStyle/>
          <a:p>
            <a:r>
              <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rPr>
              <a:t>Solution</a:t>
            </a:r>
            <a:endPar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endParaRPr>
          </a:p>
        </p:txBody>
      </p:sp>
      <p:sp>
        <p:nvSpPr>
          <p:cNvPr id="96" name="文本框 95"/>
          <p:cNvSpPr txBox="1"/>
          <p:nvPr/>
        </p:nvSpPr>
        <p:spPr>
          <a:xfrm>
            <a:off x="5157089" y="3740994"/>
            <a:ext cx="569888" cy="398780"/>
          </a:xfrm>
          <a:prstGeom prst="rect">
            <a:avLst/>
          </a:prstGeom>
          <a:noFill/>
          <a:ln>
            <a:noFill/>
          </a:ln>
        </p:spPr>
        <p:txBody>
          <a:bodyPr wrap="square" rtlCol="0">
            <a:spAutoFit/>
          </a:bodyPr>
          <a:lstStyle>
            <a:defPPr>
              <a:defRPr lang="en-US"/>
            </a:defPPr>
            <a:lvl1pPr algn="dist">
              <a:defRPr sz="2000" spc="-30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algn="ctr"/>
            <a:r>
              <a:rPr lang="en-US" altLang="zh-CN" spc="0">
                <a:gradFill>
                  <a:gsLst>
                    <a:gs pos="0">
                      <a:srgbClr val="FCC490"/>
                    </a:gs>
                    <a:gs pos="100000">
                      <a:srgbClr val="FCC896"/>
                    </a:gs>
                  </a:gsLst>
                  <a:lin ang="0" scaled="1"/>
                </a:gradFill>
                <a:effectLst/>
                <a:cs typeface="Philosopher" panose="00000500000000000000" charset="0"/>
              </a:rPr>
              <a:t>04</a:t>
            </a:r>
            <a:endParaRPr lang="zh-CN" altLang="en-US" spc="0">
              <a:gradFill>
                <a:gsLst>
                  <a:gs pos="0">
                    <a:srgbClr val="FCC490"/>
                  </a:gs>
                  <a:gs pos="100000">
                    <a:srgbClr val="FCC896"/>
                  </a:gs>
                </a:gsLst>
                <a:lin ang="0" scaled="1"/>
              </a:gradFill>
              <a:effectLst/>
              <a:cs typeface="Philosopher" panose="00000500000000000000" charset="0"/>
            </a:endParaRPr>
          </a:p>
        </p:txBody>
      </p:sp>
      <p:cxnSp>
        <p:nvCxnSpPr>
          <p:cNvPr id="97" name="直接连接符 96"/>
          <p:cNvCxnSpPr/>
          <p:nvPr/>
        </p:nvCxnSpPr>
        <p:spPr>
          <a:xfrm>
            <a:off x="5698812" y="3882477"/>
            <a:ext cx="0" cy="129745"/>
          </a:xfrm>
          <a:prstGeom prst="line">
            <a:avLst/>
          </a:prstGeom>
          <a:ln w="19050">
            <a:solidFill>
              <a:srgbClr val="FCC896"/>
            </a:solidFill>
          </a:ln>
        </p:spPr>
        <p:style>
          <a:lnRef idx="1">
            <a:schemeClr val="accent1"/>
          </a:lnRef>
          <a:fillRef idx="0">
            <a:schemeClr val="accent1"/>
          </a:fillRef>
          <a:effectRef idx="0">
            <a:schemeClr val="accent1"/>
          </a:effectRef>
          <a:fontRef idx="minor">
            <a:schemeClr val="tx1"/>
          </a:fontRef>
        </p:style>
      </p:cxnSp>
      <p:sp>
        <p:nvSpPr>
          <p:cNvPr id="99" name="矩形 98"/>
          <p:cNvSpPr/>
          <p:nvPr/>
        </p:nvSpPr>
        <p:spPr bwMode="auto">
          <a:xfrm>
            <a:off x="1156970" y="2008505"/>
            <a:ext cx="3403600" cy="829945"/>
          </a:xfrm>
          <a:prstGeom prst="rect">
            <a:avLst/>
          </a:prstGeom>
          <a:noFill/>
          <a:ln>
            <a:noFill/>
          </a:ln>
        </p:spPr>
        <p:txBody>
          <a:bodyPr wrap="square" rtlCol="0">
            <a:spAutoFit/>
          </a:bodyPr>
          <a:lstStyle/>
          <a:p>
            <a:pPr algn="ctr" defTabSz="457200"/>
            <a:r>
              <a:rPr lang="en-US" altLang="zh-CN" sz="4800" b="1">
                <a:ln w="38100">
                  <a:noFill/>
                </a:ln>
                <a:gradFill>
                  <a:gsLst>
                    <a:gs pos="0">
                      <a:srgbClr val="FCC490"/>
                    </a:gs>
                    <a:gs pos="100000">
                      <a:srgbClr val="FCC896"/>
                    </a:gs>
                  </a:gsLst>
                  <a:lin ang="0" scaled="1"/>
                </a:gradFill>
                <a:latin typeface="+mj-ea"/>
                <a:ea typeface="+mj-ea"/>
                <a:cs typeface="Philosopher" panose="00000500000000000000" charset="0"/>
                <a:sym typeface="Open Sans" panose="020B0606030504020204" charset="0"/>
              </a:rPr>
              <a:t>AGENDA</a:t>
            </a:r>
            <a:endParaRPr lang="en-US" altLang="zh-CN" sz="4800" b="1">
              <a:ln w="38100">
                <a:noFill/>
              </a:ln>
              <a:gradFill>
                <a:gsLst>
                  <a:gs pos="0">
                    <a:srgbClr val="FCC490"/>
                  </a:gs>
                  <a:gs pos="100000">
                    <a:srgbClr val="FCC896"/>
                  </a:gs>
                </a:gsLst>
                <a:lin ang="0" scaled="1"/>
              </a:gradFill>
              <a:latin typeface="+mj-ea"/>
              <a:ea typeface="+mj-ea"/>
              <a:cs typeface="Philosopher" panose="00000500000000000000" charset="0"/>
              <a:sym typeface="Open Sans" panose="020B0606030504020204" charset="0"/>
            </a:endParaRPr>
          </a:p>
        </p:txBody>
      </p:sp>
      <p:sp>
        <p:nvSpPr>
          <p:cNvPr id="2" name="文本框 95"/>
          <p:cNvSpPr txBox="1"/>
          <p:nvPr/>
        </p:nvSpPr>
        <p:spPr>
          <a:xfrm>
            <a:off x="5129530" y="4397375"/>
            <a:ext cx="569595" cy="383540"/>
          </a:xfrm>
          <a:prstGeom prst="rect">
            <a:avLst/>
          </a:prstGeom>
          <a:noFill/>
          <a:ln>
            <a:noFill/>
          </a:ln>
        </p:spPr>
        <p:txBody>
          <a:bodyPr wrap="square" rtlCol="0">
            <a:noAutofit/>
          </a:bodyPr>
          <a:lstStyle>
            <a:defPPr>
              <a:defRPr lang="en-US"/>
            </a:defPPr>
            <a:lvl1pPr algn="dist">
              <a:defRPr sz="2000" spc="-300">
                <a:ln w="38100">
                  <a:noFill/>
                </a:ln>
                <a:solidFill>
                  <a:srgbClr val="D53D2A"/>
                </a:solidFill>
                <a:effectLst>
                  <a:outerShdw blurRad="127000" dist="127000" dir="5400000" algn="t" rotWithShape="0">
                    <a:srgbClr val="D53D2A">
                      <a:alpha val="20000"/>
                    </a:srgbClr>
                  </a:outerShdw>
                </a:effectLst>
                <a:latin typeface="+mj-ea"/>
                <a:ea typeface="+mj-ea"/>
              </a:defRPr>
            </a:lvl1pPr>
          </a:lstStyle>
          <a:p>
            <a:pPr algn="ctr"/>
            <a:r>
              <a:rPr lang="en-US" altLang="zh-CN" spc="0">
                <a:gradFill>
                  <a:gsLst>
                    <a:gs pos="0">
                      <a:srgbClr val="FCC490"/>
                    </a:gs>
                    <a:gs pos="100000">
                      <a:srgbClr val="FCC896"/>
                    </a:gs>
                  </a:gsLst>
                  <a:lin ang="0" scaled="1"/>
                </a:gradFill>
                <a:effectLst/>
                <a:cs typeface="Philosopher" panose="00000500000000000000" charset="0"/>
              </a:rPr>
              <a:t>05</a:t>
            </a:r>
            <a:endParaRPr lang="zh-CN" altLang="en-US" spc="0">
              <a:gradFill>
                <a:gsLst>
                  <a:gs pos="0">
                    <a:srgbClr val="FCC490"/>
                  </a:gs>
                  <a:gs pos="100000">
                    <a:srgbClr val="FCC896"/>
                  </a:gs>
                </a:gsLst>
                <a:lin ang="0" scaled="1"/>
              </a:gradFill>
              <a:effectLst/>
              <a:cs typeface="Philosopher" panose="00000500000000000000" charset="0"/>
            </a:endParaRPr>
          </a:p>
        </p:txBody>
      </p:sp>
      <p:cxnSp>
        <p:nvCxnSpPr>
          <p:cNvPr id="3" name="直接连接符 96"/>
          <p:cNvCxnSpPr/>
          <p:nvPr/>
        </p:nvCxnSpPr>
        <p:spPr>
          <a:xfrm flipV="1">
            <a:off x="5676587" y="4525732"/>
            <a:ext cx="0" cy="179070"/>
          </a:xfrm>
          <a:prstGeom prst="line">
            <a:avLst/>
          </a:prstGeom>
          <a:ln w="19050">
            <a:solidFill>
              <a:srgbClr val="FCC896"/>
            </a:solidFill>
          </a:ln>
        </p:spPr>
        <p:style>
          <a:lnRef idx="1">
            <a:schemeClr val="accent1"/>
          </a:lnRef>
          <a:fillRef idx="0">
            <a:schemeClr val="accent1"/>
          </a:fillRef>
          <a:effectRef idx="0">
            <a:schemeClr val="accent1"/>
          </a:effectRef>
          <a:fontRef idx="minor">
            <a:schemeClr val="tx1"/>
          </a:fontRef>
        </p:style>
      </p:cxnSp>
      <p:sp>
        <p:nvSpPr>
          <p:cNvPr id="4" name="矩形 93"/>
          <p:cNvSpPr/>
          <p:nvPr/>
        </p:nvSpPr>
        <p:spPr>
          <a:xfrm>
            <a:off x="5727167" y="4412852"/>
            <a:ext cx="2090650" cy="368300"/>
          </a:xfrm>
          <a:prstGeom prst="rect">
            <a:avLst/>
          </a:prstGeom>
          <a:noFill/>
          <a:ln>
            <a:noFill/>
          </a:ln>
        </p:spPr>
        <p:txBody>
          <a:bodyPr wrap="square" rtlCol="0">
            <a:spAutoFit/>
          </a:bodyPr>
          <a:p>
            <a:r>
              <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rPr>
              <a:t>Modeling</a:t>
            </a:r>
            <a:endParaRPr lang="en-US" altLang="zh-CN">
              <a:ln w="38100">
                <a:noFill/>
              </a:ln>
              <a:gradFill>
                <a:gsLst>
                  <a:gs pos="0">
                    <a:srgbClr val="FCC490"/>
                  </a:gs>
                  <a:gs pos="100000">
                    <a:srgbClr val="FCC896"/>
                  </a:gs>
                </a:gsLst>
                <a:lin ang="0" scaled="1"/>
              </a:gradFill>
              <a:latin typeface="+mj-ea"/>
              <a:ea typeface="+mj-ea"/>
              <a:cs typeface="Philosopher" panose="00000500000000000000" charset="0"/>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00794" y="244337"/>
            <a:ext cx="6078220" cy="768350"/>
          </a:xfrm>
          <a:prstGeom prst="rect">
            <a:avLst/>
          </a:prstGeom>
          <a:noFill/>
        </p:spPr>
        <p:txBody>
          <a:bodyPr wrap="none" rtlCol="0">
            <a:spAutoFit/>
          </a:bodyPr>
          <a:lstStyle/>
          <a:p>
            <a:pPr algn="l"/>
            <a:r>
              <a:rPr lang="en-US" altLang="zh-CN" sz="4400" b="1" cap="all">
                <a:solidFill>
                  <a:srgbClr val="FCC896"/>
                </a:solidFill>
                <a:uFillTx/>
                <a:latin typeface="Philosopher" panose="00000500000000000000" charset="0"/>
                <a:ea typeface="+mj-ea"/>
                <a:cs typeface="Philosopher" panose="00000500000000000000" charset="0"/>
                <a:sym typeface="+mn-lt"/>
              </a:rPr>
              <a:t>problem statement</a:t>
            </a:r>
            <a:endParaRPr lang="en-US" altLang="zh-CN" sz="4400" b="1" cap="all">
              <a:solidFill>
                <a:srgbClr val="FCC896"/>
              </a:solidFill>
              <a:uFillTx/>
              <a:latin typeface="Philosopher" panose="00000500000000000000" charset="0"/>
              <a:ea typeface="+mj-ea"/>
              <a:cs typeface="Philosopher" panose="00000500000000000000" charset="0"/>
              <a:sym typeface="+mn-lt"/>
            </a:endParaRPr>
          </a:p>
        </p:txBody>
      </p:sp>
      <p:sp>
        <p:nvSpPr>
          <p:cNvPr id="82" name="矩形 81"/>
          <p:cNvSpPr/>
          <p:nvPr/>
        </p:nvSpPr>
        <p:spPr>
          <a:xfrm>
            <a:off x="819150" y="1012825"/>
            <a:ext cx="7618730" cy="3800475"/>
          </a:xfrm>
          <a:prstGeom prst="rect">
            <a:avLst/>
          </a:prstGeom>
        </p:spPr>
        <p:txBody>
          <a:bodyPr wrap="square">
            <a:noAutofit/>
          </a:bodyPr>
          <a:lstStyle/>
          <a:p>
            <a:pPr algn="just" defTabSz="685800">
              <a:lnSpc>
                <a:spcPct val="150000"/>
              </a:lnSpc>
            </a:pPr>
            <a:r>
              <a:rPr lang="zh-CN" altLang="en-US" sz="1600">
                <a:solidFill>
                  <a:schemeClr val="bg1"/>
                </a:solidFill>
                <a:cs typeface="+mn-ea"/>
              </a:rPr>
              <a:t>The retail industry grapples with eectively managing</a:t>
            </a:r>
            <a:r>
              <a:rPr lang="en-US" altLang="zh-CN" sz="1600">
                <a:solidFill>
                  <a:schemeClr val="bg1"/>
                </a:solidFill>
                <a:cs typeface="+mn-ea"/>
              </a:rPr>
              <a:t> </a:t>
            </a:r>
            <a:r>
              <a:rPr lang="zh-CN" altLang="en-US" sz="1600">
                <a:solidFill>
                  <a:schemeClr val="bg1"/>
                </a:solidFill>
                <a:cs typeface="+mn-ea"/>
              </a:rPr>
              <a:t>customer tra</a:t>
            </a:r>
            <a:r>
              <a:rPr lang="en-US" altLang="zh-CN" sz="1600">
                <a:solidFill>
                  <a:schemeClr val="bg1"/>
                </a:solidFill>
                <a:cs typeface="+mn-ea"/>
              </a:rPr>
              <a:t>ff</a:t>
            </a:r>
            <a:r>
              <a:rPr lang="zh-CN" altLang="en-US" sz="1600">
                <a:solidFill>
                  <a:schemeClr val="bg1"/>
                </a:solidFill>
                <a:cs typeface="+mn-ea"/>
              </a:rPr>
              <a:t>ic and optimizing store eiciency. Accurate</a:t>
            </a:r>
            <a:r>
              <a:rPr lang="en-US" altLang="zh-CN" sz="1600">
                <a:solidFill>
                  <a:schemeClr val="bg1"/>
                </a:solidFill>
                <a:cs typeface="+mn-ea"/>
              </a:rPr>
              <a:t> </a:t>
            </a:r>
            <a:r>
              <a:rPr lang="zh-CN" altLang="en-US" sz="1600">
                <a:solidFill>
                  <a:schemeClr val="bg1"/>
                </a:solidFill>
                <a:cs typeface="+mn-ea"/>
              </a:rPr>
              <a:t>people counting is crucial for st</a:t>
            </a:r>
            <a:r>
              <a:rPr lang="en-US" altLang="zh-CN" sz="1600">
                <a:solidFill>
                  <a:schemeClr val="bg1"/>
                </a:solidFill>
                <a:cs typeface="+mn-ea"/>
              </a:rPr>
              <a:t>aff</a:t>
            </a:r>
            <a:r>
              <a:rPr lang="zh-CN" altLang="en-US" sz="1600">
                <a:solidFill>
                  <a:schemeClr val="bg1"/>
                </a:solidFill>
                <a:cs typeface="+mn-ea"/>
              </a:rPr>
              <a:t>ing and inventory</a:t>
            </a:r>
            <a:r>
              <a:rPr lang="en-US" altLang="zh-CN" sz="1600">
                <a:solidFill>
                  <a:schemeClr val="bg1"/>
                </a:solidFill>
                <a:cs typeface="+mn-ea"/>
              </a:rPr>
              <a:t> </a:t>
            </a:r>
            <a:r>
              <a:rPr lang="zh-CN" altLang="en-US" sz="1600">
                <a:solidFill>
                  <a:schemeClr val="bg1"/>
                </a:solidFill>
                <a:cs typeface="+mn-ea"/>
              </a:rPr>
              <a:t>management decisions. Traditional counting methods often</a:t>
            </a:r>
            <a:r>
              <a:rPr lang="en-US" altLang="zh-CN" sz="1600">
                <a:solidFill>
                  <a:schemeClr val="bg1"/>
                </a:solidFill>
                <a:cs typeface="+mn-ea"/>
              </a:rPr>
              <a:t> </a:t>
            </a:r>
            <a:r>
              <a:rPr lang="zh-CN" altLang="en-US" sz="1600">
                <a:solidFill>
                  <a:schemeClr val="bg1"/>
                </a:solidFill>
                <a:cs typeface="+mn-ea"/>
              </a:rPr>
              <a:t>prove inadequate, necessitating innovative solutions. There</a:t>
            </a:r>
            <a:r>
              <a:rPr lang="en-US" altLang="zh-CN" sz="1600">
                <a:solidFill>
                  <a:schemeClr val="bg1"/>
                </a:solidFill>
                <a:cs typeface="+mn-ea"/>
              </a:rPr>
              <a:t> </a:t>
            </a:r>
            <a:r>
              <a:rPr lang="zh-CN" altLang="en-US" sz="1600">
                <a:solidFill>
                  <a:schemeClr val="bg1"/>
                </a:solidFill>
                <a:cs typeface="+mn-ea"/>
              </a:rPr>
              <a:t>is a need for reliable real-time counting systems tailored to</a:t>
            </a:r>
            <a:r>
              <a:rPr lang="en-US" altLang="zh-CN" sz="1600">
                <a:solidFill>
                  <a:schemeClr val="bg1"/>
                </a:solidFill>
                <a:cs typeface="+mn-ea"/>
              </a:rPr>
              <a:t> </a:t>
            </a:r>
            <a:r>
              <a:rPr lang="zh-CN" altLang="en-US" sz="1600">
                <a:solidFill>
                  <a:schemeClr val="bg1"/>
                </a:solidFill>
                <a:cs typeface="+mn-ea"/>
              </a:rPr>
              <a:t>retail environments. The absence of</a:t>
            </a:r>
            <a:r>
              <a:rPr lang="en-US" altLang="zh-CN" sz="1600">
                <a:solidFill>
                  <a:schemeClr val="bg1"/>
                </a:solidFill>
                <a:cs typeface="+mn-ea"/>
              </a:rPr>
              <a:t> </a:t>
            </a:r>
            <a:r>
              <a:rPr lang="zh-CN" altLang="en-US" sz="1600">
                <a:solidFill>
                  <a:schemeClr val="bg1"/>
                </a:solidFill>
                <a:cs typeface="+mn-ea"/>
              </a:rPr>
              <a:t>such solutions hinders</a:t>
            </a:r>
            <a:r>
              <a:rPr lang="en-US" altLang="zh-CN" sz="1600">
                <a:solidFill>
                  <a:schemeClr val="bg1"/>
                </a:solidFill>
                <a:cs typeface="+mn-ea"/>
              </a:rPr>
              <a:t> </a:t>
            </a:r>
            <a:r>
              <a:rPr lang="zh-CN" altLang="en-US" sz="1600">
                <a:solidFill>
                  <a:schemeClr val="bg1"/>
                </a:solidFill>
                <a:cs typeface="+mn-ea"/>
              </a:rPr>
              <a:t>retailers' ability to manage customer flow and streamline</a:t>
            </a:r>
            <a:r>
              <a:rPr lang="en-US" altLang="zh-CN" sz="1600">
                <a:solidFill>
                  <a:schemeClr val="bg1"/>
                </a:solidFill>
                <a:cs typeface="+mn-ea"/>
              </a:rPr>
              <a:t> </a:t>
            </a:r>
            <a:r>
              <a:rPr lang="zh-CN" altLang="en-US" sz="1600">
                <a:solidFill>
                  <a:schemeClr val="bg1"/>
                </a:solidFill>
                <a:cs typeface="+mn-ea"/>
              </a:rPr>
              <a:t>operations. Thus, the problem statement focuses on</a:t>
            </a:r>
            <a:r>
              <a:rPr lang="en-US" altLang="zh-CN" sz="1600">
                <a:solidFill>
                  <a:schemeClr val="bg1"/>
                </a:solidFill>
                <a:cs typeface="+mn-ea"/>
              </a:rPr>
              <a:t> </a:t>
            </a:r>
            <a:r>
              <a:rPr lang="zh-CN" altLang="en-US" sz="1600">
                <a:solidFill>
                  <a:schemeClr val="bg1"/>
                </a:solidFill>
                <a:cs typeface="+mn-ea"/>
              </a:rPr>
              <a:t>developing precise and eicient people counting methods</a:t>
            </a:r>
            <a:r>
              <a:rPr lang="en-US" altLang="zh-CN" sz="1600">
                <a:solidFill>
                  <a:schemeClr val="bg1"/>
                </a:solidFill>
                <a:cs typeface="+mn-ea"/>
              </a:rPr>
              <a:t> </a:t>
            </a:r>
            <a:r>
              <a:rPr lang="zh-CN" altLang="en-US" sz="1600">
                <a:solidFill>
                  <a:schemeClr val="bg1"/>
                </a:solidFill>
                <a:cs typeface="+mn-ea"/>
              </a:rPr>
              <a:t>suited for retail, enabling be</a:t>
            </a:r>
            <a:r>
              <a:rPr lang="en-US" altLang="zh-CN" sz="1600">
                <a:solidFill>
                  <a:schemeClr val="bg1"/>
                </a:solidFill>
                <a:cs typeface="+mn-ea"/>
              </a:rPr>
              <a:t>tt</a:t>
            </a:r>
            <a:r>
              <a:rPr lang="zh-CN" altLang="en-US" sz="1600">
                <a:solidFill>
                  <a:schemeClr val="bg1"/>
                </a:solidFill>
                <a:cs typeface="+mn-ea"/>
              </a:rPr>
              <a:t>er sta</a:t>
            </a:r>
            <a:r>
              <a:rPr lang="en-US" altLang="zh-CN" sz="1600">
                <a:solidFill>
                  <a:schemeClr val="bg1"/>
                </a:solidFill>
                <a:cs typeface="+mn-ea"/>
              </a:rPr>
              <a:t>ff</a:t>
            </a:r>
            <a:r>
              <a:rPr lang="zh-CN" altLang="en-US" sz="1600">
                <a:solidFill>
                  <a:schemeClr val="bg1"/>
                </a:solidFill>
                <a:cs typeface="+mn-ea"/>
              </a:rPr>
              <a:t>ing, inventory</a:t>
            </a:r>
            <a:r>
              <a:rPr lang="en-US" altLang="zh-CN" sz="1600">
                <a:solidFill>
                  <a:schemeClr val="bg1"/>
                </a:solidFill>
                <a:cs typeface="+mn-ea"/>
              </a:rPr>
              <a:t> </a:t>
            </a:r>
            <a:r>
              <a:rPr lang="zh-CN" altLang="en-US" sz="1600">
                <a:solidFill>
                  <a:schemeClr val="bg1"/>
                </a:solidFill>
                <a:cs typeface="+mn-ea"/>
              </a:rPr>
              <a:t>management, and overall store e</a:t>
            </a:r>
            <a:r>
              <a:rPr lang="en-US" altLang="zh-CN" sz="1600">
                <a:solidFill>
                  <a:schemeClr val="bg1"/>
                </a:solidFill>
                <a:cs typeface="+mn-ea"/>
              </a:rPr>
              <a:t>ff</a:t>
            </a:r>
            <a:r>
              <a:rPr lang="zh-CN" altLang="en-US" sz="1600">
                <a:solidFill>
                  <a:schemeClr val="bg1"/>
                </a:solidFill>
                <a:cs typeface="+mn-ea"/>
              </a:rPr>
              <a:t>iciency.</a:t>
            </a:r>
            <a:endParaRPr lang="zh-CN" altLang="en-US" sz="1600">
              <a:solidFill>
                <a:schemeClr val="bg1"/>
              </a:solidFill>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图片 170"/>
          <p:cNvPicPr>
            <a:picLocks noChangeAspect="1"/>
          </p:cNvPicPr>
          <p:nvPr/>
        </p:nvPicPr>
        <p:blipFill rotWithShape="1">
          <a:blip r:embed="rId1"/>
          <a:srcRect t="11284" b="11844"/>
          <a:stretch>
            <a:fillRect/>
          </a:stretch>
        </p:blipFill>
        <p:spPr>
          <a:xfrm flipV="1">
            <a:off x="228600" y="0"/>
            <a:ext cx="5010912" cy="5143500"/>
          </a:xfrm>
          <a:prstGeom prst="rect">
            <a:avLst/>
          </a:prstGeom>
        </p:spPr>
      </p:pic>
      <p:sp>
        <p:nvSpPr>
          <p:cNvPr id="41" name="矩形 40"/>
          <p:cNvSpPr/>
          <p:nvPr/>
        </p:nvSpPr>
        <p:spPr>
          <a:xfrm>
            <a:off x="600794" y="244337"/>
            <a:ext cx="5401310" cy="768350"/>
          </a:xfrm>
          <a:prstGeom prst="rect">
            <a:avLst/>
          </a:prstGeom>
          <a:noFill/>
        </p:spPr>
        <p:txBody>
          <a:bodyPr wrap="none" rtlCol="0">
            <a:spAutoFit/>
          </a:bodyPr>
          <a:lstStyle/>
          <a:p>
            <a:pPr algn="l"/>
            <a:r>
              <a:rPr lang="en-US" altLang="zh-CN" sz="4400" b="1" cap="all">
                <a:solidFill>
                  <a:srgbClr val="FCC896"/>
                </a:solidFill>
                <a:uFillTx/>
                <a:latin typeface="Philosopher" panose="00000500000000000000" charset="0"/>
                <a:ea typeface="+mj-ea"/>
                <a:cs typeface="Philosopher" panose="00000500000000000000" charset="0"/>
                <a:sym typeface="+mn-lt"/>
              </a:rPr>
              <a:t>PROJECT OVERVIEW</a:t>
            </a:r>
            <a:endParaRPr lang="en-US" altLang="zh-CN" sz="4400" b="1" cap="all">
              <a:solidFill>
                <a:srgbClr val="FCC896"/>
              </a:solidFill>
              <a:uFillTx/>
              <a:latin typeface="Philosopher" panose="00000500000000000000" charset="0"/>
              <a:ea typeface="+mj-ea"/>
              <a:cs typeface="Philosopher" panose="00000500000000000000" charset="0"/>
              <a:sym typeface="+mn-lt"/>
            </a:endParaRPr>
          </a:p>
        </p:txBody>
      </p:sp>
      <p:sp>
        <p:nvSpPr>
          <p:cNvPr id="82" name="矩形 81"/>
          <p:cNvSpPr/>
          <p:nvPr/>
        </p:nvSpPr>
        <p:spPr>
          <a:xfrm>
            <a:off x="819150" y="1012825"/>
            <a:ext cx="7618730" cy="3800475"/>
          </a:xfrm>
          <a:prstGeom prst="rect">
            <a:avLst/>
          </a:prstGeom>
        </p:spPr>
        <p:txBody>
          <a:bodyPr wrap="square">
            <a:noAutofit/>
          </a:bodyPr>
          <a:lstStyle/>
          <a:p>
            <a:pPr algn="just" defTabSz="685800">
              <a:lnSpc>
                <a:spcPct val="150000"/>
              </a:lnSpc>
            </a:pPr>
            <a:r>
              <a:rPr lang="zh-CN" altLang="en-US" sz="1600">
                <a:solidFill>
                  <a:schemeClr val="bg1"/>
                </a:solidFill>
                <a:cs typeface="+mn-ea"/>
              </a:rPr>
              <a:t>This endeavor seeks to create a real-time people counting solution specifically designed for the retail sector. Through the utilization of advanced computer vision technologies like YOLO and OpenCV, the system will precisely track the number of customers entering and exiting retail establishments. By furnishing accurate insights into customer traffic, the system will empower retailers to optimize staffing, refine inventory management, and boost overall operational efficiency. Its objective is to rectify the limitations of conventional counting approaches, equipping retailers with a dependable instrument to effectively oversee customer flow and enhance operational processes, thereby enhancing the retail experience for both patrons and staff.</a:t>
            </a:r>
            <a:endParaRPr lang="zh-CN" altLang="en-US" sz="1600">
              <a:solidFill>
                <a:schemeClr val="bg1"/>
              </a:solidFill>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图片 170"/>
          <p:cNvPicPr>
            <a:picLocks noChangeAspect="1"/>
          </p:cNvPicPr>
          <p:nvPr/>
        </p:nvPicPr>
        <p:blipFill rotWithShape="1">
          <a:blip r:embed="rId1"/>
          <a:srcRect t="11284" b="11844"/>
          <a:stretch>
            <a:fillRect/>
          </a:stretch>
        </p:blipFill>
        <p:spPr>
          <a:xfrm flipV="1">
            <a:off x="228600" y="0"/>
            <a:ext cx="5010912" cy="5143500"/>
          </a:xfrm>
          <a:prstGeom prst="rect">
            <a:avLst/>
          </a:prstGeom>
        </p:spPr>
      </p:pic>
      <p:sp>
        <p:nvSpPr>
          <p:cNvPr id="41" name="矩形 40"/>
          <p:cNvSpPr/>
          <p:nvPr/>
        </p:nvSpPr>
        <p:spPr>
          <a:xfrm>
            <a:off x="600794" y="244337"/>
            <a:ext cx="3150870" cy="768350"/>
          </a:xfrm>
          <a:prstGeom prst="rect">
            <a:avLst/>
          </a:prstGeom>
          <a:noFill/>
        </p:spPr>
        <p:txBody>
          <a:bodyPr wrap="none" rtlCol="0">
            <a:spAutoFit/>
          </a:bodyPr>
          <a:lstStyle/>
          <a:p>
            <a:pPr algn="l"/>
            <a:r>
              <a:rPr lang="en-US" altLang="zh-CN" sz="4400" b="1" cap="all">
                <a:solidFill>
                  <a:srgbClr val="FCC896"/>
                </a:solidFill>
                <a:uFillTx/>
                <a:latin typeface="Philosopher" panose="00000500000000000000" charset="0"/>
                <a:ea typeface="+mj-ea"/>
                <a:cs typeface="Philosopher" panose="00000500000000000000" charset="0"/>
                <a:sym typeface="+mn-lt"/>
              </a:rPr>
              <a:t>END USERS</a:t>
            </a:r>
            <a:endParaRPr lang="en-US" altLang="zh-CN" sz="4400" b="1" cap="all">
              <a:solidFill>
                <a:srgbClr val="FCC896"/>
              </a:solidFill>
              <a:uFillTx/>
              <a:latin typeface="Philosopher" panose="00000500000000000000" charset="0"/>
              <a:ea typeface="+mj-ea"/>
              <a:cs typeface="Philosopher" panose="00000500000000000000" charset="0"/>
              <a:sym typeface="+mn-lt"/>
            </a:endParaRPr>
          </a:p>
        </p:txBody>
      </p:sp>
      <p:sp>
        <p:nvSpPr>
          <p:cNvPr id="82" name="矩形 81"/>
          <p:cNvSpPr/>
          <p:nvPr/>
        </p:nvSpPr>
        <p:spPr>
          <a:xfrm>
            <a:off x="819150" y="1012825"/>
            <a:ext cx="7618730" cy="3800475"/>
          </a:xfrm>
          <a:prstGeom prst="rect">
            <a:avLst/>
          </a:prstGeom>
        </p:spPr>
        <p:txBody>
          <a:bodyPr wrap="square">
            <a:noAutofit/>
          </a:bodyPr>
          <a:lstStyle/>
          <a:p>
            <a:pPr algn="just" defTabSz="685800">
              <a:lnSpc>
                <a:spcPct val="150000"/>
              </a:lnSpc>
            </a:pPr>
            <a:r>
              <a:rPr lang="zh-CN" altLang="en-US" sz="1600">
                <a:solidFill>
                  <a:schemeClr val="bg1"/>
                </a:solidFill>
                <a:cs typeface="+mn-ea"/>
              </a:rPr>
              <a:t>The end users of this project would primarily be retail store owners and managers who are seeking to enhance their operational efficiency and improve the overall customer experience. They would utilize the real-time people counting system to gain insights into customer traffic patterns, optimize staffing levels, and manage inventory more effectively. Additionally, retail staff members may also benefit from the system as it can help them better understand customer behavior and provide more personalized assistance.</a:t>
            </a:r>
            <a:endParaRPr lang="zh-CN" altLang="en-US" sz="1600">
              <a:solidFill>
                <a:schemeClr val="bg1"/>
              </a:solidFill>
              <a:cs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箭头连接符 34"/>
          <p:cNvCxnSpPr/>
          <p:nvPr/>
        </p:nvCxnSpPr>
        <p:spPr>
          <a:xfrm>
            <a:off x="-496111" y="3023515"/>
            <a:ext cx="9411511" cy="0"/>
          </a:xfrm>
          <a:prstGeom prst="straightConnector1">
            <a:avLst/>
          </a:prstGeom>
          <a:ln w="28575">
            <a:gradFill flip="none" rotWithShape="1">
              <a:gsLst>
                <a:gs pos="0">
                  <a:srgbClr val="FCC896"/>
                </a:gs>
                <a:gs pos="100000">
                  <a:srgbClr val="F7E7E1">
                    <a:alpha val="0"/>
                  </a:srgbClr>
                </a:gs>
              </a:gsLst>
              <a:lin ang="1080000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349454" y="2880519"/>
            <a:ext cx="269455" cy="269455"/>
          </a:xfrm>
          <a:prstGeom prst="ellipse">
            <a:avLst/>
          </a:prstGeom>
          <a:solidFill>
            <a:schemeClr val="accent1"/>
          </a:solidFill>
          <a:ln w="762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37" name="椭圆 36"/>
          <p:cNvSpPr/>
          <p:nvPr/>
        </p:nvSpPr>
        <p:spPr>
          <a:xfrm>
            <a:off x="2323856" y="2909702"/>
            <a:ext cx="269455" cy="269455"/>
          </a:xfrm>
          <a:prstGeom prst="ellipse">
            <a:avLst/>
          </a:prstGeom>
          <a:solidFill>
            <a:schemeClr val="accent1"/>
          </a:solidFill>
          <a:ln w="762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38" name="椭圆 37"/>
          <p:cNvSpPr/>
          <p:nvPr/>
        </p:nvSpPr>
        <p:spPr>
          <a:xfrm>
            <a:off x="4278573" y="2880087"/>
            <a:ext cx="269455" cy="269455"/>
          </a:xfrm>
          <a:prstGeom prst="ellipse">
            <a:avLst/>
          </a:prstGeom>
          <a:solidFill>
            <a:schemeClr val="accent1"/>
          </a:solidFill>
          <a:ln w="762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sp>
        <p:nvSpPr>
          <p:cNvPr id="39" name="椭圆 38"/>
          <p:cNvSpPr/>
          <p:nvPr/>
        </p:nvSpPr>
        <p:spPr>
          <a:xfrm>
            <a:off x="6207890" y="2909932"/>
            <a:ext cx="269455" cy="269455"/>
          </a:xfrm>
          <a:prstGeom prst="ellipse">
            <a:avLst/>
          </a:prstGeom>
          <a:solidFill>
            <a:schemeClr val="accent1"/>
          </a:solidFill>
          <a:ln w="76200">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Philosopher" panose="00000500000000000000" charset="0"/>
            </a:endParaRPr>
          </a:p>
        </p:txBody>
      </p:sp>
      <p:cxnSp>
        <p:nvCxnSpPr>
          <p:cNvPr id="40" name="直接连接符 39"/>
          <p:cNvCxnSpPr/>
          <p:nvPr/>
        </p:nvCxnSpPr>
        <p:spPr>
          <a:xfrm>
            <a:off x="450134" y="3288066"/>
            <a:ext cx="0" cy="1128409"/>
          </a:xfrm>
          <a:prstGeom prst="line">
            <a:avLst/>
          </a:prstGeom>
          <a:ln w="28575">
            <a:gradFill flip="none" rotWithShape="1">
              <a:gsLst>
                <a:gs pos="0">
                  <a:srgbClr val="FCC896"/>
                </a:gs>
                <a:gs pos="100000">
                  <a:srgbClr val="F7E7E1">
                    <a:alpha val="0"/>
                  </a:srgbClr>
                </a:gs>
              </a:gsLst>
              <a:lin ang="16200000" scaled="1"/>
              <a:tileRect/>
            </a:gra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17855" y="3442970"/>
            <a:ext cx="3408045" cy="1153160"/>
          </a:xfrm>
          <a:prstGeom prst="rect">
            <a:avLst/>
          </a:prstGeom>
        </p:spPr>
        <p:txBody>
          <a:bodyPr wrap="square">
            <a:spAutoFit/>
          </a:bodyPr>
          <a:lstStyle/>
          <a:p>
            <a:pPr algn="just">
              <a:lnSpc>
                <a:spcPct val="150000"/>
              </a:lnSpc>
            </a:pPr>
            <a:r>
              <a:rPr lang="zh-CN" altLang="en-US" sz="1150" kern="0">
                <a:solidFill>
                  <a:schemeClr val="bg1"/>
                </a:solidFill>
                <a:latin typeface="Open Sans" panose="020B0606030504020204" charset="0"/>
                <a:cs typeface="Philosopher" panose="00000500000000000000" charset="0"/>
                <a:sym typeface="Open Sans" panose="020B0606030504020204" charset="0"/>
              </a:rPr>
              <a:t>The system provides store managers with detailed insights into customer traffic, enabling strategic decisions on staffing, inventory, and resources to meet customer needs effectively.</a:t>
            </a:r>
            <a:endParaRPr lang="zh-CN" altLang="en-US" sz="1150" kern="0">
              <a:solidFill>
                <a:schemeClr val="bg1"/>
              </a:solidFill>
              <a:latin typeface="Open Sans" panose="020B0606030504020204" charset="0"/>
              <a:cs typeface="Philosopher" panose="00000500000000000000" charset="0"/>
              <a:sym typeface="Open Sans" panose="020B0606030504020204" charset="0"/>
            </a:endParaRPr>
          </a:p>
        </p:txBody>
      </p:sp>
      <p:sp>
        <p:nvSpPr>
          <p:cNvPr id="42" name="矩形 41"/>
          <p:cNvSpPr/>
          <p:nvPr/>
        </p:nvSpPr>
        <p:spPr>
          <a:xfrm>
            <a:off x="639350" y="3136262"/>
            <a:ext cx="2260828" cy="368300"/>
          </a:xfrm>
          <a:prstGeom prst="rect">
            <a:avLst/>
          </a:prstGeom>
        </p:spPr>
        <p:txBody>
          <a:bodyPr wrap="square">
            <a:spAutoFit/>
          </a:bodyPr>
          <a:lstStyle/>
          <a:p>
            <a:pPr defTabSz="914400"/>
            <a:r>
              <a:rPr lang="zh-CN" altLang="en-US">
                <a:ln w="19050">
                  <a:noFill/>
                </a:ln>
                <a:solidFill>
                  <a:schemeClr val="accent1"/>
                </a:solidFill>
                <a:latin typeface="+mj-ea"/>
                <a:ea typeface="+mj-ea"/>
                <a:cs typeface="Philosopher" panose="00000500000000000000" charset="0"/>
                <a:sym typeface="+mn-lt"/>
              </a:rPr>
              <a:t>Data-Driven Insights</a:t>
            </a:r>
            <a:endParaRPr lang="zh-CN" altLang="en-US">
              <a:ln w="19050">
                <a:noFill/>
              </a:ln>
              <a:solidFill>
                <a:schemeClr val="accent1"/>
              </a:solidFill>
              <a:latin typeface="+mj-ea"/>
              <a:ea typeface="+mj-ea"/>
              <a:cs typeface="Philosopher" panose="00000500000000000000" charset="0"/>
              <a:sym typeface="+mn-lt"/>
            </a:endParaRPr>
          </a:p>
        </p:txBody>
      </p:sp>
      <p:cxnSp>
        <p:nvCxnSpPr>
          <p:cNvPr id="44" name="直接连接符 43"/>
          <p:cNvCxnSpPr/>
          <p:nvPr/>
        </p:nvCxnSpPr>
        <p:spPr>
          <a:xfrm flipV="1">
            <a:off x="1315327" y="1004511"/>
            <a:ext cx="0" cy="1128409"/>
          </a:xfrm>
          <a:prstGeom prst="line">
            <a:avLst/>
          </a:prstGeom>
          <a:ln w="28575">
            <a:gradFill flip="none" rotWithShape="1">
              <a:gsLst>
                <a:gs pos="0">
                  <a:srgbClr val="FCC896"/>
                </a:gs>
                <a:gs pos="100000">
                  <a:srgbClr val="F7E7E1">
                    <a:alpha val="0"/>
                  </a:srgbClr>
                </a:gs>
              </a:gsLst>
              <a:lin ang="16200000" scaled="1"/>
              <a:tileRect/>
            </a:gra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420495" y="977900"/>
            <a:ext cx="3717925" cy="1932940"/>
          </a:xfrm>
          <a:prstGeom prst="rect">
            <a:avLst/>
          </a:prstGeom>
        </p:spPr>
        <p:txBody>
          <a:bodyPr wrap="square">
            <a:noAutofit/>
          </a:bodyPr>
          <a:lstStyle/>
          <a:p>
            <a:pPr algn="just">
              <a:lnSpc>
                <a:spcPct val="150000"/>
              </a:lnSpc>
            </a:pPr>
            <a:r>
              <a:rPr lang="zh-CN" altLang="en-US" sz="1150" kern="0">
                <a:solidFill>
                  <a:schemeClr val="bg1"/>
                </a:solidFill>
                <a:latin typeface="Open Sans" panose="020B0606030504020204" charset="0"/>
                <a:cs typeface="Philosopher" panose="00000500000000000000" charset="0"/>
                <a:sym typeface="Open Sans" panose="020B0606030504020204" charset="0"/>
              </a:rPr>
              <a:t>This innovative solution employs cutting-edge computer vision methodologies such as YOLO (You Only Look Once) and OpenCV (Open Source Computer Vision Library) to accurately track individuals entering and exiting retail premises in real-time.</a:t>
            </a:r>
            <a:endParaRPr lang="zh-CN" altLang="en-US" sz="1150" kern="0">
              <a:solidFill>
                <a:schemeClr val="bg1"/>
              </a:solidFill>
              <a:latin typeface="Open Sans" panose="020B0606030504020204" charset="0"/>
              <a:cs typeface="Philosopher" panose="00000500000000000000" charset="0"/>
              <a:sym typeface="Open Sans" panose="020B0606030504020204" charset="0"/>
            </a:endParaRPr>
          </a:p>
        </p:txBody>
      </p:sp>
      <p:sp>
        <p:nvSpPr>
          <p:cNvPr id="46" name="矩形 45"/>
          <p:cNvSpPr/>
          <p:nvPr/>
        </p:nvSpPr>
        <p:spPr>
          <a:xfrm>
            <a:off x="1420495" y="636270"/>
            <a:ext cx="3717925" cy="368300"/>
          </a:xfrm>
          <a:prstGeom prst="rect">
            <a:avLst/>
          </a:prstGeom>
        </p:spPr>
        <p:txBody>
          <a:bodyPr wrap="square">
            <a:spAutoFit/>
          </a:bodyPr>
          <a:lstStyle/>
          <a:p>
            <a:pPr defTabSz="914400"/>
            <a:r>
              <a:rPr lang="zh-CN" altLang="en-US">
                <a:ln w="19050">
                  <a:noFill/>
                </a:ln>
                <a:solidFill>
                  <a:schemeClr val="accent1"/>
                </a:solidFill>
                <a:latin typeface="+mj-ea"/>
                <a:ea typeface="+mj-ea"/>
                <a:cs typeface="Philosopher" panose="00000500000000000000" charset="0"/>
                <a:sym typeface="+mn-lt"/>
              </a:rPr>
              <a:t>Cutting-Edge People Tracking</a:t>
            </a:r>
            <a:endParaRPr lang="zh-CN" altLang="en-US">
              <a:ln w="19050">
                <a:noFill/>
              </a:ln>
              <a:solidFill>
                <a:schemeClr val="accent1"/>
              </a:solidFill>
              <a:latin typeface="+mj-ea"/>
              <a:ea typeface="+mj-ea"/>
              <a:cs typeface="Philosopher" panose="00000500000000000000" charset="0"/>
              <a:sym typeface="+mn-lt"/>
            </a:endParaRPr>
          </a:p>
        </p:txBody>
      </p:sp>
      <p:cxnSp>
        <p:nvCxnSpPr>
          <p:cNvPr id="48" name="直接连接符 47"/>
          <p:cNvCxnSpPr/>
          <p:nvPr/>
        </p:nvCxnSpPr>
        <p:spPr>
          <a:xfrm>
            <a:off x="4372583" y="3504601"/>
            <a:ext cx="0" cy="1128409"/>
          </a:xfrm>
          <a:prstGeom prst="line">
            <a:avLst/>
          </a:prstGeom>
          <a:ln w="28575">
            <a:gradFill flip="none" rotWithShape="1">
              <a:gsLst>
                <a:gs pos="0">
                  <a:srgbClr val="FCC896"/>
                </a:gs>
                <a:gs pos="100000">
                  <a:srgbClr val="F7E7E1">
                    <a:alpha val="0"/>
                  </a:srgbClr>
                </a:gs>
              </a:gsLst>
              <a:lin ang="16200000" scaled="1"/>
              <a:tileRect/>
            </a:gra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4718685" y="3558540"/>
            <a:ext cx="3932555" cy="1073785"/>
          </a:xfrm>
          <a:prstGeom prst="rect">
            <a:avLst/>
          </a:prstGeom>
        </p:spPr>
        <p:txBody>
          <a:bodyPr wrap="square">
            <a:noAutofit/>
          </a:bodyPr>
          <a:lstStyle/>
          <a:p>
            <a:pPr algn="just">
              <a:lnSpc>
                <a:spcPct val="150000"/>
              </a:lnSpc>
            </a:pPr>
            <a:r>
              <a:rPr lang="zh-CN" altLang="en-US" sz="1150" kern="0">
                <a:solidFill>
                  <a:schemeClr val="bg1"/>
                </a:solidFill>
                <a:latin typeface="Open Sans" panose="020B0606030504020204" charset="0"/>
                <a:cs typeface="Philosopher" panose="00000500000000000000" charset="0"/>
                <a:sym typeface="Open Sans" panose="020B0606030504020204" charset="0"/>
              </a:rPr>
              <a:t>Using accurate people tracking data, the solution helps retailers improve store efficiency by optimizing staffing, reducing wait times, and streamlining operations, ultimately boosting customer satisfaction</a:t>
            </a:r>
            <a:endParaRPr lang="zh-CN" altLang="en-US" sz="1150" kern="0">
              <a:solidFill>
                <a:schemeClr val="bg1"/>
              </a:solidFill>
              <a:latin typeface="Open Sans" panose="020B0606030504020204" charset="0"/>
              <a:cs typeface="Philosopher" panose="00000500000000000000" charset="0"/>
              <a:sym typeface="Open Sans" panose="020B0606030504020204" charset="0"/>
            </a:endParaRPr>
          </a:p>
        </p:txBody>
      </p:sp>
      <p:sp>
        <p:nvSpPr>
          <p:cNvPr id="50" name="矩形 49"/>
          <p:cNvSpPr/>
          <p:nvPr/>
        </p:nvSpPr>
        <p:spPr>
          <a:xfrm>
            <a:off x="4826000" y="3135630"/>
            <a:ext cx="3965575" cy="368300"/>
          </a:xfrm>
          <a:prstGeom prst="rect">
            <a:avLst/>
          </a:prstGeom>
        </p:spPr>
        <p:txBody>
          <a:bodyPr wrap="square">
            <a:spAutoFit/>
          </a:bodyPr>
          <a:lstStyle/>
          <a:p>
            <a:pPr defTabSz="914400"/>
            <a:r>
              <a:rPr lang="zh-CN" altLang="en-US">
                <a:ln w="19050">
                  <a:noFill/>
                </a:ln>
                <a:solidFill>
                  <a:schemeClr val="accent1"/>
                </a:solidFill>
                <a:latin typeface="+mj-ea"/>
                <a:ea typeface="+mj-ea"/>
                <a:cs typeface="Philosopher" panose="00000500000000000000" charset="0"/>
                <a:sym typeface="+mn-lt"/>
              </a:rPr>
              <a:t>Enhanced Store Efficiency</a:t>
            </a:r>
            <a:endParaRPr lang="zh-CN" altLang="en-US">
              <a:ln w="19050">
                <a:noFill/>
              </a:ln>
              <a:solidFill>
                <a:schemeClr val="accent1"/>
              </a:solidFill>
              <a:latin typeface="+mj-ea"/>
              <a:ea typeface="+mj-ea"/>
              <a:cs typeface="Philosopher" panose="00000500000000000000" charset="0"/>
              <a:sym typeface="+mn-lt"/>
            </a:endParaRPr>
          </a:p>
        </p:txBody>
      </p:sp>
      <p:cxnSp>
        <p:nvCxnSpPr>
          <p:cNvPr id="54" name="直接连接符 53"/>
          <p:cNvCxnSpPr/>
          <p:nvPr/>
        </p:nvCxnSpPr>
        <p:spPr>
          <a:xfrm flipV="1">
            <a:off x="5138716" y="977841"/>
            <a:ext cx="0" cy="1128409"/>
          </a:xfrm>
          <a:prstGeom prst="line">
            <a:avLst/>
          </a:prstGeom>
          <a:ln w="28575">
            <a:gradFill flip="none" rotWithShape="1">
              <a:gsLst>
                <a:gs pos="0">
                  <a:srgbClr val="FCC896"/>
                </a:gs>
                <a:gs pos="100000">
                  <a:srgbClr val="F7E7E1">
                    <a:alpha val="0"/>
                  </a:srgbClr>
                </a:gs>
              </a:gsLst>
              <a:lin ang="16200000" scaled="1"/>
              <a:tileRect/>
            </a:gra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243195" y="1050925"/>
            <a:ext cx="3672205" cy="1835785"/>
          </a:xfrm>
          <a:prstGeom prst="rect">
            <a:avLst/>
          </a:prstGeom>
        </p:spPr>
        <p:txBody>
          <a:bodyPr wrap="square">
            <a:noAutofit/>
          </a:bodyPr>
          <a:lstStyle/>
          <a:p>
            <a:pPr algn="just">
              <a:lnSpc>
                <a:spcPct val="150000"/>
              </a:lnSpc>
            </a:pPr>
            <a:r>
              <a:rPr lang="zh-CN" altLang="en-US" sz="1150" kern="0">
                <a:solidFill>
                  <a:schemeClr val="bg1"/>
                </a:solidFill>
                <a:latin typeface="Open Sans" panose="020B0606030504020204" charset="0"/>
                <a:cs typeface="Philosopher" panose="00000500000000000000" charset="0"/>
                <a:sym typeface="Open Sans" panose="020B0606030504020204" charset="0"/>
              </a:rPr>
              <a:t>This solution seamlessly integrates with existing retail infrastructure, allowing for easy implementation without disrupting day-to-day operations. By integrating with POS systems and other retail management software, it enhances operational efficiency and facilitates data-driven decision-making across the organization</a:t>
            </a:r>
            <a:endParaRPr lang="zh-CN" altLang="en-US" sz="1150" kern="0">
              <a:solidFill>
                <a:schemeClr val="bg1"/>
              </a:solidFill>
              <a:latin typeface="Open Sans" panose="020B0606030504020204" charset="0"/>
              <a:cs typeface="Philosopher" panose="00000500000000000000" charset="0"/>
              <a:sym typeface="Open Sans" panose="020B0606030504020204" charset="0"/>
            </a:endParaRPr>
          </a:p>
        </p:txBody>
      </p:sp>
      <p:sp>
        <p:nvSpPr>
          <p:cNvPr id="57" name="矩形 56"/>
          <p:cNvSpPr/>
          <p:nvPr/>
        </p:nvSpPr>
        <p:spPr>
          <a:xfrm>
            <a:off x="5554574" y="634179"/>
            <a:ext cx="2260828" cy="368300"/>
          </a:xfrm>
          <a:prstGeom prst="rect">
            <a:avLst/>
          </a:prstGeom>
        </p:spPr>
        <p:txBody>
          <a:bodyPr wrap="square">
            <a:spAutoFit/>
          </a:bodyPr>
          <a:lstStyle/>
          <a:p>
            <a:pPr defTabSz="914400"/>
            <a:r>
              <a:rPr lang="zh-CN" altLang="en-US">
                <a:ln w="19050">
                  <a:noFill/>
                </a:ln>
                <a:solidFill>
                  <a:schemeClr val="accent1"/>
                </a:solidFill>
                <a:latin typeface="+mj-ea"/>
                <a:ea typeface="+mj-ea"/>
                <a:cs typeface="Philosopher" panose="00000500000000000000" charset="0"/>
                <a:sym typeface="+mn-lt"/>
              </a:rPr>
              <a:t>Seamless Integration</a:t>
            </a:r>
            <a:endParaRPr lang="zh-CN" altLang="en-US">
              <a:ln w="19050">
                <a:noFill/>
              </a:ln>
              <a:solidFill>
                <a:schemeClr val="accent1"/>
              </a:solidFill>
              <a:latin typeface="+mj-ea"/>
              <a:ea typeface="+mj-ea"/>
              <a:cs typeface="Philosopher" panose="00000500000000000000" charset="0"/>
              <a:sym typeface="+mn-lt"/>
            </a:endParaRPr>
          </a:p>
        </p:txBody>
      </p:sp>
      <p:grpSp>
        <p:nvGrpSpPr>
          <p:cNvPr id="29" name="组合 28"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p:cNvGrpSpPr/>
          <p:nvPr/>
        </p:nvGrpSpPr>
        <p:grpSpPr>
          <a:xfrm>
            <a:off x="8433087" y="255838"/>
            <a:ext cx="474292" cy="136733"/>
            <a:chOff x="5516310" y="1016950"/>
            <a:chExt cx="474292" cy="136733"/>
          </a:xfrm>
        </p:grpSpPr>
        <p:cxnSp>
          <p:nvCxnSpPr>
            <p:cNvPr id="30" name="直接连接符 29"/>
            <p:cNvCxnSpPr/>
            <p:nvPr/>
          </p:nvCxnSpPr>
          <p:spPr>
            <a:xfrm>
              <a:off x="5516310" y="1016950"/>
              <a:ext cx="474292" cy="0"/>
            </a:xfrm>
            <a:prstGeom prst="line">
              <a:avLst/>
            </a:prstGeom>
            <a:ln w="38100" cap="rnd">
              <a:solidFill>
                <a:srgbClr val="FCC896"/>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734228" y="1153683"/>
              <a:ext cx="256374" cy="0"/>
            </a:xfrm>
            <a:prstGeom prst="line">
              <a:avLst/>
            </a:prstGeom>
            <a:ln w="38100" cap="rnd">
              <a:solidFill>
                <a:srgbClr val="FCC896"/>
              </a:solidFill>
              <a:round/>
            </a:ln>
          </p:spPr>
          <p:style>
            <a:lnRef idx="1">
              <a:schemeClr val="accent1"/>
            </a:lnRef>
            <a:fillRef idx="0">
              <a:schemeClr val="accent1"/>
            </a:fillRef>
            <a:effectRef idx="0">
              <a:schemeClr val="accent1"/>
            </a:effectRef>
            <a:fontRef idx="minor">
              <a:schemeClr val="tx1"/>
            </a:fontRef>
          </p:style>
        </p:cxnSp>
      </p:grpSp>
      <p:sp>
        <p:nvSpPr>
          <p:cNvPr id="3" name="矩形 2"/>
          <p:cNvSpPr/>
          <p:nvPr>
            <p:custDataLst>
              <p:tags r:id="rId1"/>
            </p:custDataLst>
          </p:nvPr>
        </p:nvSpPr>
        <p:spPr>
          <a:xfrm>
            <a:off x="404495" y="146685"/>
            <a:ext cx="2840990" cy="460375"/>
          </a:xfrm>
          <a:prstGeom prst="rect">
            <a:avLst/>
          </a:prstGeom>
          <a:noFill/>
          <a:ln>
            <a:noFill/>
          </a:ln>
        </p:spPr>
        <p:txBody>
          <a:bodyPr wrap="square" rtlCol="0">
            <a:spAutoFit/>
          </a:bodyPr>
          <a:lstStyle/>
          <a:p>
            <a:r>
              <a:rPr lang="en-US" altLang="zh-CN" sz="2400">
                <a:ln w="38100">
                  <a:noFill/>
                </a:ln>
                <a:gradFill>
                  <a:gsLst>
                    <a:gs pos="0">
                      <a:srgbClr val="FCC490"/>
                    </a:gs>
                    <a:gs pos="100000">
                      <a:srgbClr val="FCC896"/>
                    </a:gs>
                  </a:gsLst>
                  <a:lin ang="0" scaled="1"/>
                </a:gradFill>
                <a:latin typeface="+mj-ea"/>
                <a:ea typeface="+mj-ea"/>
                <a:cs typeface="Philosopher" panose="00000500000000000000" charset="0"/>
                <a:sym typeface="+mn-lt"/>
              </a:rPr>
              <a:t>SOLUTION</a:t>
            </a:r>
            <a:endParaRPr lang="en-US" altLang="zh-CN" sz="2400">
              <a:ln w="38100">
                <a:noFill/>
              </a:ln>
              <a:gradFill>
                <a:gsLst>
                  <a:gs pos="0">
                    <a:srgbClr val="FCC490"/>
                  </a:gs>
                  <a:gs pos="100000">
                    <a:srgbClr val="FCC896"/>
                  </a:gs>
                </a:gsLst>
                <a:lin ang="0" scaled="1"/>
              </a:gradFill>
              <a:latin typeface="+mj-ea"/>
              <a:ea typeface="+mj-ea"/>
              <a:cs typeface="Philosopher" panose="00000500000000000000" charset="0"/>
              <a:sym typeface="+mn-lt"/>
            </a:endParaRPr>
          </a:p>
        </p:txBody>
      </p:sp>
      <p:cxnSp>
        <p:nvCxnSpPr>
          <p:cNvPr id="5" name="直接连接符 4"/>
          <p:cNvCxnSpPr/>
          <p:nvPr>
            <p:custDataLst>
              <p:tags r:id="rId2"/>
            </p:custDataLst>
          </p:nvPr>
        </p:nvCxnSpPr>
        <p:spPr>
          <a:xfrm>
            <a:off x="225199" y="260215"/>
            <a:ext cx="0" cy="447472"/>
          </a:xfrm>
          <a:prstGeom prst="line">
            <a:avLst/>
          </a:prstGeom>
          <a:ln>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34950" y="542925"/>
            <a:ext cx="8416290" cy="4269105"/>
            <a:chOff x="793729" y="1671638"/>
            <a:chExt cx="7853881" cy="2847079"/>
          </a:xfrm>
        </p:grpSpPr>
        <p:pic>
          <p:nvPicPr>
            <p:cNvPr id="8" name="图片 7"/>
            <p:cNvPicPr>
              <a:picLocks noChangeAspect="1"/>
            </p:cNvPicPr>
            <p:nvPr/>
          </p:nvPicPr>
          <p:blipFill>
            <a:blip r:embed="rId1"/>
            <a:stretch>
              <a:fillRect/>
            </a:stretch>
          </p:blipFill>
          <p:spPr>
            <a:xfrm>
              <a:off x="793729" y="1671638"/>
              <a:ext cx="2700762" cy="2847079"/>
            </a:xfrm>
            <a:prstGeom prst="rect">
              <a:avLst/>
            </a:prstGeom>
          </p:spPr>
        </p:pic>
        <p:sp>
          <p:nvSpPr>
            <p:cNvPr id="3" name="矩形 2"/>
            <p:cNvSpPr/>
            <p:nvPr/>
          </p:nvSpPr>
          <p:spPr>
            <a:xfrm>
              <a:off x="798004" y="3819752"/>
              <a:ext cx="2696400" cy="696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w="38100">
                    <a:noFill/>
                  </a:ln>
                  <a:solidFill>
                    <a:schemeClr val="tx1">
                      <a:lumMod val="85000"/>
                      <a:lumOff val="15000"/>
                    </a:schemeClr>
                  </a:solidFill>
                  <a:effectLst/>
                  <a:uLnTx/>
                  <a:uFillTx/>
                  <a:latin typeface="Philosopher" panose="00000500000000000000" charset="0"/>
                  <a:ea typeface="Philosopher" panose="00000500000000000000" charset="0"/>
                  <a:cs typeface="Philosopher" panose="00000500000000000000" charset="0"/>
                  <a:sym typeface="+mn-lt"/>
                </a:rPr>
                <a:t>MODELING</a:t>
              </a:r>
              <a:endParaRPr kumimoji="0" lang="en-US" altLang="zh-CN" sz="2000" b="0" i="0" u="none" strike="noStrike" kern="1200" cap="none" spc="0" normalizeH="0" baseline="0" noProof="0">
                <a:ln w="38100">
                  <a:noFill/>
                </a:ln>
                <a:solidFill>
                  <a:schemeClr val="tx1">
                    <a:lumMod val="85000"/>
                    <a:lumOff val="15000"/>
                  </a:schemeClr>
                </a:solidFill>
                <a:effectLst/>
                <a:uLnTx/>
                <a:uFillTx/>
                <a:latin typeface="Philosopher" panose="00000500000000000000" charset="0"/>
                <a:ea typeface="Philosopher" panose="00000500000000000000" charset="0"/>
                <a:cs typeface="Philosopher" panose="00000500000000000000" charset="0"/>
                <a:sym typeface="+mn-lt"/>
              </a:endParaRPr>
            </a:p>
          </p:txBody>
        </p:sp>
        <p:sp>
          <p:nvSpPr>
            <p:cNvPr id="26" name="文本框 25"/>
            <p:cNvSpPr txBox="1"/>
            <p:nvPr/>
          </p:nvSpPr>
          <p:spPr>
            <a:xfrm>
              <a:off x="3937889" y="1720762"/>
              <a:ext cx="4709721" cy="2566309"/>
            </a:xfrm>
            <a:prstGeom prst="rect">
              <a:avLst/>
            </a:prstGeom>
            <a:noFill/>
          </p:spPr>
          <p:txBody>
            <a:bodyPr wrap="square" rtlCol="0">
              <a:noAutofit/>
            </a:bodyPr>
            <a:lstStyle>
              <a:defPPr>
                <a:defRPr lang="en-US"/>
              </a:defPPr>
              <a:lvl1pPr>
                <a:defRPr sz="900">
                  <a:solidFill>
                    <a:schemeClr val="tx1">
                      <a:lumMod val="75000"/>
                      <a:lumOff val="25000"/>
                    </a:schemeClr>
                  </a:solidFill>
                  <a:latin typeface="+mn-ea"/>
                  <a:cs typeface="汉仪旗黑-50S" panose="00020600040101010101" charset="-122"/>
                </a:defRPr>
              </a:lvl1pPr>
            </a:lstStyle>
            <a:p>
              <a:pPr>
                <a:lnSpc>
                  <a:spcPct val="150000"/>
                </a:lnSpc>
              </a:pPr>
              <a:r>
                <a:rPr lang="zh-CN" altLang="en-US" sz="1200" b="1">
                  <a:solidFill>
                    <a:schemeClr val="bg1"/>
                  </a:solidFill>
                  <a:cs typeface="Open Sans" panose="020B0606030504020204" charset="0"/>
                </a:rPr>
                <a:t>Customer Flow Simulation</a:t>
              </a:r>
              <a:r>
                <a:rPr lang="zh-CN" altLang="en-US" sz="1200">
                  <a:solidFill>
                    <a:schemeClr val="bg1"/>
                  </a:solidFill>
                  <a:cs typeface="Open Sans" panose="020B0606030504020204" charset="0"/>
                </a:rPr>
                <a:t>: Creating predictive models to optimize store layouts for efficiency by simulating customer movement.</a:t>
              </a:r>
              <a:endParaRPr lang="zh-CN" altLang="en-US" sz="1200">
                <a:solidFill>
                  <a:schemeClr val="bg1"/>
                </a:solidFill>
                <a:cs typeface="Open Sans" panose="020B0606030504020204" charset="0"/>
              </a:endParaRPr>
            </a:p>
            <a:p>
              <a:pPr>
                <a:lnSpc>
                  <a:spcPct val="150000"/>
                </a:lnSpc>
              </a:pPr>
              <a:r>
                <a:rPr lang="zh-CN" altLang="en-US" sz="1200" b="1">
                  <a:solidFill>
                    <a:schemeClr val="bg1"/>
                  </a:solidFill>
                  <a:cs typeface="Open Sans" panose="020B0606030504020204" charset="0"/>
                </a:rPr>
                <a:t>Staffing Efficiency</a:t>
              </a:r>
              <a:r>
                <a:rPr lang="zh-CN" altLang="en-US" sz="1200">
                  <a:solidFill>
                    <a:schemeClr val="bg1"/>
                  </a:solidFill>
                  <a:cs typeface="Open Sans" panose="020B0606030504020204" charset="0"/>
                </a:rPr>
                <a:t>: Utilizing data to determine optimal staffing levels at various times, minimizing customer wait times.</a:t>
              </a:r>
              <a:endParaRPr lang="zh-CN" altLang="en-US" sz="1200">
                <a:solidFill>
                  <a:schemeClr val="bg1"/>
                </a:solidFill>
                <a:cs typeface="Open Sans" panose="020B0606030504020204" charset="0"/>
              </a:endParaRPr>
            </a:p>
            <a:p>
              <a:pPr>
                <a:lnSpc>
                  <a:spcPct val="150000"/>
                </a:lnSpc>
              </a:pPr>
              <a:r>
                <a:rPr lang="zh-CN" altLang="en-US" sz="1200" b="1">
                  <a:solidFill>
                    <a:schemeClr val="bg1"/>
                  </a:solidFill>
                  <a:cs typeface="Open Sans" panose="020B0606030504020204" charset="0"/>
                </a:rPr>
                <a:t>Inventory Forecasting</a:t>
              </a:r>
              <a:r>
                <a:rPr lang="zh-CN" altLang="en-US" sz="1200">
                  <a:solidFill>
                    <a:schemeClr val="bg1"/>
                  </a:solidFill>
                  <a:cs typeface="Open Sans" panose="020B0606030504020204" charset="0"/>
                </a:rPr>
                <a:t>: Developing predictive models to optimize stock levels based on demand, reducing both overstocking and stockouts.</a:t>
              </a:r>
              <a:endParaRPr lang="zh-CN" altLang="en-US" sz="1200">
                <a:solidFill>
                  <a:schemeClr val="bg1"/>
                </a:solidFill>
                <a:cs typeface="Open Sans" panose="020B0606030504020204" charset="0"/>
              </a:endParaRPr>
            </a:p>
            <a:p>
              <a:pPr>
                <a:lnSpc>
                  <a:spcPct val="150000"/>
                </a:lnSpc>
              </a:pPr>
              <a:r>
                <a:rPr lang="zh-CN" altLang="en-US" sz="1200" b="1">
                  <a:solidFill>
                    <a:schemeClr val="bg1"/>
                  </a:solidFill>
                  <a:cs typeface="Open Sans" panose="020B0606030504020204" charset="0"/>
                </a:rPr>
                <a:t>Proactive Decision-Making</a:t>
              </a:r>
              <a:r>
                <a:rPr lang="zh-CN" altLang="en-US" sz="1200">
                  <a:solidFill>
                    <a:schemeClr val="bg1"/>
                  </a:solidFill>
                  <a:cs typeface="Open Sans" panose="020B0606030504020204" charset="0"/>
                </a:rPr>
                <a:t>: Harnessing historical data for predictive analytics to anticipate future trends and enable proactive decision-making.</a:t>
              </a:r>
              <a:endParaRPr lang="zh-CN" altLang="en-US" sz="1200">
                <a:solidFill>
                  <a:schemeClr val="bg1"/>
                </a:solidFill>
                <a:cs typeface="Open Sans" panose="020B0606030504020204" charset="0"/>
              </a:endParaRPr>
            </a:p>
            <a:p>
              <a:pPr>
                <a:lnSpc>
                  <a:spcPct val="150000"/>
                </a:lnSpc>
              </a:pPr>
              <a:r>
                <a:rPr lang="zh-CN" altLang="en-US" sz="1200" b="1">
                  <a:solidFill>
                    <a:schemeClr val="bg1"/>
                  </a:solidFill>
                  <a:cs typeface="Open Sans" panose="020B0606030504020204" charset="0"/>
                </a:rPr>
                <a:t>Continuous Improvemen</a:t>
              </a:r>
              <a:r>
                <a:rPr lang="zh-CN" altLang="en-US" sz="1200">
                  <a:solidFill>
                    <a:schemeClr val="bg1"/>
                  </a:solidFill>
                  <a:cs typeface="Open Sans" panose="020B0606030504020204" charset="0"/>
                </a:rPr>
                <a:t>t: Implementing machine learning algorithms to refine predictions and optimize operations iteratively.</a:t>
              </a:r>
              <a:endParaRPr lang="zh-CN" altLang="en-US" sz="1200">
                <a:solidFill>
                  <a:schemeClr val="bg1"/>
                </a:solidFill>
                <a:cs typeface="Open Sans" panose="020B0606030504020204" charset="0"/>
              </a:endParaRPr>
            </a:p>
          </p:txBody>
        </p:sp>
      </p:grpSp>
      <p:grpSp>
        <p:nvGrpSpPr>
          <p:cNvPr id="24" name="组合 23" descr="e7d195523061f1c09e9d68d7cf438b91ef959ecb14fc25d26BBA7F7DBC18E55DFF4014AF651F0BF2569D4B6C1DA7F1A4683A481403BD872FC687266AD13265C1DE7C373772FD8728ABDD69ADD03BFF5BE2862BC891DBB79EE2A6E30E6FE81194330FB21A2231439EF5CF32DEC90DA5442C90092A2E639AD15262983E6029078C5D1C2FCBFA81BD5DA4E401C4A75218BD"/>
          <p:cNvGrpSpPr/>
          <p:nvPr/>
        </p:nvGrpSpPr>
        <p:grpSpPr>
          <a:xfrm>
            <a:off x="8433087" y="255838"/>
            <a:ext cx="474292" cy="136733"/>
            <a:chOff x="5516310" y="1016950"/>
            <a:chExt cx="474292" cy="136733"/>
          </a:xfrm>
        </p:grpSpPr>
        <p:cxnSp>
          <p:nvCxnSpPr>
            <p:cNvPr id="28" name="直接连接符 27"/>
            <p:cNvCxnSpPr/>
            <p:nvPr/>
          </p:nvCxnSpPr>
          <p:spPr>
            <a:xfrm>
              <a:off x="5516310" y="1016950"/>
              <a:ext cx="474292" cy="0"/>
            </a:xfrm>
            <a:prstGeom prst="line">
              <a:avLst/>
            </a:prstGeom>
            <a:ln w="38100" cap="rnd">
              <a:solidFill>
                <a:srgbClr val="FCC896"/>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734228" y="1153683"/>
              <a:ext cx="256374" cy="0"/>
            </a:xfrm>
            <a:prstGeom prst="line">
              <a:avLst/>
            </a:prstGeom>
            <a:ln w="38100" cap="rnd">
              <a:solidFill>
                <a:srgbClr val="FCC896"/>
              </a:solidFill>
              <a:roun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图片 170"/>
          <p:cNvPicPr>
            <a:picLocks noChangeAspect="1"/>
          </p:cNvPicPr>
          <p:nvPr/>
        </p:nvPicPr>
        <p:blipFill rotWithShape="1">
          <a:blip r:embed="rId1"/>
          <a:srcRect t="11284" b="11844"/>
          <a:stretch>
            <a:fillRect/>
          </a:stretch>
        </p:blipFill>
        <p:spPr>
          <a:xfrm flipV="1">
            <a:off x="228600" y="0"/>
            <a:ext cx="5010912" cy="5143500"/>
          </a:xfrm>
          <a:prstGeom prst="rect">
            <a:avLst/>
          </a:prstGeom>
        </p:spPr>
      </p:pic>
      <p:sp>
        <p:nvSpPr>
          <p:cNvPr id="41" name="矩形 40"/>
          <p:cNvSpPr/>
          <p:nvPr/>
        </p:nvSpPr>
        <p:spPr>
          <a:xfrm>
            <a:off x="600794" y="244337"/>
            <a:ext cx="2204085" cy="768350"/>
          </a:xfrm>
          <a:prstGeom prst="rect">
            <a:avLst/>
          </a:prstGeom>
          <a:noFill/>
        </p:spPr>
        <p:txBody>
          <a:bodyPr wrap="none" rtlCol="0">
            <a:spAutoFit/>
          </a:bodyPr>
          <a:lstStyle/>
          <a:p>
            <a:pPr algn="l"/>
            <a:r>
              <a:rPr lang="en-US" altLang="zh-CN" sz="4400" b="1" cap="all">
                <a:solidFill>
                  <a:srgbClr val="FCC896"/>
                </a:solidFill>
                <a:uFillTx/>
                <a:latin typeface="Philosopher" panose="00000500000000000000" charset="0"/>
                <a:ea typeface="+mj-ea"/>
                <a:cs typeface="Philosopher" panose="00000500000000000000" charset="0"/>
                <a:sym typeface="+mn-lt"/>
              </a:rPr>
              <a:t>RESULT</a:t>
            </a:r>
            <a:endParaRPr lang="en-US" altLang="zh-CN" sz="4400" b="1" cap="all">
              <a:solidFill>
                <a:srgbClr val="FCC896"/>
              </a:solidFill>
              <a:uFillTx/>
              <a:latin typeface="Philosopher" panose="00000500000000000000" charset="0"/>
              <a:ea typeface="+mj-ea"/>
              <a:cs typeface="Philosopher" panose="00000500000000000000" charset="0"/>
              <a:sym typeface="+mn-lt"/>
            </a:endParaRPr>
          </a:p>
        </p:txBody>
      </p:sp>
      <p:sp>
        <p:nvSpPr>
          <p:cNvPr id="82" name="矩形 81"/>
          <p:cNvSpPr/>
          <p:nvPr/>
        </p:nvSpPr>
        <p:spPr>
          <a:xfrm>
            <a:off x="819150" y="1012825"/>
            <a:ext cx="7618730" cy="3800475"/>
          </a:xfrm>
          <a:prstGeom prst="rect">
            <a:avLst/>
          </a:prstGeom>
        </p:spPr>
        <p:txBody>
          <a:bodyPr wrap="square">
            <a:noAutofit/>
          </a:bodyPr>
          <a:lstStyle/>
          <a:p>
            <a:pPr algn="just" defTabSz="685800">
              <a:lnSpc>
                <a:spcPct val="150000"/>
              </a:lnSpc>
            </a:pPr>
            <a:endParaRPr lang="zh-CN" altLang="en-US" sz="1600">
              <a:solidFill>
                <a:schemeClr val="bg1"/>
              </a:solidFill>
              <a:cs typeface="+mn-ea"/>
            </a:endParaRPr>
          </a:p>
        </p:txBody>
      </p:sp>
      <p:pic>
        <p:nvPicPr>
          <p:cNvPr id="2" name="Picture 1" descr="nm_image"/>
          <p:cNvPicPr>
            <a:picLocks noChangeAspect="1"/>
          </p:cNvPicPr>
          <p:nvPr/>
        </p:nvPicPr>
        <p:blipFill>
          <a:blip r:embed="rId2"/>
          <a:stretch>
            <a:fillRect/>
          </a:stretch>
        </p:blipFill>
        <p:spPr>
          <a:xfrm>
            <a:off x="1016635" y="1190625"/>
            <a:ext cx="6573520" cy="296989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mNmYmEwOWQ4Y2Q0M2IxMGZkNjI4ZjhkZDQyNzg1OTYifQ=="/>
  <p:tag name="KSO_WPP_MARK_KEY" val="aa8c7646-61de-48a2-bdbc-d3e5c7c21b55"/>
</p:tagLst>
</file>

<file path=ppt/theme/theme1.xml><?xml version="1.0" encoding="utf-8"?>
<a:theme xmlns:a="http://schemas.openxmlformats.org/drawingml/2006/main" name="Office 主题​​">
  <a:themeElements>
    <a:clrScheme name="自定义 951">
      <a:dk1>
        <a:sysClr val="windowText" lastClr="000000"/>
      </a:dk1>
      <a:lt1>
        <a:sysClr val="window" lastClr="FFFFFF"/>
      </a:lt1>
      <a:dk2>
        <a:srgbClr val="000000"/>
      </a:dk2>
      <a:lt2>
        <a:srgbClr val="F8F8F8"/>
      </a:lt2>
      <a:accent1>
        <a:srgbClr val="FCC896"/>
      </a:accent1>
      <a:accent2>
        <a:srgbClr val="E0A366"/>
      </a:accent2>
      <a:accent3>
        <a:srgbClr val="3F3F3F"/>
      </a:accent3>
      <a:accent4>
        <a:srgbClr val="595959"/>
      </a:accent4>
      <a:accent5>
        <a:srgbClr val="5F5F5F"/>
      </a:accent5>
      <a:accent6>
        <a:srgbClr val="4D4D4D"/>
      </a:accent6>
      <a:hlink>
        <a:srgbClr val="000000"/>
      </a:hlink>
      <a:folHlink>
        <a:srgbClr val="919191"/>
      </a:folHlink>
    </a:clrScheme>
    <a:fontScheme name="2022采购宋体思源宋体 CN Heavy">
      <a:majorFont>
        <a:latin typeface="Open Sans"/>
        <a:ea typeface="Philosopher"/>
        <a:cs typeface=""/>
      </a:majorFont>
      <a:minorFont>
        <a:latin typeface="Open Sans"/>
        <a:ea typeface="Open Sans"/>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Philosopher"/>
        <a:font script="Hebr" typeface="Philosoph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Philosopher"/>
        <a:font script="Hebr" typeface="Philosoph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商务风通用营销策划模板</Template>
  <TotalTime>0</TotalTime>
  <Words>3949</Words>
  <Application>WPS Presentation</Application>
  <PresentationFormat>全屏显示(16:9)</PresentationFormat>
  <Paragraphs>74</Paragraphs>
  <Slides>9</Slides>
  <Notes>1</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Open Sans</vt:lpstr>
      <vt:lpstr>Philosopher</vt:lpstr>
      <vt:lpstr>汉仪旗黑-50S</vt:lpstr>
      <vt:lpstr>思源黑体 CN Heavy</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HP</cp:lastModifiedBy>
  <cp:revision>18</cp:revision>
  <dcterms:created xsi:type="dcterms:W3CDTF">2022-06-22T06:53:00Z</dcterms:created>
  <dcterms:modified xsi:type="dcterms:W3CDTF">2024-04-24T05:18:02Z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FC035F3A348A4FA2A2DD93E1C0C9DD5B_13</vt:lpwstr>
  </property>
  <property fmtid="{D5CDD505-2E9C-101B-9397-08002B2CF9AE}" pid="3" name="KSOProductBuildVer">
    <vt:lpwstr>1033-12.2.0.16731</vt:lpwstr>
  </property>
</Properties>
</file>