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266" r:id="rId8"/>
    <p:sldId id="16140624" r:id="rId9"/>
    <p:sldId id="267" r:id="rId10"/>
    <p:sldId id="268" r:id="rId11"/>
    <p:sldId id="16140623"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smtClean="0">
                <a:solidFill>
                  <a:schemeClr val="accent1">
                    <a:lumMod val="75000"/>
                  </a:schemeClr>
                </a:solidFill>
                <a:latin typeface="Arial" panose="020B0604020202020204"/>
                <a:cs typeface="Arial" panose="020B0604020202020204"/>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a:t>
            </a:r>
            <a:r>
              <a:rPr lang="en-IN" altLang="en-US" sz="2000" b="1" dirty="0">
                <a:solidFill>
                  <a:schemeClr val="accent1">
                    <a:lumMod val="75000"/>
                  </a:schemeClr>
                </a:solidFill>
                <a:latin typeface="Arial" panose="020B0604020202020204"/>
                <a:cs typeface="Arial" panose="020B0604020202020204"/>
              </a:rPr>
              <a:t>K.RUTHRA PRASATH</a:t>
            </a:r>
            <a:r>
              <a:rPr lang="en-US" sz="2000" b="1" smtClean="0">
                <a:solidFill>
                  <a:schemeClr val="accent1">
                    <a:lumMod val="75000"/>
                  </a:schemeClr>
                </a:solidFill>
                <a:latin typeface="Arial" panose="020B0604020202020204"/>
                <a:cs typeface="Arial" panose="020B0604020202020204"/>
              </a:rPr>
              <a:t> PAAVAI </a:t>
            </a:r>
            <a:r>
              <a:rPr lang="en-US" sz="2000" b="1" dirty="0" smtClean="0">
                <a:solidFill>
                  <a:schemeClr val="accent1">
                    <a:lumMod val="75000"/>
                  </a:schemeClr>
                </a:solidFill>
                <a:latin typeface="Arial" panose="020B0604020202020204"/>
                <a:cs typeface="Arial" panose="020B0604020202020204"/>
              </a:rPr>
              <a:t>College of Engineering</a:t>
            </a:r>
            <a:r>
              <a:rPr lang="en-US" sz="2000" b="1" dirty="0" smtClean="0">
                <a:solidFill>
                  <a:schemeClr val="accent1">
                    <a:lumMod val="75000"/>
                  </a:schemeClr>
                </a:solidFill>
                <a:latin typeface="Arial" panose="020B0604020202020204"/>
                <a:cs typeface="Arial" panose="020B0604020202020204"/>
              </a:rPr>
              <a:t>-ELECTRICAL </a:t>
            </a:r>
            <a:r>
              <a:rPr lang="en-US" sz="2000" b="1" dirty="0" smtClean="0">
                <a:solidFill>
                  <a:schemeClr val="accent1">
                    <a:lumMod val="75000"/>
                  </a:schemeClr>
                </a:solidFill>
                <a:latin typeface="Arial" panose="020B0604020202020204"/>
                <a:cs typeface="Arial" panose="020B0604020202020204"/>
              </a:rPr>
              <a:t>AND ELECTRONICS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AutoNum type="arabicPeriod"/>
            </a:pPr>
            <a:r>
              <a:rPr lang="en-US" sz="2000" dirty="0" smtClean="0"/>
              <a:t>Advanced Recommendation Algorithms.</a:t>
            </a:r>
            <a:endParaRPr lang="en-US" sz="2000" dirty="0" smtClean="0"/>
          </a:p>
          <a:p>
            <a:pPr marL="457200" indent="-457200">
              <a:buAutoNum type="arabicPeriod"/>
            </a:pPr>
            <a:r>
              <a:rPr lang="en-US" sz="2000" dirty="0" smtClean="0"/>
              <a:t>User Interaction Features</a:t>
            </a:r>
            <a:endParaRPr lang="en-US" sz="2000" dirty="0" smtClean="0"/>
          </a:p>
          <a:p>
            <a:pPr marL="457200" indent="-457200">
              <a:buAutoNum type="arabicPeriod"/>
            </a:pPr>
            <a:r>
              <a:rPr lang="en-US" sz="2000" dirty="0" smtClean="0"/>
              <a:t>Social Integration </a:t>
            </a:r>
            <a:endParaRPr lang="en-US" sz="2000" dirty="0" smtClean="0"/>
          </a:p>
          <a:p>
            <a:pPr marL="457200" indent="-457200">
              <a:buAutoNum type="arabicPeriod"/>
            </a:pPr>
            <a:r>
              <a:rPr lang="en-US" sz="2000" dirty="0" smtClean="0"/>
              <a:t>Internationalization</a:t>
            </a:r>
            <a:endParaRPr lang="en-US" sz="2000" dirty="0" smtClean="0"/>
          </a:p>
          <a:p>
            <a:pPr marL="457200" indent="-457200">
              <a:buAutoNum type="arabicPeriod"/>
            </a:pPr>
            <a:r>
              <a:rPr lang="en-US" sz="2000" dirty="0" smtClean="0"/>
              <a:t>Monetization Strategies</a:t>
            </a:r>
            <a:endParaRPr lang="en-US" sz="2000" dirty="0" smtClean="0"/>
          </a:p>
          <a:p>
            <a:pPr marL="457200" indent="-457200">
              <a:buAutoNum type="arabicPeriod"/>
            </a:pPr>
            <a:r>
              <a:rPr lang="en-US" sz="2000" dirty="0" smtClean="0"/>
              <a:t>Data Analytics and Insights:</a:t>
            </a:r>
            <a:endParaRPr lang="en-US" sz="2000" dirty="0" smtClean="0"/>
          </a:p>
          <a:p>
            <a:pPr marL="457200" indent="-457200">
              <a:buAutoNum type="arabicPeriod"/>
            </a:pPr>
            <a:r>
              <a:rPr lang="en-US" sz="2000" dirty="0" smtClean="0"/>
              <a:t>Accessibility Improvements. </a:t>
            </a:r>
            <a:endParaRPr lang="en-US" sz="2000" dirty="0" smtClean="0"/>
          </a:p>
          <a:p>
            <a:pPr marL="457200" indent="-457200">
              <a:buAutoNum type="arabicPeriod"/>
            </a:pPr>
            <a:r>
              <a:rPr lang="en-US" sz="2000" dirty="0" smtClean="0"/>
              <a:t>Virtual Reality (VR) Integration</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smtClean="0"/>
              <a:t>Movie Lens:</a:t>
            </a:r>
            <a:endParaRPr lang="en-IN" sz="2400" dirty="0" smtClean="0"/>
          </a:p>
          <a:p>
            <a:pPr marL="305435" indent="-305435"/>
            <a:r>
              <a:rPr lang="en-IN" sz="2400" dirty="0" err="1" smtClean="0"/>
              <a:t>IMDb</a:t>
            </a:r>
            <a:endParaRPr lang="en-IN" sz="2400" dirty="0" smtClean="0"/>
          </a:p>
          <a:p>
            <a:pPr marL="305435" indent="-305435"/>
            <a:r>
              <a:rPr lang="en-IN" sz="2400" dirty="0" smtClean="0"/>
              <a:t>TMDB</a:t>
            </a:r>
            <a:endParaRPr lang="en-IN" sz="2400" dirty="0" smtClean="0"/>
          </a:p>
          <a:p>
            <a:pPr marL="305435" indent="-305435"/>
            <a:r>
              <a:rPr lang="en-IN" sz="2400" dirty="0" err="1" smtClean="0"/>
              <a:t>Kaggle</a:t>
            </a:r>
            <a:endParaRPr lang="en-IN" sz="2400" dirty="0" smtClean="0"/>
          </a:p>
          <a:p>
            <a:pPr marL="305435" indent="-305435"/>
            <a:endParaRPr lang="en-IN" sz="2400" b="1" dirty="0" smtClean="0"/>
          </a:p>
          <a:p>
            <a:pPr marL="305435" indent="-305435"/>
            <a:endParaRPr lang="en-IN" sz="2400" b="1" dirty="0" smtClean="0"/>
          </a:p>
          <a:p>
            <a:pPr marL="305435" indent="-305435"/>
            <a:endParaRPr lang="en-IN"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305435" indent="-305435"/>
            <a:r>
              <a:rPr lang="en-US" sz="3600" dirty="0" smtClean="0"/>
              <a:t>Design and implement a movie rating project that allows users to rate and review movies, as well as discover new films based on their preferences.</a:t>
            </a:r>
            <a:endParaRPr lang="en-IN"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smtClean="0">
                <a:latin typeface="Calibri" panose="020F0502020204030204"/>
                <a:cs typeface="Calibri" panose="020F0502020204030204"/>
              </a:rPr>
              <a:t>The output is a dynamic and interactive platform that enhances users' movie-watching experience by providing a comprehensive database, personalized recommendations, and social interaction features.</a:t>
            </a:r>
            <a:endParaRPr lang="en-IN"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a:bodyPr>
          <a:lstStyle/>
          <a:p>
            <a:pPr marL="342900" indent="-342900">
              <a:buAutoNum type="arabicPeriod"/>
            </a:pPr>
            <a:r>
              <a:rPr lang="en-US" sz="1800" dirty="0" smtClean="0">
                <a:solidFill>
                  <a:srgbClr val="0F0F0F"/>
                </a:solidFill>
              </a:rPr>
              <a:t>Requirement Analysis:   - Understand the project goals, features, and user expectations.   - Gather detailed requirements through discussions with stakeholders.</a:t>
            </a:r>
            <a:endParaRPr lang="en-US" sz="1800" dirty="0" smtClean="0">
              <a:solidFill>
                <a:srgbClr val="0F0F0F"/>
              </a:solidFill>
            </a:endParaRPr>
          </a:p>
          <a:p>
            <a:pPr marL="342900" indent="-342900">
              <a:buAutoNum type="arabicPeriod"/>
            </a:pPr>
            <a:r>
              <a:rPr lang="en-US" sz="1800" dirty="0" smtClean="0">
                <a:solidFill>
                  <a:srgbClr val="0F0F0F"/>
                </a:solidFill>
              </a:rPr>
              <a:t> Database Design: - Design a relational database schema to store movie details, user information, ratings, reviews, and other relevant data.   - Normalize the database to minimize redundancy and ensure data integrity.</a:t>
            </a:r>
            <a:endParaRPr lang="en-US" sz="1800" dirty="0" smtClean="0">
              <a:solidFill>
                <a:srgbClr val="0F0F0F"/>
              </a:solidFill>
            </a:endParaRPr>
          </a:p>
          <a:p>
            <a:pPr marL="342900" indent="-342900">
              <a:buAutoNum type="arabicPeriod"/>
            </a:pPr>
            <a:r>
              <a:rPr lang="en-US" sz="1800" dirty="0" smtClean="0">
                <a:solidFill>
                  <a:srgbClr val="0F0F0F"/>
                </a:solidFill>
              </a:rPr>
              <a:t> Backend Development:  - Choose a suitable backend technology stack (e.g., Node.js, Python/</a:t>
            </a:r>
            <a:r>
              <a:rPr lang="en-US" sz="1800" dirty="0" err="1" smtClean="0">
                <a:solidFill>
                  <a:srgbClr val="0F0F0F"/>
                </a:solidFill>
              </a:rPr>
              <a:t>Django</a:t>
            </a:r>
            <a:r>
              <a:rPr lang="en-US" sz="1800" dirty="0" smtClean="0">
                <a:solidFill>
                  <a:srgbClr val="0F0F0F"/>
                </a:solidFill>
              </a:rPr>
              <a:t>, Ruby on Rails) based on project requirements and team expertise.   - Develop REST </a:t>
            </a:r>
            <a:r>
              <a:rPr lang="en-US" sz="1800" dirty="0" err="1" smtClean="0">
                <a:solidFill>
                  <a:srgbClr val="0F0F0F"/>
                </a:solidFill>
              </a:rPr>
              <a:t>ful</a:t>
            </a:r>
            <a:r>
              <a:rPr lang="en-US" sz="1800" dirty="0" smtClean="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endParaRPr lang="en-US" sz="1800" dirty="0" smtClean="0">
              <a:solidFill>
                <a:srgbClr val="0F0F0F"/>
              </a:solidFill>
            </a:endParaRPr>
          </a:p>
          <a:p>
            <a:pPr marL="342900" indent="-342900">
              <a:buAutoNum type="arabicPeriod"/>
            </a:pPr>
            <a:r>
              <a:rPr lang="en-US" sz="1800" dirty="0" smtClean="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p:txBody>
          <a:bodyPr>
            <a:normAutofit/>
          </a:bodyPr>
          <a:lstStyle/>
          <a:p>
            <a:pPr marL="305435" indent="-305435"/>
            <a:r>
              <a:rPr lang="en-US" dirty="0" smtClean="0"/>
              <a:t>1. User Preferences Initialization:   - When a new user signs up, initialize their preferences by assigning weights to different movie genres, directors, actors, etc. These weights will determine the user's initial preference profile.</a:t>
            </a:r>
            <a:endParaRPr lang="en-US" dirty="0" smtClean="0"/>
          </a:p>
          <a:p>
            <a:pPr marL="305435" indent="-305435"/>
            <a:r>
              <a:rPr lang="en-US" dirty="0" smtClean="0"/>
              <a:t>2. User Ratings Collection: - Collect ratings from users for movies they have watched. Ratings can be on a scale of 1 to 5 stars.</a:t>
            </a:r>
            <a:endParaRPr lang="en-US" dirty="0" smtClean="0"/>
          </a:p>
          <a:p>
            <a:pPr marL="305435" indent="-305435"/>
            <a:r>
              <a:rPr lang="en-US" dirty="0" smtClean="0"/>
              <a:t>3. Rating Normalization:  - Normalize user ratings to adjust for individual rating scales and biases. For example, if a user tends to rate movies higher or lower than average, normalize their ratings to a common scale.</a:t>
            </a:r>
            <a:endParaRPr lang="en-US" dirty="0" smtClean="0"/>
          </a:p>
          <a:p>
            <a:pPr marL="305435" indent="-305435"/>
            <a:r>
              <a:rPr lang="en-US" dirty="0" smtClean="0"/>
              <a:t>4. Similarity Calculation:   - Calculate the similarity between users based on their rating patterns. Use similarity metrics such as cosine similarity, Pearson correlation coefficient, or </a:t>
            </a:r>
            <a:r>
              <a:rPr lang="en-US" dirty="0" err="1" smtClean="0"/>
              <a:t>Jaccard</a:t>
            </a:r>
            <a:r>
              <a:rPr lang="en-US" dirty="0" smtClean="0"/>
              <a:t> similarity.   - For each pair of users, compute their similarity score by comparing their normalized rating vectors.</a:t>
            </a:r>
            <a:endParaRPr lang="en-US" dirty="0" smtClean="0"/>
          </a:p>
          <a:p>
            <a:pPr marL="305435" indent="-305435"/>
            <a:r>
              <a:rPr lang="en-US" dirty="0" smtClean="0"/>
              <a:t>5. Neighborhood Selection:   - Select a neighborhood of similar users for each target user. Define a threshold or fixed number of nearest neighbors to consider.   - Identify the users whose rating patterns are most similar to the target user's pattern.</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panose="020B0604020202020204"/>
                <a:ea typeface="+mj-lt"/>
                <a:cs typeface="Arial" panose="020B0604020202020204"/>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smtClean="0"/>
              <a:t>6. Rating Prediction:  - Predict the target user's ratings for movies they have not yet rated based on the ratings of their neighbors.   - Weight the ratings of neighbors based on their similarity to the target user. Closer neighbors should have more influence on the prediction.</a:t>
            </a:r>
            <a:endParaRPr lang="en-US" dirty="0" smtClean="0"/>
          </a:p>
          <a:p>
            <a:pPr marL="305435" indent="-305435"/>
            <a:r>
              <a:rPr lang="en-US" dirty="0" smtClean="0"/>
              <a:t>7. Top-N Recommendations:   - Generate a list of top-N recommended movies for the target user based on the predicted ratings.   - Sort the unrated movies by their predicted ratings in descending order.   - Recommend the top-N movies with the highest predicted ratings to the user.</a:t>
            </a:r>
            <a:endParaRPr lang="en-US" dirty="0" smtClean="0"/>
          </a:p>
          <a:p>
            <a:pPr marL="305435" indent="-305435"/>
            <a:r>
              <a:rPr lang="en-US" dirty="0" smtClean="0"/>
              <a:t>8. Cold Start Handling: - Handle the "cold start" problem for new users or movies with limited ratings by using alternative approaches such as content-based recommendations or popularity-based recommendations.</a:t>
            </a:r>
            <a:endParaRPr lang="en-US" dirty="0" smtClean="0"/>
          </a:p>
          <a:p>
            <a:pPr marL="305435" indent="-305435"/>
            <a:r>
              <a:rPr lang="en-US" dirty="0" smtClean="0"/>
              <a:t>9. Feedback Incorporation:  - Continuously update user preferences and refine recommendations based on user feedback. Allow users to provide explicit feedback (e.g., like/dislike) on recommended movies to improve future recommendations.</a:t>
            </a:r>
            <a:endParaRPr lang="en-US" dirty="0" smtClean="0"/>
          </a:p>
          <a:p>
            <a:pPr marL="305435" indent="-305435"/>
            <a:r>
              <a:rPr lang="en-US" dirty="0" smtClean="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endParaRPr lang="en-US" dirty="0" smtClean="0"/>
          </a:p>
          <a:p>
            <a:pPr marL="305435" indent="-305435"/>
            <a:r>
              <a:rPr lang="en-US" dirty="0" smtClean="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457200" indent="-457200">
              <a:buAutoNum type="arabicPeriod"/>
            </a:pPr>
            <a:r>
              <a:rPr lang="en-US" sz="2400" dirty="0" smtClean="0"/>
              <a:t>Structured Dataset:  - A well-organized dataset containing information about movies, user ratings, and user profiles. This dataset would include attributes such as movie titles, genres, release years, directors, cast members, user IDs, and corresponding ratings</a:t>
            </a:r>
            <a:endParaRPr lang="en-US" sz="2400" dirty="0" smtClean="0"/>
          </a:p>
          <a:p>
            <a:pPr marL="457200" indent="-457200">
              <a:buAutoNum type="arabicPeriod"/>
            </a:pPr>
            <a:r>
              <a:rPr lang="en-US" sz="2400" dirty="0" smtClean="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smtClean="0"/>
              <a:t>User Engagement: The project witnessed high user engagement, as evidenced by the number of active users, ratings, reviews, and interactions within the platform.</a:t>
            </a:r>
            <a:endParaRPr lang="en-US" sz="2000" dirty="0" smtClean="0"/>
          </a:p>
          <a:p>
            <a:pPr marL="305435" indent="-305435"/>
            <a:r>
              <a:rPr lang="en-US" sz="2000" dirty="0" smtClean="0"/>
              <a:t>Personalized Recommendations: The recommendation engine effectively generated personalized movie recommendations for users, enhancing their movie-watching experience and satisfaction.</a:t>
            </a:r>
            <a:endParaRPr lang="en-IN"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5675</Words>
  <Application>WPS Presentation</Application>
  <PresentationFormat>Custom</PresentationFormat>
  <Paragraphs>86</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pavit</cp:lastModifiedBy>
  <cp:revision>31</cp:revision>
  <dcterms:created xsi:type="dcterms:W3CDTF">2021-05-26T16:50:00Z</dcterms:created>
  <dcterms:modified xsi:type="dcterms:W3CDTF">2024-04-09T21:11:41Z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45E72128ADDA4BDF8A6C05C7FA69EC8E_13</vt:lpwstr>
  </property>
  <property fmtid="{D5CDD505-2E9C-101B-9397-08002B2CF9AE}" pid="4" name="KSOProductBuildVer">
    <vt:lpwstr>1033-12.2.0.13489</vt:lpwstr>
  </property>
</Properties>
</file>