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70" r:id="rId5"/>
    <p:sldId id="259" r:id="rId6"/>
    <p:sldId id="271" r:id="rId7"/>
    <p:sldId id="260" r:id="rId8"/>
    <p:sldId id="261" r:id="rId9"/>
    <p:sldId id="262" r:id="rId10"/>
    <p:sldId id="263" r:id="rId11"/>
    <p:sldId id="264" r:id="rId12"/>
    <p:sldId id="265" r:id="rId13"/>
    <p:sldId id="267" r:id="rId14"/>
    <p:sldId id="268"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B507301-67F7-4355-A3C4-522F503E031C}">
  <a:tblStyle styleId="{7B507301-67F7-4355-A3C4-522F503E031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08" autoAdjust="0"/>
    <p:restoredTop sz="94660"/>
  </p:normalViewPr>
  <p:slideViewPr>
    <p:cSldViewPr snapToGrid="0">
      <p:cViewPr>
        <p:scale>
          <a:sx n="102" d="100"/>
          <a:sy n="102" d="100"/>
        </p:scale>
        <p:origin x="-594"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535443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e91d6700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e91d670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e91d6700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e91d6700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e91d6700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e91d670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548168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89223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14660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78087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50722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10238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2380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885871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24288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328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60715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90598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40686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94915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8816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870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53146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47657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4/3/2021</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3738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5575"/>
            <a:ext cx="8520600" cy="1353244"/>
          </a:xfrm>
          <a:prstGeom prst="rect">
            <a:avLst/>
          </a:prstGeom>
          <a:noFill/>
          <a:ln>
            <a:noFill/>
          </a:ln>
        </p:spPr>
        <p:txBody>
          <a:bodyPr spcFirstLastPara="1" wrap="square" lIns="91425" tIns="91425" rIns="91425" bIns="91425" anchor="b" anchorCtr="0">
            <a:noAutofit/>
          </a:bodyPr>
          <a:lstStyle/>
          <a:p>
            <a:pPr lvl="0" algn="l"/>
            <a:r>
              <a:rPr lang="en-IN" sz="4800" b="1" dirty="0" smtClean="0"/>
              <a:t>BU Hack 2021</a:t>
            </a:r>
            <a:endParaRPr sz="4800" b="1" dirty="0"/>
          </a:p>
        </p:txBody>
      </p:sp>
      <p:sp>
        <p:nvSpPr>
          <p:cNvPr id="6" name="Google Shape;70;p15"/>
          <p:cNvSpPr txBox="1">
            <a:spLocks noGrp="1"/>
          </p:cNvSpPr>
          <p:nvPr>
            <p:ph type="subTitle" idx="1"/>
          </p:nvPr>
        </p:nvSpPr>
        <p:spPr>
          <a:xfrm>
            <a:off x="2518872" y="3180966"/>
            <a:ext cx="8520600" cy="117031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b="1" dirty="0" smtClean="0">
                <a:solidFill>
                  <a:srgbClr val="FFC000"/>
                </a:solidFill>
              </a:rPr>
              <a:t>	SEGREGATION OF SILKWORM COCOONS</a:t>
            </a:r>
            <a:endParaRPr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4"/>
            <a:ext cx="8520600" cy="3935329"/>
          </a:xfrm>
          <a:prstGeom prst="rect">
            <a:avLst/>
          </a:prstGeom>
          <a:noFill/>
          <a:ln>
            <a:noFill/>
          </a:ln>
        </p:spPr>
        <p:txBody>
          <a:bodyPr spcFirstLastPara="1" wrap="square" lIns="91425" tIns="91425" rIns="91425" bIns="91425" anchor="t" anchorCtr="0">
            <a:noAutofit/>
          </a:bodyPr>
          <a:lstStyle/>
          <a:p>
            <a:pPr lvl="0"/>
            <a:r>
              <a:rPr lang="en" sz="3000" b="1" dirty="0"/>
              <a:t>Components utilized</a:t>
            </a:r>
            <a:r>
              <a:rPr lang="en" sz="3000" b="1" dirty="0" smtClean="0"/>
              <a:t>:</a:t>
            </a:r>
            <a:br>
              <a:rPr lang="en" sz="3000" b="1" dirty="0" smtClean="0"/>
            </a:br>
            <a:r>
              <a:rPr lang="en" sz="3000" b="1" dirty="0" smtClean="0"/>
              <a:t> </a:t>
            </a:r>
            <a:br>
              <a:rPr lang="en" sz="3000" b="1" dirty="0" smtClean="0"/>
            </a:br>
            <a:r>
              <a:rPr lang="en" sz="2400" dirty="0" smtClean="0"/>
              <a:t> </a:t>
            </a:r>
            <a:r>
              <a:rPr lang="en" sz="1800" dirty="0" smtClean="0"/>
              <a:t>1.Conveyer </a:t>
            </a:r>
            <a:r>
              <a:rPr lang="en" sz="1800" dirty="0"/>
              <a:t>Belt</a:t>
            </a:r>
            <a:br>
              <a:rPr lang="en" sz="1800" dirty="0"/>
            </a:br>
            <a:r>
              <a:rPr lang="en" sz="1800" dirty="0"/>
              <a:t> </a:t>
            </a:r>
            <a:r>
              <a:rPr lang="en" sz="1800" dirty="0" smtClean="0"/>
              <a:t/>
            </a:r>
            <a:br>
              <a:rPr lang="en" sz="1800" dirty="0" smtClean="0"/>
            </a:br>
            <a:r>
              <a:rPr lang="en" sz="1800" dirty="0"/>
              <a:t> </a:t>
            </a:r>
            <a:r>
              <a:rPr lang="en" sz="1800" dirty="0" smtClean="0"/>
              <a:t> 2.Two cameras(Pi camera )</a:t>
            </a:r>
            <a:r>
              <a:rPr lang="en" sz="1800" dirty="0"/>
              <a:t/>
            </a:r>
            <a:br>
              <a:rPr lang="en" sz="1800" dirty="0"/>
            </a:br>
            <a:r>
              <a:rPr lang="en" sz="1800" dirty="0"/>
              <a:t>  </a:t>
            </a:r>
            <a:r>
              <a:rPr lang="en" sz="1800" dirty="0" smtClean="0"/>
              <a:t/>
            </a:r>
            <a:br>
              <a:rPr lang="en" sz="1800" dirty="0" smtClean="0"/>
            </a:br>
            <a:r>
              <a:rPr lang="en" sz="1800" dirty="0"/>
              <a:t> </a:t>
            </a:r>
            <a:r>
              <a:rPr lang="en" sz="1800" dirty="0" smtClean="0"/>
              <a:t> 3.PIR </a:t>
            </a:r>
            <a:r>
              <a:rPr lang="en" sz="1800" dirty="0"/>
              <a:t>sensor</a:t>
            </a:r>
            <a:br>
              <a:rPr lang="en" sz="1800" dirty="0"/>
            </a:br>
            <a:r>
              <a:rPr lang="en" sz="1800" dirty="0"/>
              <a:t>  </a:t>
            </a:r>
            <a:r>
              <a:rPr lang="en" sz="1800" dirty="0" smtClean="0"/>
              <a:t/>
            </a:r>
            <a:br>
              <a:rPr lang="en" sz="1800" dirty="0" smtClean="0"/>
            </a:br>
            <a:r>
              <a:rPr lang="en" sz="1800" dirty="0"/>
              <a:t> </a:t>
            </a:r>
            <a:r>
              <a:rPr lang="en" sz="1800" dirty="0" smtClean="0"/>
              <a:t> 4.Raspberry </a:t>
            </a:r>
            <a:r>
              <a:rPr lang="en" sz="1800" dirty="0"/>
              <a:t>Pi 3 A+</a:t>
            </a:r>
            <a:br>
              <a:rPr lang="en" sz="1800" dirty="0"/>
            </a:br>
            <a:r>
              <a:rPr lang="en" sz="1800" dirty="0"/>
              <a:t> </a:t>
            </a:r>
            <a:r>
              <a:rPr lang="en" sz="1800" dirty="0" smtClean="0"/>
              <a:t/>
            </a:r>
            <a:br>
              <a:rPr lang="en" sz="1800" dirty="0" smtClean="0"/>
            </a:br>
            <a:r>
              <a:rPr lang="en" sz="1800" dirty="0"/>
              <a:t> </a:t>
            </a:r>
            <a:r>
              <a:rPr lang="en" sz="1800" dirty="0" smtClean="0"/>
              <a:t> 5.CNN(Convolutional </a:t>
            </a:r>
            <a:r>
              <a:rPr lang="en" sz="1800" dirty="0"/>
              <a:t>Neural Network) using Mobilenet Architecture</a:t>
            </a:r>
            <a:r>
              <a:rPr lang="en" sz="3000" b="1" dirty="0" smtClean="0"/>
              <a:t/>
            </a:r>
            <a:br>
              <a:rPr lang="en" sz="3000" b="1" dirty="0" smtClean="0"/>
            </a:br>
            <a:r>
              <a:rPr lang="en" sz="3000" b="1" dirty="0" smtClean="0"/>
              <a:t/>
            </a:r>
            <a:br>
              <a:rPr lang="en" sz="3000" b="1" dirty="0" smtClean="0"/>
            </a:br>
            <a:r>
              <a:rPr lang="en" sz="3000" b="1" dirty="0" smtClean="0"/>
              <a:t/>
            </a:r>
            <a:br>
              <a:rPr lang="en" sz="3000" b="1" dirty="0" smtClean="0"/>
            </a:br>
            <a:r>
              <a:rPr lang="en" sz="3000" b="1" dirty="0" smtClean="0"/>
              <a:t/>
            </a:r>
            <a:br>
              <a:rPr lang="en" sz="3000" b="1" dirty="0" smtClean="0"/>
            </a:br>
            <a:endParaRPr sz="3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72200" y="432925"/>
            <a:ext cx="8520600" cy="386580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dirty="0"/>
              <a:t>Technology </a:t>
            </a:r>
            <a:r>
              <a:rPr lang="en" sz="3000" b="1" dirty="0" smtClean="0"/>
              <a:t>incorporated:</a:t>
            </a:r>
            <a:br>
              <a:rPr lang="en" sz="3000" b="1" dirty="0" smtClean="0"/>
            </a:br>
            <a:r>
              <a:rPr lang="en" sz="1400" b="1" dirty="0"/>
              <a:t/>
            </a:r>
            <a:br>
              <a:rPr lang="en" sz="1400" b="1" dirty="0"/>
            </a:br>
            <a:r>
              <a:rPr lang="en-IN" sz="1400" dirty="0" smtClean="0"/>
              <a:t/>
            </a:r>
            <a:br>
              <a:rPr lang="en-IN" sz="1400" dirty="0" smtClean="0"/>
            </a:br>
            <a:r>
              <a:rPr lang="en-IN" sz="1800" b="1" dirty="0" smtClean="0"/>
              <a:t>Machine Learning:</a:t>
            </a:r>
            <a:r>
              <a:rPr lang="en-IN" sz="1400" dirty="0" smtClean="0"/>
              <a:t/>
            </a:r>
            <a:br>
              <a:rPr lang="en-IN" sz="1400" dirty="0" smtClean="0"/>
            </a:br>
            <a:r>
              <a:rPr lang="en-IN" sz="1400" dirty="0"/>
              <a:t> </a:t>
            </a:r>
            <a:r>
              <a:rPr lang="en-IN" sz="1400" dirty="0" smtClean="0"/>
              <a:t> </a:t>
            </a:r>
            <a:r>
              <a:rPr lang="en-IN" sz="1600" dirty="0" smtClean="0"/>
              <a:t>We have made a CNN(Convolutional Neural Network) which will distinguish between the qualities of cocoons by image processing.</a:t>
            </a:r>
            <a:r>
              <a:rPr lang="en-IN" sz="1400" dirty="0" smtClean="0"/>
              <a:t/>
            </a:r>
            <a:br>
              <a:rPr lang="en-IN" sz="1400" dirty="0" smtClean="0"/>
            </a:br>
            <a:r>
              <a:rPr lang="en-IN" sz="1400" dirty="0"/>
              <a:t/>
            </a:r>
            <a:br>
              <a:rPr lang="en-IN" sz="1400" dirty="0"/>
            </a:br>
            <a:r>
              <a:rPr lang="en-IN" sz="1800" b="1" dirty="0" smtClean="0"/>
              <a:t>Raspberry Pi 3 A+:</a:t>
            </a:r>
            <a:r>
              <a:rPr lang="en-IN" sz="1400" dirty="0" smtClean="0"/>
              <a:t/>
            </a:r>
            <a:br>
              <a:rPr lang="en-IN" sz="1400" dirty="0" smtClean="0"/>
            </a:br>
            <a:r>
              <a:rPr lang="en-IN" sz="1400" dirty="0"/>
              <a:t> </a:t>
            </a:r>
            <a:r>
              <a:rPr lang="en-IN" sz="1400" dirty="0" smtClean="0"/>
              <a:t>   </a:t>
            </a:r>
            <a:r>
              <a:rPr lang="en-IN" sz="1600" dirty="0" smtClean="0"/>
              <a:t>Signal </a:t>
            </a:r>
            <a:r>
              <a:rPr lang="en-IN" sz="1600" dirty="0"/>
              <a:t>g</a:t>
            </a:r>
            <a:r>
              <a:rPr lang="en-IN" sz="1600" dirty="0" smtClean="0"/>
              <a:t>eneration for controlling motors in conveyor belt</a:t>
            </a:r>
            <a:br>
              <a:rPr lang="en-IN" sz="1600" dirty="0" smtClean="0"/>
            </a:br>
            <a:r>
              <a:rPr lang="en-IN" sz="1600" dirty="0"/>
              <a:t> </a:t>
            </a:r>
            <a:r>
              <a:rPr lang="en-IN" sz="1600" dirty="0" smtClean="0"/>
              <a:t>    </a:t>
            </a:r>
            <a:br>
              <a:rPr lang="en-IN" sz="1600" dirty="0" smtClean="0"/>
            </a:br>
            <a:r>
              <a:rPr lang="en-IN" sz="1600" dirty="0" smtClean="0"/>
              <a:t>    Processing our Project’s Neural Network</a:t>
            </a:r>
            <a:br>
              <a:rPr lang="en-IN" sz="1600" dirty="0" smtClean="0"/>
            </a:br>
            <a:r>
              <a:rPr lang="en-IN" sz="1600" dirty="0"/>
              <a:t/>
            </a:r>
            <a:br>
              <a:rPr lang="en-IN" sz="1600" dirty="0"/>
            </a:br>
            <a:r>
              <a:rPr lang="en-IN" sz="1600" dirty="0" smtClean="0"/>
              <a:t>    To fetch image from camera and send it to CNN</a:t>
            </a:r>
            <a:br>
              <a:rPr lang="en-IN" sz="1600" dirty="0" smtClean="0"/>
            </a:br>
            <a:r>
              <a:rPr lang="en-IN" sz="1600" dirty="0"/>
              <a:t/>
            </a:r>
            <a:br>
              <a:rPr lang="en-IN" sz="1600" dirty="0"/>
            </a:br>
            <a:r>
              <a:rPr lang="en-IN" sz="1600" dirty="0" smtClean="0"/>
              <a:t>    has a connection with safety equipment</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10869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t>Working:</a:t>
            </a:r>
            <a:endParaRPr sz="3000" b="1" dirty="0"/>
          </a:p>
          <a:p>
            <a:pPr marL="0" lvl="0" indent="0" algn="l" rtl="0">
              <a:spcBef>
                <a:spcPts val="0"/>
              </a:spcBef>
              <a:spcAft>
                <a:spcPts val="0"/>
              </a:spcAft>
              <a:buNone/>
            </a:pPr>
            <a:r>
              <a:rPr lang="en" sz="1400" dirty="0"/>
              <a:t>(explain working of prototype in a flow diagram)</a:t>
            </a:r>
            <a:endParaRPr sz="14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0920" t="1626" r="14368" b="22162"/>
          <a:stretch/>
        </p:blipFill>
        <p:spPr>
          <a:xfrm>
            <a:off x="311700" y="1103586"/>
            <a:ext cx="8520600" cy="376270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225082" y="98789"/>
            <a:ext cx="8520600" cy="38537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Prototype</a:t>
            </a:r>
            <a:r>
              <a:rPr lang="en" b="1" dirty="0" smtClean="0"/>
              <a:t>:</a:t>
            </a:r>
            <a:br>
              <a:rPr lang="en" b="1" dirty="0" smtClean="0"/>
            </a:br>
            <a:endParaRPr b="1" dirty="0"/>
          </a:p>
          <a:p>
            <a:pPr marL="0" lvl="0" indent="0" algn="l" rtl="0">
              <a:spcBef>
                <a:spcPts val="0"/>
              </a:spcBef>
              <a:spcAft>
                <a:spcPts val="0"/>
              </a:spcAft>
              <a:buNone/>
            </a:pPr>
            <a:endParaRPr sz="1400" dirty="0"/>
          </a:p>
        </p:txBody>
      </p:sp>
      <p:sp>
        <p:nvSpPr>
          <p:cNvPr id="2" name="AutoShape 2" descr="blob:https://web.whatsapp.com/ba5074a3-0474-4824-befb-bbece73380c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rotWithShape="1">
          <a:blip r:embed="rId3"/>
          <a:srcRect t="12729" b="11149"/>
          <a:stretch/>
        </p:blipFill>
        <p:spPr>
          <a:xfrm>
            <a:off x="0" y="767255"/>
            <a:ext cx="9144000" cy="423566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body" idx="1"/>
          </p:nvPr>
        </p:nvSpPr>
        <p:spPr>
          <a:xfrm>
            <a:off x="353741" y="942269"/>
            <a:ext cx="8520600" cy="3416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SzPts val="1800"/>
              <a:buNone/>
            </a:pPr>
            <a:r>
              <a:rPr lang="en" sz="4800" b="1" dirty="0" smtClean="0">
                <a:solidFill>
                  <a:srgbClr val="FFC000"/>
                </a:solidFill>
              </a:rPr>
              <a:t> </a:t>
            </a:r>
            <a:r>
              <a:rPr lang="en" sz="4800" b="1" dirty="0">
                <a:solidFill>
                  <a:srgbClr val="FFC000"/>
                </a:solidFill>
              </a:rPr>
              <a:t>THANK YOU!</a:t>
            </a:r>
            <a:endParaRPr sz="4800" b="1" dirty="0">
              <a:solidFill>
                <a:srgbClr val="FFC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0" y="1104900"/>
            <a:ext cx="8520600" cy="899674"/>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3600" b="1" dirty="0" smtClean="0"/>
              <a:t>Team Name: 2 legit 2 quit</a:t>
            </a:r>
            <a:br>
              <a:rPr lang="en" sz="3600" b="1" dirty="0" smtClean="0"/>
            </a:br>
            <a:r>
              <a:rPr lang="en" sz="3600" b="1" dirty="0" smtClean="0"/>
              <a:t/>
            </a:r>
            <a:br>
              <a:rPr lang="en" sz="3600" b="1" dirty="0" smtClean="0"/>
            </a:br>
            <a:endParaRPr sz="3600" b="1" dirty="0"/>
          </a:p>
        </p:txBody>
      </p:sp>
      <p:sp>
        <p:nvSpPr>
          <p:cNvPr id="62" name="Google Shape;62;p14"/>
          <p:cNvSpPr txBox="1">
            <a:spLocks noGrp="1"/>
          </p:cNvSpPr>
          <p:nvPr>
            <p:ph type="subTitle" idx="1"/>
          </p:nvPr>
        </p:nvSpPr>
        <p:spPr>
          <a:xfrm>
            <a:off x="311700" y="1276857"/>
            <a:ext cx="8520600" cy="202093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b="1" dirty="0"/>
          </a:p>
          <a:p>
            <a:pPr marL="0" lvl="0" indent="0" algn="ctr" rtl="0">
              <a:lnSpc>
                <a:spcPct val="100000"/>
              </a:lnSpc>
              <a:spcBef>
                <a:spcPts val="0"/>
              </a:spcBef>
              <a:spcAft>
                <a:spcPts val="0"/>
              </a:spcAft>
              <a:buSzPts val="2800"/>
              <a:buNone/>
            </a:pPr>
            <a:r>
              <a:rPr lang="en" sz="1600" b="1" dirty="0"/>
              <a:t>Team members details</a:t>
            </a:r>
            <a:r>
              <a:rPr lang="en" sz="1600" b="1" dirty="0" smtClean="0"/>
              <a:t>:</a:t>
            </a:r>
          </a:p>
          <a:p>
            <a:pPr marL="0" lvl="0" indent="0" algn="ctr" rtl="0">
              <a:lnSpc>
                <a:spcPct val="100000"/>
              </a:lnSpc>
              <a:spcBef>
                <a:spcPts val="0"/>
              </a:spcBef>
              <a:spcAft>
                <a:spcPts val="0"/>
              </a:spcAft>
              <a:buSzPts val="2800"/>
              <a:buNone/>
            </a:pPr>
            <a:endParaRPr lang="en" sz="1600" b="1" dirty="0" smtClean="0"/>
          </a:p>
          <a:p>
            <a:pPr marL="0" lvl="0" indent="0" algn="ctr" rtl="0">
              <a:lnSpc>
                <a:spcPct val="100000"/>
              </a:lnSpc>
              <a:spcBef>
                <a:spcPts val="0"/>
              </a:spcBef>
              <a:spcAft>
                <a:spcPts val="0"/>
              </a:spcAft>
              <a:buSzPts val="2800"/>
              <a:buNone/>
            </a:pPr>
            <a:r>
              <a:rPr lang="en" sz="1800" b="1" dirty="0" smtClean="0"/>
              <a:t>Rohith Kanna.L.M    Msc.Software Systems</a:t>
            </a:r>
          </a:p>
          <a:p>
            <a:pPr marL="0" lvl="0" indent="0" algn="ctr" rtl="0">
              <a:lnSpc>
                <a:spcPct val="100000"/>
              </a:lnSpc>
              <a:spcBef>
                <a:spcPts val="0"/>
              </a:spcBef>
              <a:spcAft>
                <a:spcPts val="0"/>
              </a:spcAft>
              <a:buSzPts val="2800"/>
              <a:buNone/>
            </a:pPr>
            <a:r>
              <a:rPr lang="en" sz="1800" b="1" dirty="0" smtClean="0"/>
              <a:t>Ruthsan.R    MSc.Software Systems</a:t>
            </a:r>
          </a:p>
          <a:p>
            <a:pPr marL="0" lvl="0" indent="0" algn="ctr" rtl="0">
              <a:lnSpc>
                <a:spcPct val="100000"/>
              </a:lnSpc>
              <a:spcBef>
                <a:spcPts val="0"/>
              </a:spcBef>
              <a:spcAft>
                <a:spcPts val="0"/>
              </a:spcAft>
              <a:buSzPts val="2800"/>
              <a:buNone/>
            </a:pPr>
            <a:r>
              <a:rPr lang="en" sz="1800" b="1" dirty="0" smtClean="0"/>
              <a:t>Rohith.S    MSc.Software Systems</a:t>
            </a:r>
          </a:p>
          <a:p>
            <a:pPr marL="0" lvl="0" indent="0" algn="ctr" rtl="0">
              <a:lnSpc>
                <a:spcPct val="100000"/>
              </a:lnSpc>
              <a:spcBef>
                <a:spcPts val="0"/>
              </a:spcBef>
              <a:spcAft>
                <a:spcPts val="0"/>
              </a:spcAft>
              <a:buSzPts val="2800"/>
              <a:buNone/>
            </a:pPr>
            <a:endParaRPr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1700" y="325821"/>
            <a:ext cx="8520600" cy="2100575"/>
          </a:xfrm>
          <a:prstGeom prst="rect">
            <a:avLst/>
          </a:prstGeom>
          <a:noFill/>
          <a:ln>
            <a:noFill/>
          </a:ln>
        </p:spPr>
        <p:txBody>
          <a:bodyPr spcFirstLastPara="1" wrap="square" lIns="91425" tIns="91425" rIns="91425" bIns="91425" anchor="b" anchorCtr="0">
            <a:noAutofit/>
          </a:bodyPr>
          <a:lstStyle/>
          <a:p>
            <a:pPr algn="l"/>
            <a:r>
              <a:rPr lang="en" sz="3000" b="1" dirty="0"/>
              <a:t>Problem statement</a:t>
            </a:r>
            <a:r>
              <a:rPr lang="en" sz="3000" b="1" dirty="0" smtClean="0"/>
              <a:t>:</a:t>
            </a:r>
            <a:br>
              <a:rPr lang="en" sz="3000" b="1" dirty="0" smtClean="0"/>
            </a:br>
            <a:r>
              <a:rPr lang="en-GB" sz="3200" dirty="0"/>
              <a:t/>
            </a:r>
            <a:br>
              <a:rPr lang="en-GB" sz="3200" dirty="0"/>
            </a:br>
            <a:r>
              <a:rPr lang="en-GB" sz="1800" dirty="0"/>
              <a:t>Segregation of silk cocoons in sericulture has been a tedious job that includes a huge manpower that results in more time consumption and more cost of </a:t>
            </a:r>
            <a:r>
              <a:rPr lang="en-GB" sz="1800" dirty="0" smtClean="0"/>
              <a:t>expenditure</a:t>
            </a:r>
            <a:r>
              <a:rPr lang="en-GB" sz="1800" dirty="0"/>
              <a:t>.</a:t>
            </a:r>
            <a:endParaRPr sz="1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826DE-A83A-4B54-AD86-4C98F5E7F133}"/>
              </a:ext>
            </a:extLst>
          </p:cNvPr>
          <p:cNvSpPr>
            <a:spLocks noGrp="1"/>
          </p:cNvSpPr>
          <p:nvPr>
            <p:ph type="title"/>
          </p:nvPr>
        </p:nvSpPr>
        <p:spPr>
          <a:xfrm>
            <a:off x="322210" y="445025"/>
            <a:ext cx="8520600" cy="2634506"/>
          </a:xfrm>
        </p:spPr>
        <p:txBody>
          <a:bodyPr/>
          <a:lstStyle/>
          <a:p>
            <a:r>
              <a:rPr lang="en-US" b="1" dirty="0"/>
              <a:t>Problem Inspired From</a:t>
            </a:r>
            <a:r>
              <a:rPr lang="en-US" b="1" dirty="0" smtClean="0"/>
              <a:t>…….</a:t>
            </a:r>
            <a:br>
              <a:rPr lang="en-US" b="1" dirty="0" smtClean="0"/>
            </a:br>
            <a:r>
              <a:rPr lang="en-US" b="1" dirty="0" smtClean="0"/>
              <a:t/>
            </a:r>
            <a:br>
              <a:rPr lang="en-US" b="1" dirty="0" smtClean="0"/>
            </a:br>
            <a:r>
              <a:rPr lang="en-US" sz="1600" b="1" dirty="0" smtClean="0"/>
              <a:t>Based on the difficulties experienced by a person working in this field</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482" y="1902374"/>
            <a:ext cx="5644055" cy="2743200"/>
          </a:xfrm>
          <a:prstGeom prst="rect">
            <a:avLst/>
          </a:prstGeom>
        </p:spPr>
      </p:pic>
    </p:spTree>
    <p:extLst>
      <p:ext uri="{BB962C8B-B14F-4D97-AF65-F5344CB8AC3E}">
        <p14:creationId xmlns:p14="http://schemas.microsoft.com/office/powerpoint/2010/main" val="2413087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4"/>
            <a:ext cx="8520600" cy="37696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dirty="0" smtClean="0"/>
              <a:t>Our </a:t>
            </a:r>
            <a:r>
              <a:rPr lang="en" sz="3000" b="1" dirty="0"/>
              <a:t>solution:</a:t>
            </a:r>
            <a:endParaRPr sz="3000" b="1" dirty="0"/>
          </a:p>
          <a:p>
            <a:pPr lvl="0" algn="l" rtl="0">
              <a:lnSpc>
                <a:spcPct val="100000"/>
              </a:lnSpc>
              <a:spcBef>
                <a:spcPts val="0"/>
              </a:spcBef>
              <a:spcAft>
                <a:spcPts val="0"/>
              </a:spcAft>
              <a:buSzPts val="2800"/>
            </a:pPr>
            <a:r>
              <a:rPr lang="en" sz="1600" dirty="0" smtClean="0"/>
              <a:t/>
            </a:r>
            <a:br>
              <a:rPr lang="en" sz="1600" dirty="0" smtClean="0"/>
            </a:br>
            <a:r>
              <a:rPr lang="en" sz="1600" dirty="0" smtClean="0"/>
              <a:t>Our Proposed Model is Automatic </a:t>
            </a:r>
            <a:br>
              <a:rPr lang="en" sz="1600" dirty="0" smtClean="0"/>
            </a:br>
            <a:r>
              <a:rPr lang="en" sz="1600" dirty="0"/>
              <a:t> </a:t>
            </a:r>
            <a:r>
              <a:rPr lang="en" sz="1600" dirty="0" smtClean="0"/>
              <a:t>    	It consists of</a:t>
            </a:r>
            <a:br>
              <a:rPr lang="en" sz="1600" dirty="0" smtClean="0"/>
            </a:br>
            <a:r>
              <a:rPr lang="en" sz="1600" dirty="0"/>
              <a:t> </a:t>
            </a:r>
            <a:r>
              <a:rPr lang="en" sz="1600" dirty="0" smtClean="0"/>
              <a:t>       	</a:t>
            </a:r>
            <a:r>
              <a:rPr lang="en" sz="1600" dirty="0" smtClean="0"/>
              <a:t>1.Conveyer </a:t>
            </a:r>
            <a:r>
              <a:rPr lang="en" sz="1600" dirty="0" smtClean="0"/>
              <a:t>Belt</a:t>
            </a:r>
            <a:br>
              <a:rPr lang="en" sz="1600" dirty="0" smtClean="0"/>
            </a:br>
            <a:r>
              <a:rPr lang="en" sz="1600" dirty="0"/>
              <a:t> </a:t>
            </a:r>
            <a:r>
              <a:rPr lang="en" sz="1600" dirty="0" smtClean="0"/>
              <a:t>       		</a:t>
            </a:r>
            <a:br>
              <a:rPr lang="en" sz="1600" dirty="0" smtClean="0"/>
            </a:br>
            <a:r>
              <a:rPr lang="en" sz="1600" dirty="0"/>
              <a:t>	</a:t>
            </a:r>
            <a:r>
              <a:rPr lang="en" sz="1600" dirty="0" smtClean="0"/>
              <a:t>	2.Two cameras</a:t>
            </a:r>
            <a:br>
              <a:rPr lang="en" sz="1600" dirty="0" smtClean="0"/>
            </a:br>
            <a:r>
              <a:rPr lang="en" sz="1600" dirty="0"/>
              <a:t> </a:t>
            </a:r>
            <a:r>
              <a:rPr lang="en" sz="1600" dirty="0" smtClean="0"/>
              <a:t>       		</a:t>
            </a:r>
            <a:br>
              <a:rPr lang="en" sz="1600" dirty="0" smtClean="0"/>
            </a:br>
            <a:r>
              <a:rPr lang="en" sz="1600" dirty="0" smtClean="0"/>
              <a:t>		3.PIR sensor</a:t>
            </a:r>
            <a:br>
              <a:rPr lang="en" sz="1600" dirty="0" smtClean="0"/>
            </a:br>
            <a:r>
              <a:rPr lang="en" sz="1600" dirty="0"/>
              <a:t> </a:t>
            </a:r>
            <a:r>
              <a:rPr lang="en" sz="1600" dirty="0" smtClean="0"/>
              <a:t>       		</a:t>
            </a:r>
            <a:br>
              <a:rPr lang="en" sz="1600" dirty="0" smtClean="0"/>
            </a:br>
            <a:r>
              <a:rPr lang="en" sz="1600" dirty="0"/>
              <a:t>	</a:t>
            </a:r>
            <a:r>
              <a:rPr lang="en" sz="1600" dirty="0" smtClean="0"/>
              <a:t>	4.Raspberry Pi 3 A+</a:t>
            </a:r>
            <a:br>
              <a:rPr lang="en" sz="1600" dirty="0" smtClean="0"/>
            </a:br>
            <a:r>
              <a:rPr lang="en" sz="1600" dirty="0"/>
              <a:t> </a:t>
            </a:r>
            <a:r>
              <a:rPr lang="en" sz="1600" dirty="0" smtClean="0"/>
              <a:t>       		</a:t>
            </a:r>
            <a:br>
              <a:rPr lang="en" sz="1600" dirty="0" smtClean="0"/>
            </a:br>
            <a:r>
              <a:rPr lang="en" sz="1600" dirty="0" smtClean="0"/>
              <a:t>		5.CNN(Convolutional Neural Network) using Mobilenet Architecture</a:t>
            </a:r>
            <a:br>
              <a:rPr lang="en" sz="1600" dirty="0" smtClean="0"/>
            </a:br>
            <a:r>
              <a:rPr lang="en" sz="1600" dirty="0" smtClean="0"/>
              <a:t/>
            </a:r>
            <a:br>
              <a:rPr lang="en" sz="1600" dirty="0" smtClean="0"/>
            </a:br>
            <a:r>
              <a:rPr lang="en" sz="1600" dirty="0" smtClean="0"/>
              <a:t/>
            </a:r>
            <a:br>
              <a:rPr lang="en" sz="1600" dirty="0" smtClean="0"/>
            </a:br>
            <a:r>
              <a:rPr lang="en" sz="1600" dirty="0"/>
              <a:t/>
            </a:r>
            <a:br>
              <a:rPr lang="en" sz="1600" dirty="0"/>
            </a:br>
            <a:endParaRPr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128" y="2316069"/>
            <a:ext cx="5649016" cy="17289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930449" y="1542371"/>
            <a:ext cx="814187" cy="814187"/>
          </a:xfrm>
          <a:prstGeom prst="rect">
            <a:avLst/>
          </a:prstGeom>
        </p:spPr>
      </p:pic>
      <p:pic>
        <p:nvPicPr>
          <p:cNvPr id="2" name="Picture 2" descr="A circuit board&#10;&#10;Description generated with very high confidence">
            <a:extLst>
              <a:ext uri="{FF2B5EF4-FFF2-40B4-BE49-F238E27FC236}">
                <a16:creationId xmlns:a16="http://schemas.microsoft.com/office/drawing/2014/main" xmlns="" id="{92E6541F-E40D-4AD4-A189-BF9D229933F1}"/>
              </a:ext>
            </a:extLst>
          </p:cNvPr>
          <p:cNvPicPr>
            <a:picLocks noChangeAspect="1"/>
          </p:cNvPicPr>
          <p:nvPr/>
        </p:nvPicPr>
        <p:blipFill>
          <a:blip r:embed="rId4"/>
          <a:stretch>
            <a:fillRect/>
          </a:stretch>
        </p:blipFill>
        <p:spPr>
          <a:xfrm>
            <a:off x="4587490" y="101015"/>
            <a:ext cx="1761189" cy="1761189"/>
          </a:xfrm>
          <a:prstGeom prst="rect">
            <a:avLst/>
          </a:prstGeom>
        </p:spPr>
      </p:pic>
      <p:sp>
        <p:nvSpPr>
          <p:cNvPr id="6" name="Rectangle 5">
            <a:extLst>
              <a:ext uri="{FF2B5EF4-FFF2-40B4-BE49-F238E27FC236}">
                <a16:creationId xmlns:a16="http://schemas.microsoft.com/office/drawing/2014/main" xmlns="" id="{80E8EB04-6CBB-4B55-A75C-3D78FC5C6A0E}"/>
              </a:ext>
            </a:extLst>
          </p:cNvPr>
          <p:cNvSpPr/>
          <p:nvPr/>
        </p:nvSpPr>
        <p:spPr>
          <a:xfrm>
            <a:off x="7020594" y="45881"/>
            <a:ext cx="1537414" cy="16662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cs typeface="Arial"/>
              </a:rPr>
              <a:t>ML MODEL</a:t>
            </a:r>
            <a:endParaRPr lang="en-GB">
              <a:solidFill>
                <a:schemeClr val="tx1"/>
              </a:solidFill>
            </a:endParaRPr>
          </a:p>
        </p:txBody>
      </p:sp>
      <p:cxnSp>
        <p:nvCxnSpPr>
          <p:cNvPr id="9" name="Straight Arrow Connector 8">
            <a:extLst>
              <a:ext uri="{FF2B5EF4-FFF2-40B4-BE49-F238E27FC236}">
                <a16:creationId xmlns:a16="http://schemas.microsoft.com/office/drawing/2014/main" xmlns="" id="{95DEA940-9154-4A65-9B10-B92EA55747ED}"/>
              </a:ext>
            </a:extLst>
          </p:cNvPr>
          <p:cNvCxnSpPr/>
          <p:nvPr/>
        </p:nvCxnSpPr>
        <p:spPr>
          <a:xfrm>
            <a:off x="6131149" y="363829"/>
            <a:ext cx="817810" cy="482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xmlns="" id="{0D707EA1-67D2-4606-B303-28346BE37BCF}"/>
              </a:ext>
            </a:extLst>
          </p:cNvPr>
          <p:cNvCxnSpPr/>
          <p:nvPr/>
        </p:nvCxnSpPr>
        <p:spPr>
          <a:xfrm flipH="1" flipV="1">
            <a:off x="6133966" y="1203772"/>
            <a:ext cx="888642" cy="3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a:extLst>
              <a:ext uri="{FF2B5EF4-FFF2-40B4-BE49-F238E27FC236}">
                <a16:creationId xmlns:a16="http://schemas.microsoft.com/office/drawing/2014/main" xmlns="" id="{75F0B97D-E6DA-475B-959A-7E275DE73A85}"/>
              </a:ext>
            </a:extLst>
          </p:cNvPr>
          <p:cNvCxnSpPr/>
          <p:nvPr/>
        </p:nvCxnSpPr>
        <p:spPr>
          <a:xfrm flipH="1" flipV="1">
            <a:off x="5415566" y="1539830"/>
            <a:ext cx="3221" cy="10786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 name="Straight Arrow Connector 2">
            <a:extLst>
              <a:ext uri="{FF2B5EF4-FFF2-40B4-BE49-F238E27FC236}">
                <a16:creationId xmlns:a16="http://schemas.microsoft.com/office/drawing/2014/main" xmlns="" id="{E5A260BD-5F24-4BBB-A858-2F33F1C97EA4}"/>
              </a:ext>
            </a:extLst>
          </p:cNvPr>
          <p:cNvCxnSpPr/>
          <p:nvPr/>
        </p:nvCxnSpPr>
        <p:spPr>
          <a:xfrm flipV="1">
            <a:off x="3545311" y="581205"/>
            <a:ext cx="1255688" cy="16097"/>
          </a:xfrm>
          <a:prstGeom prst="straightConnector1">
            <a:avLst/>
          </a:prstGeom>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xmlns="" id="{BFC10EB3-CA69-4690-86A7-F6CBAC5E37E8}"/>
              </a:ext>
            </a:extLst>
          </p:cNvPr>
          <p:cNvSpPr txBox="1"/>
          <p:nvPr/>
        </p:nvSpPr>
        <p:spPr>
          <a:xfrm>
            <a:off x="1461297" y="435364"/>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Raspberry Pi 3 A+ chip</a:t>
            </a:r>
          </a:p>
        </p:txBody>
      </p:sp>
      <p:pic>
        <p:nvPicPr>
          <p:cNvPr id="13" name="Picture 12">
            <a:extLst>
              <a:ext uri="{FF2B5EF4-FFF2-40B4-BE49-F238E27FC236}">
                <a16:creationId xmlns:a16="http://schemas.microsoft.com/office/drawing/2014/main" xmlns="" id="{2915B67C-ECB9-4591-A4D3-1771B1205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0000">
            <a:off x="5035090" y="4142293"/>
            <a:ext cx="814187" cy="814187"/>
          </a:xfrm>
          <a:prstGeom prst="rect">
            <a:avLst/>
          </a:prstGeom>
        </p:spPr>
      </p:pic>
      <p:cxnSp>
        <p:nvCxnSpPr>
          <p:cNvPr id="14" name="Straight Arrow Connector 13">
            <a:extLst>
              <a:ext uri="{FF2B5EF4-FFF2-40B4-BE49-F238E27FC236}">
                <a16:creationId xmlns:a16="http://schemas.microsoft.com/office/drawing/2014/main" xmlns="" id="{5BA53647-A909-4621-8DFB-2F71AD054084}"/>
              </a:ext>
            </a:extLst>
          </p:cNvPr>
          <p:cNvCxnSpPr/>
          <p:nvPr/>
        </p:nvCxnSpPr>
        <p:spPr>
          <a:xfrm>
            <a:off x="1595369" y="2017958"/>
            <a:ext cx="3670478" cy="8049"/>
          </a:xfrm>
          <a:prstGeom prst="straightConnector1">
            <a:avLst/>
          </a:prstGeom>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xmlns="" id="{934DD3FD-07C4-43AF-B183-701D6CEB99A2}"/>
              </a:ext>
            </a:extLst>
          </p:cNvPr>
          <p:cNvCxnSpPr/>
          <p:nvPr/>
        </p:nvCxnSpPr>
        <p:spPr>
          <a:xfrm>
            <a:off x="1939477" y="4615867"/>
            <a:ext cx="3211668" cy="8049"/>
          </a:xfrm>
          <a:prstGeom prst="straightConnector1">
            <a:avLst/>
          </a:prstGeom>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xmlns="" id="{6789BAB0-DDC7-45A0-AF46-22F328C9D674}"/>
              </a:ext>
            </a:extLst>
          </p:cNvPr>
          <p:cNvCxnSpPr/>
          <p:nvPr/>
        </p:nvCxnSpPr>
        <p:spPr>
          <a:xfrm>
            <a:off x="1961612" y="2094427"/>
            <a:ext cx="8049" cy="2519428"/>
          </a:xfrm>
          <a:prstGeom prst="straightConnector1">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xmlns="" id="{C94DDA52-E38A-48EC-9149-97A8841059B3}"/>
              </a:ext>
            </a:extLst>
          </p:cNvPr>
          <p:cNvSpPr txBox="1"/>
          <p:nvPr/>
        </p:nvSpPr>
        <p:spPr>
          <a:xfrm>
            <a:off x="682983" y="1862205"/>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dirty="0"/>
              <a:t>Cameras</a:t>
            </a:r>
          </a:p>
        </p:txBody>
      </p:sp>
    </p:spTree>
    <p:extLst>
      <p:ext uri="{BB962C8B-B14F-4D97-AF65-F5344CB8AC3E}">
        <p14:creationId xmlns:p14="http://schemas.microsoft.com/office/powerpoint/2010/main" val="1935055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dirty="0"/>
              <a:t>Existing solution vs O</a:t>
            </a:r>
            <a:r>
              <a:rPr lang="en" sz="3000" b="1" dirty="0" smtClean="0"/>
              <a:t>ur </a:t>
            </a:r>
            <a:r>
              <a:rPr lang="en" sz="3000" b="1" dirty="0"/>
              <a:t>solution:</a:t>
            </a:r>
            <a:endParaRPr sz="3000" b="1" dirty="0"/>
          </a:p>
        </p:txBody>
      </p:sp>
      <p:graphicFrame>
        <p:nvGraphicFramePr>
          <p:cNvPr id="87" name="Google Shape;87;p17"/>
          <p:cNvGraphicFramePr/>
          <p:nvPr>
            <p:extLst>
              <p:ext uri="{D42A27DB-BD31-4B8C-83A1-F6EECF244321}">
                <p14:modId xmlns:p14="http://schemas.microsoft.com/office/powerpoint/2010/main" val="766358028"/>
              </p:ext>
            </p:extLst>
          </p:nvPr>
        </p:nvGraphicFramePr>
        <p:xfrm>
          <a:off x="952496" y="1619250"/>
          <a:ext cx="7665986" cy="2655630"/>
        </p:xfrm>
        <a:graphic>
          <a:graphicData uri="http://schemas.openxmlformats.org/drawingml/2006/table">
            <a:tbl>
              <a:tblPr>
                <a:noFill/>
                <a:tableStyleId>{7B507301-67F7-4355-A3C4-522F503E031C}</a:tableStyleId>
              </a:tblPr>
              <a:tblGrid>
                <a:gridCol w="3832993">
                  <a:extLst>
                    <a:ext uri="{9D8B030D-6E8A-4147-A177-3AD203B41FA5}">
                      <a16:colId xmlns:a16="http://schemas.microsoft.com/office/drawing/2014/main" xmlns="" val="20000"/>
                    </a:ext>
                  </a:extLst>
                </a:gridCol>
                <a:gridCol w="3832993">
                  <a:extLst>
                    <a:ext uri="{9D8B030D-6E8A-4147-A177-3AD203B41FA5}">
                      <a16:colId xmlns:a16="http://schemas.microsoft.com/office/drawing/2014/main" xmlns="" val="20001"/>
                    </a:ext>
                  </a:extLst>
                </a:gridCol>
              </a:tblGrid>
              <a:tr h="496275">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Existing solution is done by Man</a:t>
                      </a:r>
                      <a:r>
                        <a:rPr lang="en-IN" sz="1600" u="none" strike="noStrike" cap="none" baseline="0" dirty="0" smtClean="0">
                          <a:solidFill>
                            <a:schemeClr val="tx1"/>
                          </a:solidFill>
                        </a:rPr>
                        <a:t> power</a:t>
                      </a:r>
                      <a:endParaRPr sz="16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Automated system which involves a ML model</a:t>
                      </a:r>
                      <a:endParaRPr sz="1600" u="none" strike="noStrike" cap="none" dirty="0">
                        <a:solidFill>
                          <a:schemeClr val="tx1"/>
                        </a:solidFill>
                      </a:endParaRPr>
                    </a:p>
                  </a:txBody>
                  <a:tcPr marL="91425" marR="91425" marT="91425" marB="91425"/>
                </a:tc>
                <a:extLst>
                  <a:ext uri="{0D108BD9-81ED-4DB2-BD59-A6C34878D82A}">
                    <a16:rowId xmlns:a16="http://schemas.microsoft.com/office/drawing/2014/main" xmlns="" val="10000"/>
                  </a:ext>
                </a:extLst>
              </a:tr>
              <a:tr h="496275">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It</a:t>
                      </a:r>
                      <a:r>
                        <a:rPr lang="en-IN" sz="1600" u="none" strike="noStrike" cap="none" baseline="0" dirty="0" smtClean="0">
                          <a:solidFill>
                            <a:schemeClr val="tx1"/>
                          </a:solidFill>
                        </a:rPr>
                        <a:t> is segregated by handpicking.</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It is segregated by image processing.</a:t>
                      </a:r>
                      <a:endParaRPr sz="1600" u="none" strike="noStrike" cap="none" dirty="0">
                        <a:solidFill>
                          <a:schemeClr val="tx1"/>
                        </a:solidFill>
                      </a:endParaRPr>
                    </a:p>
                  </a:txBody>
                  <a:tcPr marL="91425" marR="91425" marT="91425" marB="91425"/>
                </a:tc>
                <a:extLst>
                  <a:ext uri="{0D108BD9-81ED-4DB2-BD59-A6C34878D82A}">
                    <a16:rowId xmlns:a16="http://schemas.microsoft.com/office/drawing/2014/main" xmlns="" val="10001"/>
                  </a:ext>
                </a:extLst>
              </a:tr>
              <a:tr h="496275">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High manpower.</a:t>
                      </a:r>
                      <a:endParaRPr sz="16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Minimum</a:t>
                      </a:r>
                      <a:r>
                        <a:rPr lang="en-IN" sz="1600" u="none" strike="noStrike" cap="none" baseline="0" dirty="0" smtClean="0">
                          <a:solidFill>
                            <a:schemeClr val="tx1"/>
                          </a:solidFill>
                        </a:rPr>
                        <a:t> Manpower</a:t>
                      </a:r>
                      <a:endParaRPr sz="1600" u="none" strike="noStrike" cap="none" dirty="0">
                        <a:solidFill>
                          <a:schemeClr val="tx1"/>
                        </a:solidFill>
                      </a:endParaRPr>
                    </a:p>
                  </a:txBody>
                  <a:tcPr marL="91425" marR="91425" marT="91425" marB="91425"/>
                </a:tc>
                <a:extLst>
                  <a:ext uri="{0D108BD9-81ED-4DB2-BD59-A6C34878D82A}">
                    <a16:rowId xmlns:a16="http://schemas.microsoft.com/office/drawing/2014/main" xmlns="" val="10002"/>
                  </a:ext>
                </a:extLst>
              </a:tr>
              <a:tr h="496275">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High Time consumption</a:t>
                      </a:r>
                      <a:endParaRPr sz="16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Less Time consumption</a:t>
                      </a:r>
                      <a:endParaRPr sz="1600" u="none" strike="noStrike" cap="none" dirty="0">
                        <a:solidFill>
                          <a:schemeClr val="tx1"/>
                        </a:solidFill>
                      </a:endParaRPr>
                    </a:p>
                  </a:txBody>
                  <a:tcPr marL="91425" marR="91425" marT="91425" marB="91425"/>
                </a:tc>
                <a:extLst>
                  <a:ext uri="{0D108BD9-81ED-4DB2-BD59-A6C34878D82A}">
                    <a16:rowId xmlns:a16="http://schemas.microsoft.com/office/drawing/2014/main" xmlns="" val="10003"/>
                  </a:ext>
                </a:extLst>
              </a:tr>
              <a:tr h="496275">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High cost of Expenditure</a:t>
                      </a:r>
                      <a:endParaRPr sz="1600" u="none" strike="noStrike" cap="none" dirty="0">
                        <a:solidFill>
                          <a:schemeClr val="tx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smtClean="0">
                          <a:solidFill>
                            <a:schemeClr val="tx1"/>
                          </a:solidFill>
                        </a:rPr>
                        <a:t>Less cost of expenditure</a:t>
                      </a:r>
                      <a:endParaRPr sz="1600" u="none" strike="noStrike" cap="none" dirty="0">
                        <a:solidFill>
                          <a:schemeClr val="tx1"/>
                        </a:solidFill>
                      </a:endParaRPr>
                    </a:p>
                  </a:txBody>
                  <a:tcPr marL="91425" marR="91425" marT="91425" marB="91425"/>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4"/>
            <a:ext cx="8520600" cy="3935329"/>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IN" sz="3000" b="1" dirty="0"/>
              <a:t>Novelty </a:t>
            </a:r>
            <a:r>
              <a:rPr lang="en" sz="3000" b="1" dirty="0"/>
              <a:t>of o</a:t>
            </a:r>
            <a:r>
              <a:rPr lang="en" sz="3000" b="1" dirty="0" smtClean="0"/>
              <a:t>ur </a:t>
            </a:r>
            <a:r>
              <a:rPr lang="en" sz="3000" b="1" dirty="0"/>
              <a:t>project</a:t>
            </a:r>
            <a:r>
              <a:rPr lang="en" sz="3000" b="1" dirty="0" smtClean="0"/>
              <a:t>:</a:t>
            </a:r>
            <a:br>
              <a:rPr lang="en" sz="3000" b="1" dirty="0" smtClean="0"/>
            </a:br>
            <a:r>
              <a:rPr lang="en" sz="3000" b="1" dirty="0" smtClean="0"/>
              <a:t/>
            </a:r>
            <a:br>
              <a:rPr lang="en" sz="3000" b="1" dirty="0" smtClean="0"/>
            </a:br>
            <a:r>
              <a:rPr lang="en" sz="2000" dirty="0" smtClean="0"/>
              <a:t>There are no real time applications of our project model of segregating silkworm cocoons in India. </a:t>
            </a:r>
            <a:r>
              <a:rPr lang="en" sz="2000" dirty="0"/>
              <a:t/>
            </a:r>
            <a:br>
              <a:rPr lang="en" sz="2000" dirty="0"/>
            </a:br>
            <a:r>
              <a:rPr lang="en" sz="2000" dirty="0" smtClean="0"/>
              <a:t/>
            </a:r>
            <a:br>
              <a:rPr lang="en" sz="2000" dirty="0" smtClean="0"/>
            </a:br>
            <a:r>
              <a:rPr lang="en" sz="2000" dirty="0" smtClean="0"/>
              <a:t>This model will consume no manpower, less time consumption and less cost of expenditure.</a:t>
            </a:r>
            <a:br>
              <a:rPr lang="en" sz="2000" dirty="0" smtClean="0"/>
            </a:br>
            <a:r>
              <a:rPr lang="en" sz="2000" dirty="0" smtClean="0"/>
              <a:t/>
            </a:r>
            <a:br>
              <a:rPr lang="en" sz="2000" dirty="0" smtClean="0"/>
            </a:br>
            <a:r>
              <a:rPr lang="en-IN" sz="2000" dirty="0" smtClean="0"/>
              <a:t>I</a:t>
            </a:r>
            <a:r>
              <a:rPr lang="en" sz="2000" dirty="0" smtClean="0"/>
              <a:t>f implemented in realtime it could drastically change the field of sericulture that will both benefit the farmers as well as end customers who will be able to buy silk products at a cheaper rate.</a:t>
            </a:r>
            <a:r>
              <a:rPr lang="en" sz="3000" b="1" dirty="0" smtClean="0"/>
              <a:t/>
            </a:r>
            <a:br>
              <a:rPr lang="en" sz="3000" b="1" dirty="0" smtClean="0"/>
            </a:br>
            <a:r>
              <a:rPr lang="en" sz="3000" b="1" dirty="0" smtClean="0"/>
              <a:t/>
            </a:r>
            <a:br>
              <a:rPr lang="en" sz="3000" b="1" dirty="0" smtClean="0"/>
            </a:br>
            <a:endParaRPr sz="3000" b="1" dirty="0"/>
          </a:p>
          <a:p>
            <a:pPr marL="0" lvl="0" indent="0" algn="l" rtl="0">
              <a:spcBef>
                <a:spcPts val="0"/>
              </a:spcBef>
              <a:spcAft>
                <a:spcPts val="0"/>
              </a:spcAft>
              <a:buNone/>
            </a:pPr>
            <a:endParaRPr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13932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dirty="0"/>
              <a:t>Application </a:t>
            </a:r>
            <a:r>
              <a:rPr lang="en-IN" sz="3000" b="1" dirty="0"/>
              <a:t>of </a:t>
            </a:r>
            <a:r>
              <a:rPr lang="en-IN" sz="3000" b="1" dirty="0" smtClean="0"/>
              <a:t>our </a:t>
            </a:r>
            <a:r>
              <a:rPr lang="en-IN" sz="3000" b="1" dirty="0"/>
              <a:t>Proposed Solution </a:t>
            </a:r>
            <a:endParaRPr sz="3000" b="1" dirty="0"/>
          </a:p>
        </p:txBody>
      </p:sp>
      <p:pic>
        <p:nvPicPr>
          <p:cNvPr id="3" name="Picture 2"/>
          <p:cNvPicPr>
            <a:picLocks noChangeAspect="1"/>
          </p:cNvPicPr>
          <p:nvPr/>
        </p:nvPicPr>
        <p:blipFill rotWithShape="1">
          <a:blip r:embed="rId3"/>
          <a:srcRect l="-374" t="11408" r="1456" b="12021"/>
          <a:stretch/>
        </p:blipFill>
        <p:spPr>
          <a:xfrm>
            <a:off x="316224" y="840828"/>
            <a:ext cx="8338315" cy="3620410"/>
          </a:xfrm>
          <a:prstGeom prst="rect">
            <a:avLst/>
          </a:prstGeom>
          <a:ln>
            <a:solidFill>
              <a:schemeClr val="tx1">
                <a:lumMod val="95000"/>
                <a:lumOff val="5000"/>
              </a:schemeClr>
            </a:solidFill>
          </a:ln>
        </p:spPr>
      </p:pic>
      <p:sp>
        <p:nvSpPr>
          <p:cNvPr id="5" name="Oval 4"/>
          <p:cNvSpPr/>
          <p:nvPr/>
        </p:nvSpPr>
        <p:spPr>
          <a:xfrm>
            <a:off x="2238703" y="3955234"/>
            <a:ext cx="1586694" cy="575087"/>
          </a:xfrm>
          <a:prstGeom prst="ellipse">
            <a:avLst/>
          </a:prstGeom>
          <a:solidFill>
            <a:srgbClr val="FF0000">
              <a:alpha val="1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386</TotalTime>
  <Words>129</Words>
  <Application>Microsoft Office PowerPoint</Application>
  <PresentationFormat>On-screen Show (16:9)</PresentationFormat>
  <Paragraphs>35</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BU Hack 2021</vt:lpstr>
      <vt:lpstr>Team Name: 2 legit 2 quit  </vt:lpstr>
      <vt:lpstr>Problem statement:  Segregation of silk cocoons in sericulture has been a tedious job that includes a huge manpower that results in more time consumption and more cost of expenditure.</vt:lpstr>
      <vt:lpstr>Problem Inspired From…….  Based on the difficulties experienced by a person working in this field</vt:lpstr>
      <vt:lpstr>Our solution:  Our Proposed Model is Automatic        It consists of          1.Conveyer Belt              2.Two cameras              3.PIR sensor              4.Raspberry Pi 3 A+              5.CNN(Convolutional Neural Network) using Mobilenet Architecture    </vt:lpstr>
      <vt:lpstr>PowerPoint Presentation</vt:lpstr>
      <vt:lpstr>Existing solution vs Our solution:</vt:lpstr>
      <vt:lpstr>Novelty of our project:  There are no real time applications of our project model of segregating silkworm cocoons in India.   This model will consume no manpower, less time consumption and less cost of expenditure.  If implemented in realtime it could drastically change the field of sericulture that will both benefit the farmers as well as end customers who will be able to buy silk products at a cheaper rate.   </vt:lpstr>
      <vt:lpstr>Application of our Proposed Solution </vt:lpstr>
      <vt:lpstr>Components utilized:    1.Conveyer Belt     2.Two cameras(Pi camera )      3.PIR sensor      4.Raspberry Pi 3 A+     5.CNN(Convolutional Neural Network) using Mobilenet Architecture    </vt:lpstr>
      <vt:lpstr>Technology incorporated:   Machine Learning:   We have made a CNN(Convolutional Neural Network) which will distinguish between the qualities of cocoons by image processing.  Raspberry Pi 3 A+:     Signal generation for controlling motors in conveyor belt           Processing our Project’s Neural Network      To fetch image from camera and send it to CNN      has a connection with safety equipment</vt:lpstr>
      <vt:lpstr>Working: (explain working of prototype in a flow diagram)</vt:lpstr>
      <vt:lpstr>Prototype: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RiGathon 2020 Theme:Innovative solutions for effectual agriculture</dc:title>
  <dc:creator>ROHITH</dc:creator>
  <cp:lastModifiedBy>HP</cp:lastModifiedBy>
  <cp:revision>25</cp:revision>
  <dcterms:modified xsi:type="dcterms:W3CDTF">2021-04-03T19:28:29Z</dcterms:modified>
</cp:coreProperties>
</file>