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0" autoAdjust="0"/>
    <p:restoredTop sz="86438" autoAdjust="0"/>
  </p:normalViewPr>
  <p:slideViewPr>
    <p:cSldViewPr snapToGrid="0" snapToObjects="1">
      <p:cViewPr varScale="1">
        <p:scale>
          <a:sx n="59" d="100"/>
          <a:sy n="59" d="100"/>
        </p:scale>
        <p:origin x="7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D64F-A9CB-DF4D-B75B-C0ECCB8D228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651453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Dynamically Adaptable Software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Is All About Modeling Contextual Variability and Avoiding Failures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605894"/>
            <a:ext cx="6400800" cy="1752600"/>
          </a:xfrm>
        </p:spPr>
        <p:txBody>
          <a:bodyPr>
            <a:noAutofit/>
          </a:bodyPr>
          <a:lstStyle/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pPr lvl="1" algn="l"/>
            <a:r>
              <a:rPr lang="en-US" sz="1800" dirty="0">
                <a:solidFill>
                  <a:schemeClr val="bg1"/>
                </a:solidFill>
              </a:rPr>
              <a:t>Presented by  : Team 11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Cameron </a:t>
            </a:r>
            <a:r>
              <a:rPr lang="en-US" sz="1800" dirty="0" err="1">
                <a:solidFill>
                  <a:schemeClr val="bg1"/>
                </a:solidFill>
              </a:rPr>
              <a:t>L’Ecuyer</a:t>
            </a:r>
            <a:endParaRPr lang="en-US" sz="1800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Ruthvic Punyamurtula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Sneha Mishra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Navya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Pillala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149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651453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3453947"/>
            <a:ext cx="6400800" cy="1470025"/>
          </a:xfrm>
        </p:spPr>
        <p:txBody>
          <a:bodyPr>
            <a:noAutofit/>
          </a:bodyPr>
          <a:lstStyle/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pPr lvl="1" algn="l"/>
            <a:r>
              <a:rPr lang="en-US" sz="1800" dirty="0">
                <a:solidFill>
                  <a:schemeClr val="bg1"/>
                </a:solidFill>
              </a:rPr>
              <a:t>Presented by  : Team 11</a:t>
            </a:r>
          </a:p>
          <a:p>
            <a:pPr lvl="1" algn="l"/>
            <a:r>
              <a:rPr lang="en-US" sz="1800" dirty="0">
                <a:solidFill>
                  <a:schemeClr val="bg1"/>
                </a:solidFill>
              </a:rPr>
              <a:t>CS5551 - ASE</a:t>
            </a:r>
          </a:p>
        </p:txBody>
      </p:sp>
    </p:spTree>
    <p:extLst>
      <p:ext uri="{BB962C8B-B14F-4D97-AF65-F5344CB8AC3E}">
        <p14:creationId xmlns:p14="http://schemas.microsoft.com/office/powerpoint/2010/main" val="56397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0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Dynamically Adaptable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Clr>
                <a:srgbClr val="0072BC"/>
              </a:buClr>
            </a:pPr>
            <a:r>
              <a:rPr lang="en-US" dirty="0"/>
              <a:t>Dynamically Adaptable Software (DAS) – self-adapting software that changes based on gathered context information</a:t>
            </a:r>
          </a:p>
          <a:p>
            <a:pPr>
              <a:buClr>
                <a:srgbClr val="0072BC"/>
              </a:buClr>
            </a:pPr>
            <a:endParaRPr lang="en-US" dirty="0"/>
          </a:p>
          <a:p>
            <a:pPr>
              <a:buClr>
                <a:srgbClr val="0072BC"/>
              </a:buClr>
            </a:pPr>
            <a:r>
              <a:rPr lang="en-US" dirty="0"/>
              <a:t>DAS can be considered a dynamic product software line (DSPL)</a:t>
            </a:r>
          </a:p>
          <a:p>
            <a:pPr>
              <a:buClr>
                <a:srgbClr val="0072BC"/>
              </a:buClr>
            </a:pPr>
            <a:endParaRPr lang="en-US" dirty="0"/>
          </a:p>
          <a:p>
            <a:pPr>
              <a:buClr>
                <a:srgbClr val="0072BC"/>
              </a:buClr>
            </a:pPr>
            <a:r>
              <a:rPr lang="en-US" dirty="0"/>
              <a:t>DSPLs use variability modeling to handle the diversity of their scopes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216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E219-1635-4D71-AFBF-B4A4E65A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109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72BC"/>
                </a:solidFill>
              </a:rPr>
              <a:t>DSP 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55ED-A7ED-44CE-8801-4F0E540C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4095"/>
            <a:ext cx="8229600" cy="4525963"/>
          </a:xfrm>
        </p:spPr>
        <p:txBody>
          <a:bodyPr/>
          <a:lstStyle/>
          <a:p>
            <a:pPr>
              <a:buClr>
                <a:srgbClr val="0072BC"/>
              </a:buClr>
            </a:pPr>
            <a:r>
              <a:rPr lang="en-US" dirty="0"/>
              <a:t>One of the most effective variable modeling techniques (VMTs) was context-aware feature modeling (CFM)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0072BC"/>
              </a:buClr>
            </a:pPr>
            <a:r>
              <a:rPr lang="en-US" dirty="0" err="1"/>
              <a:t>eCFM</a:t>
            </a:r>
            <a:r>
              <a:rPr lang="en-US" dirty="0"/>
              <a:t> or extended CFM were created to handle limitations of CFM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5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E219-1635-4D71-AFBF-B4A4E65A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109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72BC"/>
                </a:solidFill>
              </a:rPr>
              <a:t>Developing </a:t>
            </a:r>
            <a:r>
              <a:rPr lang="en-US" dirty="0" err="1">
                <a:solidFill>
                  <a:srgbClr val="0072BC"/>
                </a:solidFill>
              </a:rPr>
              <a:t>eCFM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55ED-A7ED-44CE-8801-4F0E540C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3467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0072BC"/>
              </a:buClr>
            </a:pPr>
            <a:r>
              <a:rPr lang="en-US" dirty="0"/>
              <a:t>Literature was reviewed to find the main VMTs</a:t>
            </a:r>
          </a:p>
          <a:p>
            <a:pPr>
              <a:buClr>
                <a:srgbClr val="0072BC"/>
              </a:buClr>
            </a:pPr>
            <a:endParaRPr lang="en-US" dirty="0"/>
          </a:p>
          <a:p>
            <a:pPr>
              <a:buClr>
                <a:srgbClr val="0072BC"/>
              </a:buClr>
            </a:pPr>
            <a:r>
              <a:rPr lang="en-US" dirty="0"/>
              <a:t>The VMTs were evaluated to find the top 10</a:t>
            </a:r>
          </a:p>
          <a:p>
            <a:pPr>
              <a:buClr>
                <a:srgbClr val="0072BC"/>
              </a:buClr>
            </a:pPr>
            <a:endParaRPr lang="en-US" dirty="0"/>
          </a:p>
          <a:p>
            <a:pPr>
              <a:buClr>
                <a:srgbClr val="0072BC"/>
              </a:buClr>
            </a:pPr>
            <a:r>
              <a:rPr lang="en-US" dirty="0"/>
              <a:t>The top 10 were then evaluated based on 12 criteria</a:t>
            </a:r>
          </a:p>
          <a:p>
            <a:pPr>
              <a:buClr>
                <a:srgbClr val="0072BC"/>
              </a:buClr>
            </a:pPr>
            <a:endParaRPr lang="en-US" dirty="0"/>
          </a:p>
          <a:p>
            <a:pPr>
              <a:buClr>
                <a:srgbClr val="0072BC"/>
              </a:buClr>
            </a:pPr>
            <a:r>
              <a:rPr lang="en-US" dirty="0" err="1"/>
              <a:t>Tropos</a:t>
            </a:r>
            <a:r>
              <a:rPr lang="en-US" dirty="0"/>
              <a:t> Goal Model (TGMC) and CFM were found to be the best</a:t>
            </a:r>
          </a:p>
          <a:p>
            <a:pPr marL="0" indent="0">
              <a:buClr>
                <a:srgbClr val="0072BC"/>
              </a:buClr>
              <a:buNone/>
            </a:pPr>
            <a:endParaRPr lang="en-US" dirty="0"/>
          </a:p>
          <a:p>
            <a:pPr>
              <a:buClr>
                <a:srgbClr val="0072BC"/>
              </a:buClr>
            </a:pPr>
            <a:r>
              <a:rPr lang="en-US" dirty="0"/>
              <a:t>CFM was found to be more effective, although it had limited expressiveness</a:t>
            </a:r>
          </a:p>
          <a:p>
            <a:pPr>
              <a:buClr>
                <a:srgbClr val="0072BC"/>
              </a:buClr>
            </a:pPr>
            <a:endParaRPr lang="en-US" dirty="0"/>
          </a:p>
          <a:p>
            <a:pPr>
              <a:buClr>
                <a:srgbClr val="0072BC"/>
              </a:buClr>
            </a:pPr>
            <a:r>
              <a:rPr lang="en-US" dirty="0" err="1"/>
              <a:t>eCFM</a:t>
            </a:r>
            <a:r>
              <a:rPr lang="en-US" dirty="0"/>
              <a:t> or extended CFM were created to handle limitations of CFM</a:t>
            </a:r>
          </a:p>
          <a:p>
            <a:pPr>
              <a:buClr>
                <a:srgbClr val="0072BC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4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E219-1635-4D71-AFBF-B4A4E65A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109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72BC"/>
                </a:solidFill>
              </a:rPr>
              <a:t>Model Checking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55ED-A7ED-44CE-8801-4F0E540C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3467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0072BC"/>
              </a:buClr>
            </a:pPr>
            <a:r>
              <a:rPr lang="en-US" dirty="0"/>
              <a:t>Used to verify a systems behavior</a:t>
            </a:r>
          </a:p>
          <a:p>
            <a:pPr>
              <a:buClr>
                <a:srgbClr val="0072BC"/>
              </a:buClr>
            </a:pPr>
            <a:endParaRPr lang="en-US" dirty="0"/>
          </a:p>
          <a:p>
            <a:pPr>
              <a:buClr>
                <a:srgbClr val="0072BC"/>
              </a:buClr>
            </a:pPr>
            <a:r>
              <a:rPr lang="en-US" dirty="0"/>
              <a:t>Requires a model of the system’s behavior and a set of properties</a:t>
            </a:r>
          </a:p>
          <a:p>
            <a:pPr>
              <a:buClr>
                <a:srgbClr val="0072BC"/>
              </a:buClr>
            </a:pPr>
            <a:endParaRPr lang="en-US" dirty="0"/>
          </a:p>
          <a:p>
            <a:pPr>
              <a:buClr>
                <a:srgbClr val="0072BC"/>
              </a:buClr>
            </a:pPr>
            <a:r>
              <a:rPr lang="en-US" dirty="0"/>
              <a:t>Model checking tools can use this information to verify the model</a:t>
            </a:r>
          </a:p>
          <a:p>
            <a:pPr>
              <a:buClr>
                <a:srgbClr val="0072BC"/>
              </a:buClr>
            </a:pPr>
            <a:endParaRPr lang="en-US" dirty="0"/>
          </a:p>
          <a:p>
            <a:pPr>
              <a:buClr>
                <a:srgbClr val="0072BC"/>
              </a:buClr>
            </a:pPr>
            <a:r>
              <a:rPr lang="en-US" dirty="0"/>
              <a:t>Adaptive Modeling Transition Systems can model evolution of the environment and system</a:t>
            </a:r>
          </a:p>
          <a:p>
            <a:pPr>
              <a:buClr>
                <a:srgbClr val="0072BC"/>
              </a:buClr>
            </a:pPr>
            <a:endParaRPr lang="en-US" dirty="0"/>
          </a:p>
          <a:p>
            <a:pPr>
              <a:buClr>
                <a:srgbClr val="0072BC"/>
              </a:buClr>
            </a:pPr>
            <a:r>
              <a:rPr lang="en-US" dirty="0"/>
              <a:t>Dynamic Feature Transition Systems make up for some short comings of AMTSs </a:t>
            </a:r>
          </a:p>
        </p:txBody>
      </p:sp>
    </p:spTree>
    <p:extLst>
      <p:ext uri="{BB962C8B-B14F-4D97-AF65-F5344CB8AC3E}">
        <p14:creationId xmlns:p14="http://schemas.microsoft.com/office/powerpoint/2010/main" val="337660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E219-1635-4D71-AFBF-B4A4E65A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1095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72BC"/>
                </a:solidFill>
              </a:rPr>
              <a:t>Approach to model checking 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55ED-A7ED-44CE-8801-4F0E540C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3467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2BC"/>
              </a:buClr>
            </a:pPr>
            <a:r>
              <a:rPr lang="en-US" dirty="0"/>
              <a:t>Domain Analysis</a:t>
            </a:r>
          </a:p>
          <a:p>
            <a:pPr marL="0" indent="0">
              <a:buClr>
                <a:srgbClr val="0072BC"/>
              </a:buClr>
              <a:buNone/>
            </a:pPr>
            <a:endParaRPr lang="en-US" sz="2400" dirty="0"/>
          </a:p>
          <a:p>
            <a:pPr marL="0" indent="0">
              <a:buClr>
                <a:srgbClr val="0072BC"/>
              </a:buClr>
              <a:buNone/>
            </a:pPr>
            <a:r>
              <a:rPr lang="en-US" sz="2000" dirty="0"/>
              <a:t>Four main elements in DAS</a:t>
            </a:r>
          </a:p>
          <a:p>
            <a:pPr>
              <a:buClr>
                <a:srgbClr val="0072BC"/>
              </a:buClr>
            </a:pPr>
            <a:r>
              <a:rPr lang="en-US" sz="2000" dirty="0"/>
              <a:t>Functional requirements – features</a:t>
            </a:r>
          </a:p>
          <a:p>
            <a:pPr>
              <a:buClr>
                <a:srgbClr val="0072BC"/>
              </a:buClr>
            </a:pPr>
            <a:r>
              <a:rPr lang="en-US" sz="2000" dirty="0"/>
              <a:t>Context information – states</a:t>
            </a:r>
          </a:p>
          <a:p>
            <a:pPr>
              <a:buClr>
                <a:srgbClr val="0072BC"/>
              </a:buClr>
            </a:pPr>
            <a:r>
              <a:rPr lang="en-US" sz="2000" dirty="0"/>
              <a:t>Variability information – mandatory/</a:t>
            </a:r>
          </a:p>
          <a:p>
            <a:pPr marL="0" indent="0">
              <a:buClr>
                <a:srgbClr val="0072BC"/>
              </a:buClr>
              <a:buNone/>
            </a:pPr>
            <a:r>
              <a:rPr lang="en-US" sz="2000" dirty="0"/>
              <a:t>     optional/group/</a:t>
            </a:r>
            <a:r>
              <a:rPr lang="en-US" sz="2000" dirty="0" err="1"/>
              <a:t>xor</a:t>
            </a:r>
            <a:endParaRPr lang="en-US" sz="2000" dirty="0"/>
          </a:p>
          <a:p>
            <a:pPr>
              <a:buClr>
                <a:srgbClr val="0072BC"/>
              </a:buClr>
            </a:pPr>
            <a:r>
              <a:rPr lang="en-US" sz="2000" dirty="0"/>
              <a:t>Adaptation rules – </a:t>
            </a:r>
          </a:p>
          <a:p>
            <a:pPr marL="0" indent="0">
              <a:buClr>
                <a:srgbClr val="0072BC"/>
              </a:buClr>
              <a:buNone/>
            </a:pPr>
            <a:r>
              <a:rPr lang="en-US" sz="2000" dirty="0"/>
              <a:t>     feature dependencies</a:t>
            </a:r>
          </a:p>
          <a:p>
            <a:pPr marL="0" indent="0">
              <a:buClr>
                <a:srgbClr val="0072BC"/>
              </a:buClr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9DF4B-2DC7-4291-8B3C-FD2A6FAB9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543" y="1763486"/>
            <a:ext cx="391137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2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E219-1635-4D71-AFBF-B4A4E65A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109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72BC"/>
                </a:solidFill>
              </a:rPr>
              <a:t>Approach - </a:t>
            </a:r>
            <a:r>
              <a:rPr lang="en-US" dirty="0" err="1">
                <a:solidFill>
                  <a:srgbClr val="0072BC"/>
                </a:solidFill>
              </a:rPr>
              <a:t>Ctd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55ED-A7ED-44CE-8801-4F0E540C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3467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2BC"/>
              </a:buClr>
            </a:pPr>
            <a:r>
              <a:rPr lang="en-US" dirty="0"/>
              <a:t>Model Checking</a:t>
            </a:r>
          </a:p>
          <a:p>
            <a:pPr>
              <a:buClr>
                <a:srgbClr val="0072BC"/>
              </a:buClr>
            </a:pPr>
            <a:endParaRPr lang="en-US" sz="2400" dirty="0"/>
          </a:p>
          <a:p>
            <a:pPr marL="0" indent="0">
              <a:buClr>
                <a:srgbClr val="0072BC"/>
              </a:buClr>
              <a:buNone/>
            </a:pPr>
            <a:r>
              <a:rPr lang="en-US" sz="2000" dirty="0"/>
              <a:t>Four main elements in DAS :</a:t>
            </a:r>
          </a:p>
          <a:p>
            <a:pPr>
              <a:buClr>
                <a:srgbClr val="0072BC"/>
              </a:buClr>
            </a:pPr>
            <a:r>
              <a:rPr lang="en-US" sz="2000" dirty="0"/>
              <a:t>Functional requirements – features</a:t>
            </a:r>
          </a:p>
          <a:p>
            <a:pPr>
              <a:buClr>
                <a:srgbClr val="0072BC"/>
              </a:buClr>
            </a:pPr>
            <a:r>
              <a:rPr lang="en-US" sz="2000" dirty="0"/>
              <a:t>Context information – states</a:t>
            </a:r>
          </a:p>
          <a:p>
            <a:pPr>
              <a:buClr>
                <a:srgbClr val="0072BC"/>
              </a:buClr>
            </a:pPr>
            <a:r>
              <a:rPr lang="en-US" sz="2000" dirty="0"/>
              <a:t>Variability information – mandatory/</a:t>
            </a:r>
          </a:p>
          <a:p>
            <a:pPr marL="0" indent="0">
              <a:buClr>
                <a:srgbClr val="0072BC"/>
              </a:buClr>
              <a:buNone/>
            </a:pPr>
            <a:r>
              <a:rPr lang="en-US" sz="2000" dirty="0"/>
              <a:t>     optional/group/</a:t>
            </a:r>
            <a:r>
              <a:rPr lang="en-US" sz="2000" dirty="0" err="1"/>
              <a:t>xor</a:t>
            </a:r>
            <a:endParaRPr lang="en-US" sz="2000" dirty="0"/>
          </a:p>
          <a:p>
            <a:pPr>
              <a:buClr>
                <a:srgbClr val="0072BC"/>
              </a:buClr>
            </a:pPr>
            <a:r>
              <a:rPr lang="en-US" sz="2000" dirty="0"/>
              <a:t>Adaptation rules – </a:t>
            </a:r>
          </a:p>
          <a:p>
            <a:pPr marL="0" indent="0">
              <a:buClr>
                <a:srgbClr val="0072BC"/>
              </a:buClr>
              <a:buNone/>
            </a:pPr>
            <a:r>
              <a:rPr lang="en-US" sz="2000" dirty="0"/>
              <a:t>     feature dependencies</a:t>
            </a:r>
          </a:p>
          <a:p>
            <a:pPr marL="0" indent="0">
              <a:buClr>
                <a:srgbClr val="0072BC"/>
              </a:buCl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6F295-858E-4E77-9AF3-C3ACA1973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37" y="1036640"/>
            <a:ext cx="3798669" cy="4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6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E219-1635-4D71-AFBF-B4A4E65A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109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0072BC"/>
                </a:solidFill>
              </a:rPr>
              <a:t>eCFM</a:t>
            </a:r>
            <a:r>
              <a:rPr lang="en-US" dirty="0">
                <a:solidFill>
                  <a:srgbClr val="0072BC"/>
                </a:solidFill>
              </a:rPr>
              <a:t> – Smart Home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84861F-0FE7-4E7A-B7E5-9B746045C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819" y="1243013"/>
            <a:ext cx="6232362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6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E219-1635-4D71-AFBF-B4A4E65A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109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0072BC"/>
                </a:solidFill>
              </a:rPr>
              <a:t>eCFM</a:t>
            </a:r>
            <a:r>
              <a:rPr lang="en-US" dirty="0">
                <a:solidFill>
                  <a:srgbClr val="0072BC"/>
                </a:solidFill>
              </a:rPr>
              <a:t> – Main concepts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746A0-5D0C-4E0B-A7E0-1AE2C4A93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4095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en-US" dirty="0"/>
              <a:t>Context feature – active/inactive state of software</a:t>
            </a:r>
          </a:p>
          <a:p>
            <a:pPr marL="0" indent="0">
              <a:buClr>
                <a:srgbClr val="0072BC"/>
              </a:buClr>
              <a:buNone/>
            </a:pPr>
            <a:endParaRPr lang="en-US" dirty="0"/>
          </a:p>
          <a:p>
            <a:pPr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en-US" dirty="0"/>
              <a:t>Context group – context features that can specify OR/XOR group relationship</a:t>
            </a:r>
          </a:p>
          <a:p>
            <a:pPr marL="0" indent="0">
              <a:buClr>
                <a:srgbClr val="0072BC"/>
              </a:buClr>
              <a:buNone/>
            </a:pPr>
            <a:endParaRPr lang="en-US" dirty="0"/>
          </a:p>
          <a:p>
            <a:pPr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en-US" dirty="0"/>
              <a:t>Context root - model’s root and aggregates the context groups in an OR relationship</a:t>
            </a:r>
          </a:p>
          <a:p>
            <a:pPr marL="0" indent="0">
              <a:buClr>
                <a:srgbClr val="0072BC"/>
              </a:buClr>
              <a:buNone/>
            </a:pPr>
            <a:endParaRPr lang="en-US" dirty="0"/>
          </a:p>
          <a:p>
            <a:pPr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en-US" dirty="0"/>
              <a:t>Organize context features into categories</a:t>
            </a:r>
          </a:p>
          <a:p>
            <a:pPr marL="0" indent="0">
              <a:buClr>
                <a:srgbClr val="0072BC"/>
              </a:buClr>
              <a:buNone/>
            </a:pPr>
            <a:endParaRPr lang="en-US" dirty="0"/>
          </a:p>
          <a:p>
            <a:pPr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en-US" dirty="0"/>
              <a:t>Can model constraints among context features</a:t>
            </a:r>
          </a:p>
          <a:p>
            <a:pPr>
              <a:buClr>
                <a:srgbClr val="0072BC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6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349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Office Theme</vt:lpstr>
      <vt:lpstr>Custom Design</vt:lpstr>
      <vt:lpstr>Dynamically Adaptable Software  Is All About Modeling Contextual Variability and Avoiding Failures</vt:lpstr>
      <vt:lpstr>Dynamically Adaptable Software</vt:lpstr>
      <vt:lpstr>DSP Modelling</vt:lpstr>
      <vt:lpstr>Developing eCFM</vt:lpstr>
      <vt:lpstr>Model Checking</vt:lpstr>
      <vt:lpstr>Approach to model checking DAS</vt:lpstr>
      <vt:lpstr>Approach - Ctd</vt:lpstr>
      <vt:lpstr>eCFM – Smart Home</vt:lpstr>
      <vt:lpstr>eCFM – Main concepts</vt:lpstr>
      <vt:lpstr>Thank You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Punyamurtula, Ruthvic (UMKC-Student)</cp:lastModifiedBy>
  <cp:revision>37</cp:revision>
  <dcterms:created xsi:type="dcterms:W3CDTF">2014-01-29T16:33:56Z</dcterms:created>
  <dcterms:modified xsi:type="dcterms:W3CDTF">2018-04-01T05:40:43Z</dcterms:modified>
</cp:coreProperties>
</file>