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FE3"/>
          </a:solidFill>
        </a:fill>
      </a:tcStyle>
    </a:wholeTbl>
    <a:band2H>
      <a:tcTxStyle b="def" i="def"/>
      <a:tcStyle>
        <a:tcBdr/>
        <a:fill>
          <a:solidFill>
            <a:srgbClr val="EAF0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E0"/>
          </a:solidFill>
        </a:fill>
      </a:tcStyle>
    </a:wholeTbl>
    <a:band2H>
      <a:tcTxStyle b="def" i="def"/>
      <a:tcStyle>
        <a:tcBdr/>
        <a:fill>
          <a:solidFill>
            <a:srgbClr val="EDED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8DA"/>
          </a:solidFill>
        </a:fill>
      </a:tcStyle>
    </a:wholeTbl>
    <a:band2H>
      <a:tcTxStyle b="def" i="def"/>
      <a:tcStyle>
        <a:tcBdr/>
        <a:fill>
          <a:solidFill>
            <a:srgbClr val="EC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>
          <a:xfrm>
            <a:off x="0" y="4752125"/>
            <a:ext cx="9144001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Freeform 7"/>
          <p:cNvSpPr/>
          <p:nvPr/>
        </p:nvSpPr>
        <p:spPr>
          <a:xfrm>
            <a:off x="6105525" y="0"/>
            <a:ext cx="303847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429064" y="3337559"/>
            <a:ext cx="6480048" cy="2301241"/>
          </a:xfrm>
          <a:prstGeom prst="rect">
            <a:avLst/>
          </a:prstGeom>
        </p:spPr>
        <p:txBody>
          <a:bodyPr anchor="t"/>
          <a:lstStyle>
            <a:lvl1pPr algn="r">
              <a:defRPr b="1" cap="all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33050" y="1544812"/>
            <a:ext cx="6480048" cy="17526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spcBef>
                <a:spcPts val="400"/>
              </a:spcBef>
              <a:buClrTx/>
              <a:buSzTx/>
              <a:buNone/>
              <a:defRPr sz="2000"/>
            </a:lvl1pPr>
            <a:lvl2pPr marL="0" indent="457200" algn="r">
              <a:spcBef>
                <a:spcPts val="400"/>
              </a:spcBef>
              <a:buClrTx/>
              <a:buSzTx/>
              <a:buNone/>
              <a:defRPr sz="2000"/>
            </a:lvl2pPr>
            <a:lvl3pPr marL="0" indent="914400" algn="r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 algn="r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 algn="r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/>
          <p:cNvSpPr/>
          <p:nvPr/>
        </p:nvSpPr>
        <p:spPr>
          <a:xfrm>
            <a:off x="0" y="4752125"/>
            <a:ext cx="9144001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Freeform 8"/>
          <p:cNvSpPr/>
          <p:nvPr/>
        </p:nvSpPr>
        <p:spPr>
          <a:xfrm>
            <a:off x="6105525" y="0"/>
            <a:ext cx="303847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48055">
              <a:spcBef>
                <a:spcPts val="400"/>
              </a:spcBef>
              <a:buClrTx/>
              <a:buSzTx/>
              <a:buNone/>
              <a:defRPr sz="2000"/>
            </a:lvl2pPr>
            <a:lvl3pPr marL="0" indent="749807">
              <a:spcBef>
                <a:spcPts val="400"/>
              </a:spcBef>
              <a:buClrTx/>
              <a:buSzTx/>
              <a:buNone/>
              <a:defRPr sz="2000"/>
            </a:lvl3pPr>
            <a:lvl4pPr marL="0" indent="1042416">
              <a:spcBef>
                <a:spcPts val="400"/>
              </a:spcBef>
              <a:buClrTx/>
              <a:buSzTx/>
              <a:buNone/>
              <a:defRPr sz="2000"/>
            </a:lvl4pPr>
            <a:lvl5pPr marL="0" indent="1307591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</p:spPr>
        <p:txBody>
          <a:bodyPr/>
          <a:lstStyle>
            <a:lvl1pPr marL="420623" indent="-384047">
              <a:spcBef>
                <a:spcPts val="600"/>
              </a:spcBef>
              <a:defRPr sz="2600"/>
            </a:lvl1pPr>
            <a:lvl2pPr marL="772252" indent="-324196">
              <a:spcBef>
                <a:spcPts val="600"/>
              </a:spcBef>
              <a:defRPr sz="2600"/>
            </a:lvl2pPr>
            <a:lvl3pPr marL="1082649" indent="-332841">
              <a:spcBef>
                <a:spcPts val="600"/>
              </a:spcBef>
              <a:defRPr sz="2600"/>
            </a:lvl3pPr>
            <a:lvl4pPr marL="1385824" indent="-343408">
              <a:spcBef>
                <a:spcPts val="600"/>
              </a:spcBef>
              <a:defRPr sz="2600"/>
            </a:lvl4pPr>
            <a:lvl5pPr marL="1571752" indent="-264160">
              <a:spcBef>
                <a:spcPts val="6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1pPr>
            <a:lvl2pPr marL="0" indent="448055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2pPr>
            <a:lvl3pPr marL="0" indent="749807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3pPr>
            <a:lvl4pPr marL="0" indent="1042416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4pPr>
            <a:lvl5pPr marL="0" indent="1307591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3"/>
          <p:cNvSpPr/>
          <p:nvPr>
            <p:ph type="body" sz="quarter" idx="13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457200" y="274320"/>
            <a:ext cx="7470648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57200" y="1185528"/>
            <a:ext cx="3200400" cy="73025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1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57200" y="214423"/>
            <a:ext cx="2743200" cy="91440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48055">
              <a:spcBef>
                <a:spcPts val="300"/>
              </a:spcBef>
              <a:buClrTx/>
              <a:buSzTx/>
              <a:buNone/>
              <a:defRPr sz="1400"/>
            </a:lvl2pPr>
            <a:lvl3pPr marL="0" indent="749807">
              <a:spcBef>
                <a:spcPts val="300"/>
              </a:spcBef>
              <a:buClrTx/>
              <a:buSzTx/>
              <a:buNone/>
              <a:defRPr sz="1400"/>
            </a:lvl3pPr>
            <a:lvl4pPr marL="0" indent="1042416">
              <a:spcBef>
                <a:spcPts val="300"/>
              </a:spcBef>
              <a:buClrTx/>
              <a:buSzTx/>
              <a:buNone/>
              <a:defRPr sz="1400"/>
            </a:lvl4pPr>
            <a:lvl5pPr marL="0" indent="1307591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8764485" y="6651643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5556732" y="1705709"/>
            <a:ext cx="3053869" cy="1253809"/>
          </a:xfrm>
          <a:prstGeom prst="rect">
            <a:avLst/>
          </a:prstGeom>
        </p:spPr>
        <p:txBody>
          <a:bodyPr anchor="b"/>
          <a:lstStyle>
            <a:lvl1pPr>
              <a:defRPr b="1" sz="2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13"/>
          </p:nvPr>
        </p:nvSpPr>
        <p:spPr>
          <a:xfrm>
            <a:off x="1065627" y="1019907"/>
            <a:ext cx="4114801" cy="4114801"/>
          </a:xfrm>
          <a:prstGeom prst="rect">
            <a:avLst/>
          </a:prstGeom>
          <a:ln w="50800">
            <a:solidFill>
              <a:srgbClr val="3B3B3B"/>
            </a:solidFill>
            <a:miter lim="800000"/>
          </a:ln>
          <a:effectLst>
            <a:outerShdw sx="100000" sy="100000" kx="0" ky="0" algn="b" rotWithShape="0" blurRad="152400" dist="345000" dir="5400000">
              <a:srgbClr val="000000">
                <a:alpha val="25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5556734" y="2998765"/>
            <a:ext cx="3053866" cy="26634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200"/>
            </a:lvl1pPr>
            <a:lvl2pPr marL="0" indent="448055">
              <a:spcBef>
                <a:spcPts val="200"/>
              </a:spcBef>
              <a:buClrTx/>
              <a:buSzTx/>
              <a:buNone/>
              <a:defRPr sz="1200"/>
            </a:lvl2pPr>
            <a:lvl3pPr marL="0" indent="749807">
              <a:spcBef>
                <a:spcPts val="200"/>
              </a:spcBef>
              <a:buClrTx/>
              <a:buSzTx/>
              <a:buNone/>
              <a:defRPr sz="1200"/>
            </a:lvl3pPr>
            <a:lvl4pPr marL="0" indent="1042416">
              <a:spcBef>
                <a:spcPts val="200"/>
              </a:spcBef>
              <a:buClrTx/>
              <a:buSzTx/>
              <a:buNone/>
              <a:defRPr sz="1200"/>
            </a:lvl4pPr>
            <a:lvl5pPr marL="0" indent="1307591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>
          <a:xfrm>
            <a:off x="0" y="4752125"/>
            <a:ext cx="9144001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reeform 15"/>
          <p:cNvSpPr/>
          <p:nvPr/>
        </p:nvSpPr>
        <p:spPr>
          <a:xfrm>
            <a:off x="7315200" y="0"/>
            <a:ext cx="182880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57" h="21600" fill="norm" stroke="1" extrusionOk="0">
                <a:moveTo>
                  <a:pt x="19857" y="45"/>
                </a:moveTo>
                <a:lnTo>
                  <a:pt x="19857" y="21600"/>
                </a:lnTo>
                <a:lnTo>
                  <a:pt x="2116" y="21590"/>
                </a:lnTo>
                <a:cubicBezTo>
                  <a:pt x="13363" y="17833"/>
                  <a:pt x="21600" y="8652"/>
                  <a:pt x="0" y="0"/>
                </a:cubicBezTo>
                <a:lnTo>
                  <a:pt x="19857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61437" y="6651643"/>
            <a:ext cx="153964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000">
                <a:solidFill>
                  <a:srgbClr val="9B999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20623" marR="0" indent="-38404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0000"/>
        <a:buFontTx/>
        <a:buChar char="⦿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764579" marR="0" indent="-316523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069847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5000"/>
        <a:buFontTx/>
        <a:buChar char="○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399032" marR="0" indent="-3566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1581911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1792223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2042159" marR="0" indent="-3047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2299715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2491739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indix.com/docs" TargetMode="External"/><Relationship Id="rId3" Type="http://schemas.openxmlformats.org/officeDocument/2006/relationships/hyperlink" Target="https://docs.unity3d.com/" TargetMode="External"/><Relationship Id="rId4" Type="http://schemas.openxmlformats.org/officeDocument/2006/relationships/hyperlink" Target="https://apps.twitter.com/" TargetMode="External"/><Relationship Id="rId5" Type="http://schemas.openxmlformats.org/officeDocument/2006/relationships/hyperlink" Target="https://console.cloud.google.com/apis/library/vision.googleapis.com/?id=957e5f12-b03d-4788-9f56" TargetMode="External"/><Relationship Id="rId6" Type="http://schemas.openxmlformats.org/officeDocument/2006/relationships/hyperlink" Target="https://console.firebase.google.com/project/mysmartshoppingandroidapp/authentication/user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797363" y="1318259"/>
            <a:ext cx="6480050" cy="2301241"/>
          </a:xfrm>
          <a:prstGeom prst="rect">
            <a:avLst/>
          </a:prstGeom>
        </p:spPr>
        <p:txBody>
          <a:bodyPr/>
          <a:lstStyle/>
          <a:p>
            <a:pPr/>
            <a:r>
              <a:t>Smart Shopping</a:t>
            </a:r>
          </a:p>
        </p:txBody>
      </p:sp>
      <p:sp>
        <p:nvSpPr>
          <p:cNvPr id="118" name="Subtitle 2"/>
          <p:cNvSpPr txBox="1"/>
          <p:nvPr>
            <p:ph type="subTitle" sz="quarter" idx="1"/>
          </p:nvPr>
        </p:nvSpPr>
        <p:spPr>
          <a:xfrm>
            <a:off x="1715749" y="3513312"/>
            <a:ext cx="6480050" cy="1752601"/>
          </a:xfrm>
          <a:prstGeom prst="rect">
            <a:avLst/>
          </a:prstGeom>
        </p:spPr>
        <p:txBody>
          <a:bodyPr/>
          <a:lstStyle/>
          <a:p>
            <a:pPr lvl="1"/>
            <a:r>
              <a:t>Cameron L’Ecuyer – Class ID: 17 (Team Leader)</a:t>
            </a:r>
            <a:endParaRPr sz="2600"/>
          </a:p>
          <a:p>
            <a:pPr lvl="1"/>
            <a:r>
              <a:t>Sneha Mishra – Class ID: 21</a:t>
            </a:r>
            <a:endParaRPr sz="2600"/>
          </a:p>
          <a:p>
            <a:pPr lvl="1"/>
            <a:r>
              <a:t>Navya Pillala – Class ID: 26</a:t>
            </a:r>
            <a:endParaRPr sz="2600"/>
          </a:p>
          <a:p>
            <a:pPr lvl="1"/>
            <a:r>
              <a:t>Ruthvic Punyamurtula – Class ID: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Application’s Purpose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marL="382767" indent="-349483" algn="just" defTabSz="832104">
              <a:lnSpc>
                <a:spcPct val="90000"/>
              </a:lnSpc>
              <a:spcBef>
                <a:spcPts val="600"/>
              </a:spcBef>
              <a:defRPr sz="2730"/>
            </a:pPr>
            <a:r>
              <a:t>Develop a mobile application that has access to augmented reality in order to assist a user when they are shopping for furniture, so they can see it before they buy it.</a:t>
            </a:r>
          </a:p>
          <a:p>
            <a:pPr marL="382767" indent="-349483" algn="just" defTabSz="832104">
              <a:lnSpc>
                <a:spcPct val="90000"/>
              </a:lnSpc>
              <a:spcBef>
                <a:spcPts val="600"/>
              </a:spcBef>
              <a:defRPr sz="2730"/>
            </a:pPr>
          </a:p>
          <a:p>
            <a:pPr marL="382767" indent="-349483" algn="just" defTabSz="832104">
              <a:lnSpc>
                <a:spcPct val="90000"/>
              </a:lnSpc>
              <a:spcBef>
                <a:spcPts val="600"/>
              </a:spcBef>
              <a:defRPr sz="2730"/>
            </a:pPr>
            <a:r>
              <a:t>Our app differs from others in that the user would be able to have models generated for any piece of furniture they take a picture of, or picture they find online. Once the model is generated, the user could view how it would look in their home.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317500" y="1132333"/>
            <a:ext cx="8014742" cy="5456934"/>
          </a:xfrm>
          <a:prstGeom prst="rect">
            <a:avLst/>
          </a:prstGeom>
        </p:spPr>
        <p:txBody>
          <a:bodyPr/>
          <a:lstStyle/>
          <a:p>
            <a:pPr lvl="1" marL="832103" indent="-384047" algn="just">
              <a:buSzPct val="80000"/>
              <a:buChar char="⦿"/>
            </a:pPr>
            <a:r>
              <a:t>Developed for smart phone operating systems, i.e. Android.</a:t>
            </a:r>
          </a:p>
          <a:p>
            <a:pPr lvl="1" marL="832103" indent="-384047" algn="just">
              <a:buSzPct val="80000"/>
              <a:buChar char="⦿"/>
            </a:pPr>
            <a:r>
              <a:t>User friendly interface.</a:t>
            </a:r>
          </a:p>
          <a:p>
            <a:pPr lvl="1" marL="832103" indent="-384047" algn="just">
              <a:buSzPct val="80000"/>
              <a:buChar char="⦿"/>
            </a:pPr>
            <a:r>
              <a:t>Integration of augmented reality that allows visualization of furniture that a user may want to purchase.</a:t>
            </a:r>
          </a:p>
          <a:p>
            <a:pPr lvl="1" marL="832103" indent="-384047" algn="just">
              <a:buSzPct val="80000"/>
              <a:buChar char="⦿"/>
            </a:pPr>
            <a:r>
              <a:t>Image recognition allows the system to analyze a photo to determine the furniture's shape and color.</a:t>
            </a:r>
          </a:p>
          <a:p>
            <a:pPr lvl="1" marL="832103" indent="-384047" algn="just">
              <a:buSzPct val="80000"/>
              <a:buChar char="⦿"/>
            </a:pPr>
            <a:r>
              <a:t>Online retail searching using API services to view retailers catalogs</a:t>
            </a:r>
          </a:p>
        </p:txBody>
      </p:sp>
      <p:sp>
        <p:nvSpPr>
          <p:cNvPr id="124" name="Title 1"/>
          <p:cNvSpPr txBox="1"/>
          <p:nvPr>
            <p:ph type="title"/>
          </p:nvPr>
        </p:nvSpPr>
        <p:spPr>
          <a:xfrm>
            <a:off x="838200" y="-55562"/>
            <a:ext cx="7467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Feature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378767" y="1412105"/>
            <a:ext cx="8030866" cy="5068244"/>
          </a:xfrm>
          <a:prstGeom prst="rect">
            <a:avLst/>
          </a:prstGeom>
        </p:spPr>
        <p:txBody>
          <a:bodyPr/>
          <a:lstStyle/>
          <a:p>
            <a:pPr/>
          </a:p>
          <a:p>
            <a:pPr lvl="1" marL="722376" indent="-274320">
              <a:spcBef>
                <a:spcPts val="600"/>
              </a:spcBef>
              <a:defRPr sz="2600"/>
            </a:pPr>
            <a:r>
              <a:t>Google Cloud Vision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Twitter API for login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Google Network Framework - Android's Volley Framework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Indix API for Product Search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Charts for Android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Firebase for authentication and storage</a:t>
            </a:r>
          </a:p>
        </p:txBody>
      </p:sp>
      <p:sp>
        <p:nvSpPr>
          <p:cNvPr id="127" name="Title 1"/>
          <p:cNvSpPr txBox="1"/>
          <p:nvPr>
            <p:ph type="title"/>
          </p:nvPr>
        </p:nvSpPr>
        <p:spPr>
          <a:xfrm>
            <a:off x="838200" y="84138"/>
            <a:ext cx="7467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01600" y="122238"/>
            <a:ext cx="3648274" cy="1143001"/>
          </a:xfrm>
          <a:prstGeom prst="rect">
            <a:avLst/>
          </a:prstGeom>
        </p:spPr>
        <p:txBody>
          <a:bodyPr/>
          <a:lstStyle/>
          <a:p>
            <a:pPr defTabSz="694944">
              <a:defRPr sz="3496"/>
            </a:pPr>
            <a:r>
              <a:t>Smart Shopping</a:t>
            </a:r>
          </a:p>
          <a:p>
            <a:pPr defTabSz="694944">
              <a:defRPr sz="3496"/>
            </a:pPr>
            <a:r>
              <a:t> App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-20484" y="583157"/>
            <a:ext cx="9200409" cy="6352861"/>
            <a:chOff x="0" y="0"/>
            <a:chExt cx="9200408" cy="6352859"/>
          </a:xfrm>
        </p:grpSpPr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312442"/>
              <a:ext cx="2463352" cy="4040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78744" y="0"/>
              <a:ext cx="4260340" cy="29432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05708" y="2312442"/>
              <a:ext cx="2420097" cy="39619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34006" y="2312442"/>
              <a:ext cx="2420097" cy="38843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977156" y="2234424"/>
              <a:ext cx="2223253" cy="4040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480983" y="415163"/>
              <a:ext cx="3797338" cy="2112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185763" y="3160421"/>
              <a:ext cx="2223253" cy="29322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C8C3"/>
                </a:solidFill>
                <a:uFill>
                  <a:solidFill>
                    <a:srgbClr val="00C8C3"/>
                  </a:solidFill>
                </a:uFill>
                <a:hlinkClick r:id="rId2" invalidUrl="" action="" tgtFrame="" tooltip="" history="1" highlightClick="0" endSnd="0"/>
              </a:rPr>
              <a:t>https://developer.indix.com/docs</a:t>
            </a:r>
            <a:endParaRPr>
              <a:solidFill>
                <a:srgbClr val="24292E"/>
              </a:solidFill>
            </a:endParaRPr>
          </a:p>
          <a:p>
            <a:pPr/>
            <a:r>
              <a:rPr u="sng">
                <a:solidFill>
                  <a:srgbClr val="00C8C3"/>
                </a:solidFill>
                <a:uFill>
                  <a:solidFill>
                    <a:srgbClr val="00C8C3"/>
                  </a:solidFill>
                </a:uFill>
                <a:hlinkClick r:id="rId3" invalidUrl="" action="" tgtFrame="" tooltip="" history="1" highlightClick="0" endSnd="0"/>
              </a:rPr>
              <a:t>https://docs.unity3d.com</a:t>
            </a:r>
          </a:p>
          <a:p>
            <a:pPr/>
            <a:r>
              <a:rPr u="sng">
                <a:solidFill>
                  <a:srgbClr val="00C8C3"/>
                </a:solidFill>
                <a:uFill>
                  <a:solidFill>
                    <a:srgbClr val="00C8C3"/>
                  </a:solidFill>
                </a:uFill>
                <a:hlinkClick r:id="rId4" invalidUrl="" action="" tgtFrame="" tooltip="" history="1" highlightClick="0" endSnd="0"/>
              </a:rPr>
              <a:t>https://apps.twitter.com/</a:t>
            </a:r>
          </a:p>
          <a:p>
            <a:pPr/>
            <a:r>
              <a:rPr u="sng">
                <a:solidFill>
                  <a:srgbClr val="00C8C3"/>
                </a:solidFill>
                <a:uFill>
                  <a:solidFill>
                    <a:srgbClr val="00C8C3"/>
                  </a:solidFill>
                </a:uFill>
                <a:hlinkClick r:id="rId5" invalidUrl="" action="" tgtFrame="" tooltip="" history="1" highlightClick="0" endSnd="0"/>
              </a:rPr>
              <a:t>https://console.cloud.google.com/apis/library/vision.googleapis.com/?id=957e5f12-b03d-4788-9f56</a:t>
            </a:r>
          </a:p>
          <a:p>
            <a:pPr/>
            <a:r>
              <a:rPr u="sng">
                <a:solidFill>
                  <a:srgbClr val="00C8C3"/>
                </a:solidFill>
                <a:uFill>
                  <a:solidFill>
                    <a:srgbClr val="00C8C3"/>
                  </a:solidFill>
                </a:uFill>
                <a:hlinkClick r:id="rId6" invalidUrl="" action="" tgtFrame="" tooltip="" history="1" highlightClick="0" endSnd="0"/>
              </a:rPr>
              <a:t>https://console.firebase.google.com/project/mysmartshoppingandroidapp/authentication/users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3B3B3B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