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4"/>
          <p:cNvSpPr txBox="1">
            <a:spLocks noGrp="1"/>
          </p:cNvSpPr>
          <p:nvPr>
            <p:ph type="ctrTitle"/>
          </p:nvPr>
        </p:nvSpPr>
        <p:spPr>
          <a:xfrm>
            <a:off x="685800" y="1651453"/>
            <a:ext cx="7772400" cy="147002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dirty="0"/>
              <a:t>Dynamically Adaptable Software </a:t>
            </a:r>
            <a:br>
              <a:rPr dirty="0"/>
            </a:br>
            <a:r>
              <a:rPr dirty="0"/>
              <a:t>Is All About Modeling Contextual Variability and Avoiding Failures</a:t>
            </a:r>
          </a:p>
        </p:txBody>
      </p:sp>
      <p:sp>
        <p:nvSpPr>
          <p:cNvPr id="228" name="Subtitle 5"/>
          <p:cNvSpPr txBox="1">
            <a:spLocks noGrp="1"/>
          </p:cNvSpPr>
          <p:nvPr>
            <p:ph type="subTitle" sz="quarter" idx="1"/>
          </p:nvPr>
        </p:nvSpPr>
        <p:spPr>
          <a:xfrm>
            <a:off x="1371600" y="3605893"/>
            <a:ext cx="6400800" cy="1752601"/>
          </a:xfrm>
          <a:prstGeom prst="rect">
            <a:avLst/>
          </a:prstGeom>
        </p:spPr>
        <p:txBody>
          <a:bodyPr/>
          <a:lstStyle/>
          <a:p>
            <a:pPr lvl="1" indent="384047" defTabSz="384047">
              <a:spcBef>
                <a:spcPts val="500"/>
              </a:spcBef>
              <a:defRPr sz="1512">
                <a:solidFill>
                  <a:srgbClr val="FFFFFF"/>
                </a:solidFill>
              </a:defRPr>
            </a:pPr>
            <a:endParaRPr dirty="0"/>
          </a:p>
          <a:p>
            <a:pPr lvl="1" indent="384047" algn="l" defTabSz="384047">
              <a:spcBef>
                <a:spcPts val="300"/>
              </a:spcBef>
              <a:defRPr sz="1512">
                <a:solidFill>
                  <a:srgbClr val="FFFFFF"/>
                </a:solidFill>
              </a:defRPr>
            </a:pPr>
            <a:r>
              <a:rPr dirty="0"/>
              <a:t>Presented </a:t>
            </a:r>
            <a:r>
              <a:rPr dirty="0" smtClean="0"/>
              <a:t>by: </a:t>
            </a:r>
            <a:r>
              <a:rPr dirty="0"/>
              <a:t>Team 11</a:t>
            </a:r>
            <a:endParaRPr sz="2351" dirty="0"/>
          </a:p>
          <a:p>
            <a:pPr marL="624077" lvl="1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rPr dirty="0"/>
              <a:t>Cameron </a:t>
            </a:r>
            <a:r>
              <a:rPr dirty="0" err="1"/>
              <a:t>L’Ecuyer</a:t>
            </a:r>
            <a:endParaRPr dirty="0"/>
          </a:p>
          <a:p>
            <a:pPr marL="624077" lvl="1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rPr dirty="0" err="1"/>
              <a:t>Ruthvic</a:t>
            </a:r>
            <a:r>
              <a:rPr dirty="0"/>
              <a:t> </a:t>
            </a:r>
            <a:r>
              <a:rPr dirty="0" err="1"/>
              <a:t>Punyamurtula</a:t>
            </a:r>
            <a:endParaRPr sz="2351" dirty="0"/>
          </a:p>
          <a:p>
            <a:pPr marL="624077" lvl="1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rPr dirty="0" err="1"/>
              <a:t>Sneha</a:t>
            </a:r>
            <a:r>
              <a:rPr dirty="0"/>
              <a:t> </a:t>
            </a:r>
            <a:r>
              <a:rPr dirty="0" err="1"/>
              <a:t>Mishra</a:t>
            </a:r>
            <a:endParaRPr sz="2351" dirty="0"/>
          </a:p>
          <a:p>
            <a:pPr marL="624077" lvl="1" indent="-240029" algn="l" defTabSz="384047">
              <a:spcBef>
                <a:spcPts val="300"/>
              </a:spcBef>
              <a:buSzPct val="100000"/>
              <a:buFont typeface="Arial"/>
              <a:buChar char="•"/>
              <a:defRPr sz="1512">
                <a:solidFill>
                  <a:srgbClr val="FFFFFF"/>
                </a:solidFill>
              </a:defRPr>
            </a:pPr>
            <a:r>
              <a:rPr dirty="0" err="1"/>
              <a:t>Navya</a:t>
            </a:r>
            <a:r>
              <a:rPr dirty="0"/>
              <a:t> </a:t>
            </a:r>
            <a:r>
              <a:rPr dirty="0" err="1"/>
              <a:t>Pillala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odel Checking with eCF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 with eCFM </a:t>
            </a:r>
            <a:endParaRPr sz="1200"/>
          </a:p>
        </p:txBody>
      </p:sp>
      <p:sp>
        <p:nvSpPr>
          <p:cNvPr id="257" name="What is Model Checking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914400">
              <a:spcBef>
                <a:spcPts val="0"/>
              </a:spcBef>
              <a:buSzTx/>
              <a:buFontTx/>
              <a:buNone/>
              <a:defRPr sz="41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What is Model Checking?</a:t>
            </a:r>
          </a:p>
        </p:txBody>
      </p:sp>
      <p:sp>
        <p:nvSpPr>
          <p:cNvPr id="258" name="This kind of model??"/>
          <p:cNvSpPr txBox="1"/>
          <p:nvPr/>
        </p:nvSpPr>
        <p:spPr>
          <a:xfrm>
            <a:off x="5001382" y="3110230"/>
            <a:ext cx="2874726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This kind of model??</a:t>
            </a:r>
          </a:p>
        </p:txBody>
      </p:sp>
      <p:sp>
        <p:nvSpPr>
          <p:cNvPr id="259" name="Unfortunately, no…."/>
          <p:cNvSpPr txBox="1"/>
          <p:nvPr/>
        </p:nvSpPr>
        <p:spPr>
          <a:xfrm>
            <a:off x="5056746" y="4278630"/>
            <a:ext cx="276399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Unfortunately, no….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014840" y="2624207"/>
            <a:ext cx="1732381" cy="2916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Model Checking with eCF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 with eCFM </a:t>
            </a:r>
            <a:endParaRPr sz="1200"/>
          </a:p>
        </p:txBody>
      </p:sp>
      <p:sp>
        <p:nvSpPr>
          <p:cNvPr id="263" name="Engineers created a context evolution mode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Engineers created a context evolution model.</a:t>
            </a:r>
          </a:p>
          <a:p>
            <a:r>
              <a:t>Engineers use the information obtained from the DAS domain analysis to specify an eCFM model. </a:t>
            </a:r>
          </a:p>
          <a:p>
            <a:r>
              <a:t>Engineers check the behavioral properties against the DAS’s adaptive behavior.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AS behavioral properties in context of eCFM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defRPr sz="3080"/>
            </a:lvl1pPr>
          </a:lstStyle>
          <a:p>
            <a:r>
              <a:t>DAS behavioral properties in context of eCFM.  </a:t>
            </a:r>
            <a:endParaRPr sz="839"/>
          </a:p>
        </p:txBody>
      </p:sp>
      <p:sp>
        <p:nvSpPr>
          <p:cNvPr id="266" name="Configuration correctness - specifies that each DAS configuration at run time should conform to eCFM rules.…"/>
          <p:cNvSpPr txBox="1">
            <a:spLocks noGrp="1"/>
          </p:cNvSpPr>
          <p:nvPr>
            <p:ph type="body" idx="1"/>
          </p:nvPr>
        </p:nvSpPr>
        <p:spPr>
          <a:xfrm>
            <a:off x="457200" y="1346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3511" indent="-423511" defTabSz="452627">
              <a:buFontTx/>
              <a:buAutoNum type="arabicPeriod"/>
              <a:defRPr sz="3168"/>
            </a:pPr>
            <a:r>
              <a:rPr u="sng"/>
              <a:t>Configuration correctness</a:t>
            </a:r>
            <a:r>
              <a:t> - specifies that each DAS configuration at run time should conform to eCFM rules. </a:t>
            </a:r>
          </a:p>
          <a:p>
            <a:pPr marL="423511" indent="-423511" defTabSz="452627">
              <a:buFontTx/>
              <a:buAutoNum type="arabicPeriod"/>
              <a:defRPr sz="3168"/>
            </a:pPr>
            <a:r>
              <a:rPr u="sng"/>
              <a:t>Rule liveness</a:t>
            </a:r>
            <a:r>
              <a:t> - specifies that each context feature must be active at a given instant. </a:t>
            </a:r>
          </a:p>
          <a:p>
            <a:pPr marL="423511" indent="-423511" defTabSz="452627">
              <a:buFontTx/>
              <a:buAutoNum type="arabicPeriod"/>
              <a:defRPr sz="3168"/>
            </a:pPr>
            <a:r>
              <a:rPr u="sng"/>
              <a:t>Interleaving correctness</a:t>
            </a:r>
            <a:r>
              <a:t> - specifies that each adaptation rule is applied to the DAS, even when there’s an interleaving of adaptation rules.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Model Checking with eCF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Checking with eCFM </a:t>
            </a:r>
            <a:endParaRPr sz="1200"/>
          </a:p>
        </p:txBody>
      </p:sp>
      <p:sp>
        <p:nvSpPr>
          <p:cNvPr id="269" name="Feature liveness - specifies that each system feature should be active in some DAS configur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789" indent="-427789">
              <a:buFontTx/>
              <a:buAutoNum type="arabicPeriod"/>
            </a:pPr>
            <a:r>
              <a:rPr u="sng"/>
              <a:t>Feature liveness</a:t>
            </a:r>
            <a:r>
              <a:t> - specifies that each system feature should be active in some DAS configuration. </a:t>
            </a:r>
          </a:p>
          <a:p>
            <a:pPr marL="427789" indent="-427789">
              <a:buFontTx/>
              <a:buAutoNum type="arabicPeriod"/>
            </a:pPr>
            <a:r>
              <a:rPr u="sng"/>
              <a:t>Variation liveness</a:t>
            </a:r>
            <a:r>
              <a:t> - specifies that each system feature should be activated in some DAS configuration and deactivated in another one.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4"/>
          <p:cNvSpPr txBox="1">
            <a:spLocks noGrp="1"/>
          </p:cNvSpPr>
          <p:nvPr>
            <p:ph type="ctrTitle"/>
          </p:nvPr>
        </p:nvSpPr>
        <p:spPr>
          <a:xfrm>
            <a:off x="685800" y="1651453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Thank You</a:t>
            </a:r>
          </a:p>
        </p:txBody>
      </p:sp>
      <p:sp>
        <p:nvSpPr>
          <p:cNvPr id="272" name="Subtitle 5"/>
          <p:cNvSpPr txBox="1">
            <a:spLocks noGrp="1"/>
          </p:cNvSpPr>
          <p:nvPr>
            <p:ph type="subTitle" sz="quarter" idx="1"/>
          </p:nvPr>
        </p:nvSpPr>
        <p:spPr>
          <a:xfrm>
            <a:off x="1295400" y="3453946"/>
            <a:ext cx="6400800" cy="147002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endParaRPr dirty="0"/>
          </a:p>
          <a:p>
            <a:pPr lvl="1" algn="l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rPr dirty="0"/>
              <a:t>Presented </a:t>
            </a:r>
            <a:r>
              <a:rPr dirty="0" smtClean="0"/>
              <a:t>by: </a:t>
            </a:r>
            <a:r>
              <a:rPr dirty="0"/>
              <a:t>Team 11</a:t>
            </a:r>
            <a:endParaRPr sz="2800" dirty="0"/>
          </a:p>
          <a:p>
            <a:pPr lvl="1" algn="l"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rPr dirty="0"/>
              <a:t>CS5551 - ASE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2BC"/>
                </a:solidFill>
              </a:defRPr>
            </a:lvl1pPr>
          </a:lstStyle>
          <a:p>
            <a:r>
              <a:t>Dynamically Adaptable Software</a:t>
            </a:r>
          </a:p>
        </p:txBody>
      </p:sp>
      <p:sp>
        <p:nvSpPr>
          <p:cNvPr id="2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>
                <a:srgbClr val="0072BC"/>
              </a:buClr>
            </a:pPr>
            <a:r>
              <a:t>Dynamically Adaptable Software (DAS) – self-adapting software that changes based on gathered context information</a:t>
            </a:r>
          </a:p>
          <a:p>
            <a:pPr>
              <a:lnSpc>
                <a:spcPct val="90000"/>
              </a:lnSpc>
              <a:buClr>
                <a:srgbClr val="0072BC"/>
              </a:buClr>
            </a:pPr>
            <a:endParaRPr/>
          </a:p>
          <a:p>
            <a:pPr>
              <a:lnSpc>
                <a:spcPct val="90000"/>
              </a:lnSpc>
              <a:buClr>
                <a:srgbClr val="0072BC"/>
              </a:buClr>
            </a:pPr>
            <a:r>
              <a:t>DAS can be considered a dynamic product software line (DSPL)</a:t>
            </a:r>
          </a:p>
          <a:p>
            <a:pPr>
              <a:lnSpc>
                <a:spcPct val="90000"/>
              </a:lnSpc>
              <a:buClr>
                <a:srgbClr val="0072BC"/>
              </a:buClr>
            </a:pPr>
            <a:endParaRPr/>
          </a:p>
          <a:p>
            <a:pPr>
              <a:lnSpc>
                <a:spcPct val="90000"/>
              </a:lnSpc>
              <a:buClr>
                <a:srgbClr val="0072BC"/>
              </a:buClr>
            </a:pPr>
            <a:r>
              <a:t>DSPLs use variability modeling to handle the diversity of their scopes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r>
              <a:rPr dirty="0"/>
              <a:t>DSP </a:t>
            </a:r>
            <a:r>
              <a:rPr dirty="0" smtClean="0"/>
              <a:t>Modeling</a:t>
            </a:r>
            <a:endParaRPr dirty="0"/>
          </a:p>
        </p:txBody>
      </p:sp>
      <p:sp>
        <p:nvSpPr>
          <p:cNvPr id="2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37409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rPr dirty="0"/>
              <a:t>One of the most effective variable modeling techniques (VMTs) was context-aware feature modeling (CFM)</a:t>
            </a:r>
          </a:p>
          <a:p>
            <a:pPr marL="0" indent="0">
              <a:buSzTx/>
              <a:buNone/>
            </a:pPr>
            <a:endParaRPr dirty="0"/>
          </a:p>
          <a:p>
            <a:pPr>
              <a:buClr>
                <a:srgbClr val="0072BC"/>
              </a:buClr>
            </a:pPr>
            <a:r>
              <a:rPr dirty="0" err="1"/>
              <a:t>eCFM</a:t>
            </a:r>
            <a:r>
              <a:rPr dirty="0"/>
              <a:t> or extended CFM </a:t>
            </a:r>
            <a:r>
              <a:rPr dirty="0" smtClean="0"/>
              <a:t>w</a:t>
            </a:r>
            <a:r>
              <a:rPr lang="en-US" dirty="0" smtClean="0"/>
              <a:t>as</a:t>
            </a:r>
            <a:r>
              <a:rPr dirty="0" smtClean="0"/>
              <a:t> </a:t>
            </a:r>
            <a:r>
              <a:rPr dirty="0"/>
              <a:t>created to handle limitations of CFM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r>
              <a:t>Developing eCFM</a:t>
            </a:r>
          </a:p>
        </p:txBody>
      </p:sp>
      <p:sp>
        <p:nvSpPr>
          <p:cNvPr id="2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rPr dirty="0"/>
              <a:t>Literature was reviewed to find the main VMTs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rPr dirty="0"/>
              <a:t>The VMTs were evaluated to find the top </a:t>
            </a:r>
            <a:r>
              <a:rPr dirty="0" smtClean="0"/>
              <a:t>10</a:t>
            </a:r>
            <a:r>
              <a:rPr lang="en-US" dirty="0" smtClean="0"/>
              <a:t> models</a:t>
            </a: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rPr dirty="0"/>
              <a:t>The top 10 were then evaluated based on 12 criteria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rPr dirty="0" err="1"/>
              <a:t>Tropos</a:t>
            </a:r>
            <a:r>
              <a:rPr dirty="0"/>
              <a:t> Goal Model (TGMC) and CFM were found to be the </a:t>
            </a:r>
            <a:r>
              <a:rPr dirty="0" smtClean="0"/>
              <a:t>best</a:t>
            </a:r>
            <a:r>
              <a:rPr lang="en-US" dirty="0" smtClean="0"/>
              <a:t> models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rPr dirty="0"/>
              <a:t>CFM was found to be more effective, although it had limited expressiveness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rPr dirty="0" err="1" smtClean="0"/>
              <a:t>eCFM</a:t>
            </a:r>
            <a:r>
              <a:rPr lang="en-US" dirty="0" smtClean="0"/>
              <a:t> was created due to the limitations found in CFM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r>
              <a:t>Model Checking</a:t>
            </a:r>
          </a:p>
        </p:txBody>
      </p:sp>
      <p:sp>
        <p:nvSpPr>
          <p:cNvPr id="2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Used to verify a systems behavior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Requires a model of the system’s behavior and a set of properties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Model checking tools can use this information to verify the model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Adaptive Modeling Transition Systems can model evolution of the environment and system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endParaRPr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72BC"/>
              </a:buClr>
              <a:defRPr sz="2200"/>
            </a:pPr>
            <a:r>
              <a:t>Dynamic Feature Transition Systems make up for some short comings of AMTSs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sz="3900">
                <a:solidFill>
                  <a:srgbClr val="0072BC"/>
                </a:solidFill>
              </a:defRPr>
            </a:lvl1pPr>
          </a:lstStyle>
          <a:p>
            <a:r>
              <a:t>Approach to model checking DAS</a:t>
            </a:r>
          </a:p>
        </p:txBody>
      </p:sp>
      <p:sp>
        <p:nvSpPr>
          <p:cNvPr id="2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Domain Analysis</a:t>
            </a:r>
          </a:p>
          <a:p>
            <a:pPr marL="0" indent="0">
              <a:buSzTx/>
              <a:buNone/>
              <a:defRPr sz="2400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Four main elements in DAS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Functional requirements – features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Context information – states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Variability information – mandatory/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optional/group/xor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Adaptation rules –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feature dependencies</a:t>
            </a:r>
          </a:p>
        </p:txBody>
      </p:sp>
      <p:pic>
        <p:nvPicPr>
          <p:cNvPr id="244" name="Picture 3" descr="Picture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996543" y="1763485"/>
            <a:ext cx="3911373" cy="3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r>
              <a:t>Approach - Ctd</a:t>
            </a:r>
          </a:p>
        </p:txBody>
      </p:sp>
      <p:sp>
        <p:nvSpPr>
          <p:cNvPr id="2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24346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72BC"/>
              </a:buClr>
            </a:pPr>
            <a:r>
              <a:t>Model Checking</a:t>
            </a:r>
          </a:p>
          <a:p>
            <a:pPr>
              <a:buClr>
                <a:srgbClr val="0072BC"/>
              </a:buClr>
              <a:defRPr sz="2400"/>
            </a:pPr>
            <a:endParaRPr/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Four main elements in DAS :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Functional requirements – features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Context information – states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Variability information – mandatory/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optional/group/xor</a:t>
            </a:r>
          </a:p>
          <a:p>
            <a:pPr>
              <a:spcBef>
                <a:spcPts val="400"/>
              </a:spcBef>
              <a:buClr>
                <a:srgbClr val="0072BC"/>
              </a:buClr>
              <a:defRPr sz="2000"/>
            </a:pPr>
            <a:r>
              <a:t>Adaptation rules – </a:t>
            </a:r>
          </a:p>
          <a:p>
            <a:pPr marL="0" indent="0">
              <a:spcBef>
                <a:spcPts val="400"/>
              </a:spcBef>
              <a:buSzTx/>
              <a:buNone/>
              <a:defRPr sz="2000"/>
            </a:pPr>
            <a:r>
              <a:t>     feature dependencies</a:t>
            </a:r>
          </a:p>
        </p:txBody>
      </p:sp>
      <p:pic>
        <p:nvPicPr>
          <p:cNvPr id="248" name="Picture 4" descr="Picture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56637" y="1036640"/>
            <a:ext cx="3798669" cy="4732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r>
              <a:t>eCFM – Smart Home</a:t>
            </a:r>
          </a:p>
        </p:txBody>
      </p:sp>
      <p:pic>
        <p:nvPicPr>
          <p:cNvPr id="251" name="Content Placeholder 5" descr="Content Placeholder 5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55818" y="1243012"/>
            <a:ext cx="6232363" cy="4525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457200" y="231095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2BC"/>
                </a:solidFill>
              </a:defRPr>
            </a:lvl1pPr>
          </a:lstStyle>
          <a:p>
            <a:r>
              <a:t>eCFM – Main concepts</a:t>
            </a:r>
          </a:p>
        </p:txBody>
      </p:sp>
      <p:sp>
        <p:nvSpPr>
          <p:cNvPr id="254" name="Content Placeholder 3"/>
          <p:cNvSpPr txBox="1">
            <a:spLocks noGrp="1"/>
          </p:cNvSpPr>
          <p:nvPr>
            <p:ph type="body" idx="1"/>
          </p:nvPr>
        </p:nvSpPr>
        <p:spPr>
          <a:xfrm>
            <a:off x="457200" y="1374095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feature – active/inactive state of software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group – context features that can specify OR/XOR group relationship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Context root - model’s root and aggregates the context groups in an OR relationship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Organize context features into categories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72BC"/>
              </a:buClr>
              <a:defRPr sz="2700"/>
            </a:pPr>
            <a:r>
              <a:t>Can model constraints among context features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Dynamically Adaptable Software  Is All About Modeling Contextual Variability and Avoiding Failures</vt:lpstr>
      <vt:lpstr>Dynamically Adaptable Software</vt:lpstr>
      <vt:lpstr>DSP Modeling</vt:lpstr>
      <vt:lpstr>Developing eCFM</vt:lpstr>
      <vt:lpstr>Model Checking</vt:lpstr>
      <vt:lpstr>Approach to model checking DAS</vt:lpstr>
      <vt:lpstr>Approach - Ctd</vt:lpstr>
      <vt:lpstr>eCFM – Smart Home</vt:lpstr>
      <vt:lpstr>eCFM – Main concepts</vt:lpstr>
      <vt:lpstr>Model Checking with eCFM </vt:lpstr>
      <vt:lpstr>Model Checking with eCFM </vt:lpstr>
      <vt:lpstr>DAS behavioral properties in context of eCFM.  </vt:lpstr>
      <vt:lpstr>Model Checking with eCFM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Dynamically Adaptable Software  Is All About Modeling Contextual Variability and Avoiding Failures</dc:title>
  <cp:lastModifiedBy>CJ</cp:lastModifiedBy>
  <cp:revision>2</cp:revision>
  <dcterms:modified xsi:type="dcterms:W3CDTF">2018-04-01T18:38:14Z</dcterms:modified>
</cp:coreProperties>
</file>