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64" r:id="rId4"/>
    <p:sldId id="259" r:id="rId5"/>
    <p:sldId id="262" r:id="rId6"/>
    <p:sldId id="260" r:id="rId7"/>
    <p:sldId id="263" r:id="rId8"/>
    <p:sldId id="261" r:id="rId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a:tcStyle>
        <a:tcBdr/>
        <a:fill>
          <a:solidFill>
            <a:srgbClr val="FAF3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a:tcStyle>
        <a:tcBdr/>
        <a:fill>
          <a:solidFill>
            <a:srgbClr val="EEED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724" y="4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xfrm>
            <a:off x="1143000" y="685800"/>
            <a:ext cx="4572000" cy="3429000"/>
          </a:xfrm>
          <a:prstGeom prst="rect">
            <a:avLst/>
          </a:prstGeom>
        </p:spPr>
        <p:txBody>
          <a:bodyPr/>
          <a:lstStyle/>
          <a:p>
            <a:endParaRPr/>
          </a:p>
        </p:txBody>
      </p:sp>
      <p:sp>
        <p:nvSpPr>
          <p:cNvPr id="184" name="Shape 18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Trebuchet MS"/>
      </a:defRPr>
    </a:lvl1pPr>
    <a:lvl2pPr indent="228600" defTabSz="457200" latinLnBrk="0">
      <a:defRPr sz="1200">
        <a:latin typeface="+mn-lt"/>
        <a:ea typeface="+mn-ea"/>
        <a:cs typeface="+mn-cs"/>
        <a:sym typeface="Trebuchet MS"/>
      </a:defRPr>
    </a:lvl2pPr>
    <a:lvl3pPr indent="457200" defTabSz="457200" latinLnBrk="0">
      <a:defRPr sz="1200">
        <a:latin typeface="+mn-lt"/>
        <a:ea typeface="+mn-ea"/>
        <a:cs typeface="+mn-cs"/>
        <a:sym typeface="Trebuchet MS"/>
      </a:defRPr>
    </a:lvl3pPr>
    <a:lvl4pPr indent="685800" defTabSz="457200" latinLnBrk="0">
      <a:defRPr sz="1200">
        <a:latin typeface="+mn-lt"/>
        <a:ea typeface="+mn-ea"/>
        <a:cs typeface="+mn-cs"/>
        <a:sym typeface="Trebuchet MS"/>
      </a:defRPr>
    </a:lvl4pPr>
    <a:lvl5pPr indent="914400" defTabSz="457200" latinLnBrk="0">
      <a:defRPr sz="1200">
        <a:latin typeface="+mn-lt"/>
        <a:ea typeface="+mn-ea"/>
        <a:cs typeface="+mn-cs"/>
        <a:sym typeface="Trebuchet MS"/>
      </a:defRPr>
    </a:lvl5pPr>
    <a:lvl6pPr indent="1143000" defTabSz="457200" latinLnBrk="0">
      <a:defRPr sz="1200">
        <a:latin typeface="+mn-lt"/>
        <a:ea typeface="+mn-ea"/>
        <a:cs typeface="+mn-cs"/>
        <a:sym typeface="Trebuchet MS"/>
      </a:defRPr>
    </a:lvl6pPr>
    <a:lvl7pPr indent="1371600" defTabSz="457200" latinLnBrk="0">
      <a:defRPr sz="1200">
        <a:latin typeface="+mn-lt"/>
        <a:ea typeface="+mn-ea"/>
        <a:cs typeface="+mn-cs"/>
        <a:sym typeface="Trebuchet MS"/>
      </a:defRPr>
    </a:lvl7pPr>
    <a:lvl8pPr indent="1600200" defTabSz="457200" latinLnBrk="0">
      <a:defRPr sz="1200">
        <a:latin typeface="+mn-lt"/>
        <a:ea typeface="+mn-ea"/>
        <a:cs typeface="+mn-cs"/>
        <a:sym typeface="Trebuchet MS"/>
      </a:defRPr>
    </a:lvl8pPr>
    <a:lvl9pPr indent="1828800" defTabSz="457200" latinLnBrk="0">
      <a:defRPr sz="1200">
        <a:latin typeface="+mn-lt"/>
        <a:ea typeface="+mn-ea"/>
        <a:cs typeface="+mn-cs"/>
        <a:sym typeface="Trebuchet M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32" name="Group 6"/>
          <p:cNvGrpSpPr/>
          <p:nvPr/>
        </p:nvGrpSpPr>
        <p:grpSpPr>
          <a:xfrm>
            <a:off x="-1" y="-8468"/>
            <a:ext cx="12192002" cy="6866469"/>
            <a:chOff x="0" y="0"/>
            <a:chExt cx="12192000" cy="6866467"/>
          </a:xfrm>
        </p:grpSpPr>
        <p:sp>
          <p:nvSpPr>
            <p:cNvPr id="22" name="Straight Connector 31"/>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endParaRPr/>
            </a:p>
          </p:txBody>
        </p:sp>
        <p:sp>
          <p:nvSpPr>
            <p:cNvPr id="23" name="Straight Connector 20"/>
            <p:cNvSpPr/>
            <p:nvPr/>
          </p:nvSpPr>
          <p:spPr>
            <a:xfrm flipH="1">
              <a:off x="7425267" y="3689879"/>
              <a:ext cx="4763559" cy="3176588"/>
            </a:xfrm>
            <a:prstGeom prst="line">
              <a:avLst/>
            </a:prstGeom>
            <a:noFill/>
            <a:ln w="9525" cap="rnd">
              <a:solidFill>
                <a:srgbClr val="D9D9D9"/>
              </a:solidFill>
              <a:prstDash val="solid"/>
              <a:round/>
            </a:ln>
            <a:effectLst/>
          </p:spPr>
          <p:txBody>
            <a:bodyPr wrap="square" lIns="45719" tIns="45719" rIns="45719" bIns="45719" numCol="1" anchor="t">
              <a:noAutofit/>
            </a:bodyPr>
            <a:lstStyle/>
            <a:p>
              <a:endParaRPr/>
            </a:p>
          </p:txBody>
        </p:sp>
        <p:sp>
          <p:nvSpPr>
            <p:cNvPr id="24" name="Rectangle 23"/>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endParaRPr/>
            </a:p>
          </p:txBody>
        </p:sp>
        <p:sp>
          <p:nvSpPr>
            <p:cNvPr id="25" name="Rectangle 25"/>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endParaRPr/>
            </a:p>
          </p:txBody>
        </p:sp>
        <p:sp>
          <p:nvSpPr>
            <p:cNvPr id="26" name="Isosceles Triangle 26"/>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endParaRPr/>
            </a:p>
          </p:txBody>
        </p:sp>
        <p:sp>
          <p:nvSpPr>
            <p:cNvPr id="27" name="Rectangle 27"/>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endParaRPr/>
            </a:p>
          </p:txBody>
        </p:sp>
        <p:sp>
          <p:nvSpPr>
            <p:cNvPr id="2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endParaRPr/>
            </a:p>
          </p:txBody>
        </p:sp>
        <p:sp>
          <p:nvSpPr>
            <p:cNvPr id="29" name="Rectangle 29"/>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endParaRPr/>
            </a:p>
          </p:txBody>
        </p:sp>
        <p:sp>
          <p:nvSpPr>
            <p:cNvPr id="30" name="Isosceles Triangle 30"/>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endParaRPr/>
            </a:p>
          </p:txBody>
        </p:sp>
        <p:sp>
          <p:nvSpPr>
            <p:cNvPr id="31" name="Isosceles Triangle 18"/>
            <p:cNvSpPr/>
            <p:nvPr/>
          </p:nvSpPr>
          <p:spPr>
            <a:xfrm rot="10800000">
              <a:off x="-1" y="8467"/>
              <a:ext cx="842597" cy="566615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endParaRPr/>
            </a:p>
          </p:txBody>
        </p:sp>
      </p:grpSp>
      <p:sp>
        <p:nvSpPr>
          <p:cNvPr id="33" name="Title Text"/>
          <p:cNvSpPr txBox="1">
            <a:spLocks noGrp="1"/>
          </p:cNvSpPr>
          <p:nvPr>
            <p:ph type="title"/>
          </p:nvPr>
        </p:nvSpPr>
        <p:spPr>
          <a:xfrm>
            <a:off x="1507067" y="2404534"/>
            <a:ext cx="7766937" cy="1646303"/>
          </a:xfrm>
          <a:prstGeom prst="rect">
            <a:avLst/>
          </a:prstGeom>
        </p:spPr>
        <p:txBody>
          <a:bodyPr anchor="b"/>
          <a:lstStyle>
            <a:lvl1pPr algn="r">
              <a:defRPr sz="5400"/>
            </a:lvl1pPr>
          </a:lstStyle>
          <a:p>
            <a:r>
              <a:t>Title Text</a:t>
            </a:r>
          </a:p>
        </p:txBody>
      </p:sp>
      <p:sp>
        <p:nvSpPr>
          <p:cNvPr id="34" name="Body Level One…"/>
          <p:cNvSpPr txBox="1">
            <a:spLocks noGrp="1"/>
          </p:cNvSpPr>
          <p:nvPr>
            <p:ph type="body" sz="quarter" idx="1"/>
          </p:nvPr>
        </p:nvSpPr>
        <p:spPr>
          <a:xfrm>
            <a:off x="1507067" y="4050832"/>
            <a:ext cx="7766937" cy="1096901"/>
          </a:xfrm>
          <a:prstGeom prst="rect">
            <a:avLst/>
          </a:prstGeom>
        </p:spPr>
        <p:txBody>
          <a:bodyPr/>
          <a:lstStyle>
            <a:lvl1pPr marL="0" indent="0" algn="r">
              <a:buClrTx/>
              <a:buSzTx/>
              <a:buNone/>
              <a:defRPr>
                <a:solidFill>
                  <a:srgbClr val="808080"/>
                </a:solidFill>
              </a:defRPr>
            </a:lvl1pPr>
            <a:lvl2pPr marL="0" indent="457200" algn="r">
              <a:buClrTx/>
              <a:buSzTx/>
              <a:buNone/>
              <a:defRPr>
                <a:solidFill>
                  <a:srgbClr val="808080"/>
                </a:solidFill>
              </a:defRPr>
            </a:lvl2pPr>
            <a:lvl3pPr marL="0" indent="914400" algn="r">
              <a:buClrTx/>
              <a:buSzTx/>
              <a:buNone/>
              <a:defRPr>
                <a:solidFill>
                  <a:srgbClr val="808080"/>
                </a:solidFill>
              </a:defRPr>
            </a:lvl3pPr>
            <a:lvl4pPr marL="0" indent="1371600" algn="r">
              <a:buClrTx/>
              <a:buSzTx/>
              <a:buNone/>
              <a:defRPr>
                <a:solidFill>
                  <a:srgbClr val="808080"/>
                </a:solidFill>
              </a:defRPr>
            </a:lvl4pPr>
            <a:lvl5pPr marL="0" indent="1828800" algn="r">
              <a:buClrTx/>
              <a:buSzTx/>
              <a:buNone/>
              <a:defRPr>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aption">
    <p:spTree>
      <p:nvGrpSpPr>
        <p:cNvPr id="1" name=""/>
        <p:cNvGrpSpPr/>
        <p:nvPr/>
      </p:nvGrpSpPr>
      <p:grpSpPr>
        <a:xfrm>
          <a:off x="0" y="0"/>
          <a:ext cx="0" cy="0"/>
          <a:chOff x="0" y="0"/>
          <a:chExt cx="0" cy="0"/>
        </a:xfrm>
      </p:grpSpPr>
      <p:sp>
        <p:nvSpPr>
          <p:cNvPr id="114" name="Title Text"/>
          <p:cNvSpPr txBox="1">
            <a:spLocks noGrp="1"/>
          </p:cNvSpPr>
          <p:nvPr>
            <p:ph type="title"/>
          </p:nvPr>
        </p:nvSpPr>
        <p:spPr>
          <a:xfrm>
            <a:off x="677335" y="609600"/>
            <a:ext cx="8596669" cy="3403600"/>
          </a:xfrm>
          <a:prstGeom prst="rect">
            <a:avLst/>
          </a:prstGeom>
        </p:spPr>
        <p:txBody>
          <a:bodyPr anchor="ctr"/>
          <a:lstStyle>
            <a:lvl1pPr>
              <a:defRPr sz="4400"/>
            </a:lvl1pPr>
          </a:lstStyle>
          <a:p>
            <a:r>
              <a:t>Title Text</a:t>
            </a:r>
          </a:p>
        </p:txBody>
      </p:sp>
      <p:sp>
        <p:nvSpPr>
          <p:cNvPr id="115" name="Body Level One…"/>
          <p:cNvSpPr txBox="1">
            <a:spLocks noGrp="1"/>
          </p:cNvSpPr>
          <p:nvPr>
            <p:ph type="body" sz="quarter" idx="1"/>
          </p:nvPr>
        </p:nvSpPr>
        <p:spPr>
          <a:xfrm>
            <a:off x="677335" y="4470400"/>
            <a:ext cx="8596669" cy="1570962"/>
          </a:xfrm>
          <a:prstGeom prst="rect">
            <a:avLst/>
          </a:prstGeom>
        </p:spPr>
        <p:txBody>
          <a:bodyPr anchor="ct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with Caption">
    <p:spTree>
      <p:nvGrpSpPr>
        <p:cNvPr id="1" name=""/>
        <p:cNvGrpSpPr/>
        <p:nvPr/>
      </p:nvGrpSpPr>
      <p:grpSpPr>
        <a:xfrm>
          <a:off x="0" y="0"/>
          <a:ext cx="0" cy="0"/>
          <a:chOff x="0" y="0"/>
          <a:chExt cx="0" cy="0"/>
        </a:xfrm>
      </p:grpSpPr>
      <p:sp>
        <p:nvSpPr>
          <p:cNvPr id="123" name="Title Text"/>
          <p:cNvSpPr txBox="1">
            <a:spLocks noGrp="1"/>
          </p:cNvSpPr>
          <p:nvPr>
            <p:ph type="title"/>
          </p:nvPr>
        </p:nvSpPr>
        <p:spPr>
          <a:xfrm>
            <a:off x="931334" y="609600"/>
            <a:ext cx="8094134" cy="3022600"/>
          </a:xfrm>
          <a:prstGeom prst="rect">
            <a:avLst/>
          </a:prstGeom>
        </p:spPr>
        <p:txBody>
          <a:bodyPr anchor="ctr"/>
          <a:lstStyle>
            <a:lvl1pPr>
              <a:defRPr sz="4400"/>
            </a:lvl1pPr>
          </a:lstStyle>
          <a:p>
            <a:r>
              <a:t>Title Text</a:t>
            </a:r>
          </a:p>
        </p:txBody>
      </p:sp>
      <p:sp>
        <p:nvSpPr>
          <p:cNvPr id="124" name="Body Level One…"/>
          <p:cNvSpPr txBox="1">
            <a:spLocks noGrp="1"/>
          </p:cNvSpPr>
          <p:nvPr>
            <p:ph type="body" sz="quarter" idx="1"/>
          </p:nvPr>
        </p:nvSpPr>
        <p:spPr>
          <a:xfrm>
            <a:off x="1366138" y="3632200"/>
            <a:ext cx="7224526" cy="381000"/>
          </a:xfrm>
          <a:prstGeom prst="rect">
            <a:avLst/>
          </a:prstGeom>
        </p:spPr>
        <p:txBody>
          <a:bodyPr anchor="ctr"/>
          <a:lstStyle>
            <a:lvl1pPr marL="0" indent="0">
              <a:buClrTx/>
              <a:buSzTx/>
              <a:buNone/>
              <a:defRPr sz="1600">
                <a:solidFill>
                  <a:srgbClr val="808080"/>
                </a:solidFill>
              </a:defRPr>
            </a:lvl1pPr>
            <a:lvl2pPr marL="0" indent="457200">
              <a:buClrTx/>
              <a:buSzTx/>
              <a:buNone/>
              <a:defRPr sz="1600">
                <a:solidFill>
                  <a:srgbClr val="808080"/>
                </a:solidFill>
              </a:defRPr>
            </a:lvl2pPr>
            <a:lvl3pPr marL="0" indent="914400">
              <a:buClrTx/>
              <a:buSzTx/>
              <a:buNone/>
              <a:defRPr sz="1600">
                <a:solidFill>
                  <a:srgbClr val="808080"/>
                </a:solidFill>
              </a:defRPr>
            </a:lvl3pPr>
            <a:lvl4pPr marL="0" indent="1371600">
              <a:buClrTx/>
              <a:buSzTx/>
              <a:buNone/>
              <a:defRPr sz="1600">
                <a:solidFill>
                  <a:srgbClr val="808080"/>
                </a:solidFill>
              </a:defRPr>
            </a:lvl4pPr>
            <a:lvl5pPr marL="0" indent="1828800">
              <a:buClrTx/>
              <a:buSzTx/>
              <a:buNone/>
              <a:defRPr sz="1600">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125" name="Text Placeholder 2"/>
          <p:cNvSpPr>
            <a:spLocks noGrp="1"/>
          </p:cNvSpPr>
          <p:nvPr>
            <p:ph type="body" sz="quarter" idx="13"/>
          </p:nvPr>
        </p:nvSpPr>
        <p:spPr>
          <a:xfrm>
            <a:off x="677334" y="4470399"/>
            <a:ext cx="8596670" cy="1570964"/>
          </a:xfrm>
          <a:prstGeom prst="rect">
            <a:avLst/>
          </a:prstGeom>
        </p:spPr>
        <p:txBody>
          <a:bodyPr anchor="ctr"/>
          <a:lstStyle/>
          <a:p>
            <a:pPr marL="0" indent="0">
              <a:buClrTx/>
              <a:buSzTx/>
              <a:buNone/>
            </a:pPr>
            <a:endParaRPr/>
          </a:p>
        </p:txBody>
      </p:sp>
      <p:sp>
        <p:nvSpPr>
          <p:cNvPr id="126" name="TextBox 19"/>
          <p:cNvSpPr txBox="1"/>
          <p:nvPr/>
        </p:nvSpPr>
        <p:spPr>
          <a:xfrm>
            <a:off x="541869" y="469465"/>
            <a:ext cx="609601" cy="122660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8000">
                <a:solidFill>
                  <a:srgbClr val="C0E474"/>
                </a:solidFill>
                <a:latin typeface="Arial"/>
                <a:ea typeface="Arial"/>
                <a:cs typeface="Arial"/>
                <a:sym typeface="Arial"/>
              </a:defRPr>
            </a:lvl1pPr>
          </a:lstStyle>
          <a:p>
            <a:r>
              <a:t>“</a:t>
            </a:r>
          </a:p>
        </p:txBody>
      </p:sp>
      <p:sp>
        <p:nvSpPr>
          <p:cNvPr id="127" name="TextBox 21"/>
          <p:cNvSpPr txBox="1"/>
          <p:nvPr/>
        </p:nvSpPr>
        <p:spPr>
          <a:xfrm>
            <a:off x="8893010" y="2565643"/>
            <a:ext cx="609601" cy="122660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8000">
                <a:solidFill>
                  <a:srgbClr val="C0E474"/>
                </a:solidFill>
                <a:latin typeface="Arial"/>
                <a:ea typeface="Arial"/>
                <a:cs typeface="Arial"/>
                <a:sym typeface="Arial"/>
              </a:defRPr>
            </a:lvl1pPr>
          </a:lstStyle>
          <a:p>
            <a:r>
              <a:t>”</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Name Card">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677335" y="1931988"/>
            <a:ext cx="8596669" cy="2595461"/>
          </a:xfrm>
          <a:prstGeom prst="rect">
            <a:avLst/>
          </a:prstGeom>
        </p:spPr>
        <p:txBody>
          <a:bodyPr anchor="b"/>
          <a:lstStyle>
            <a:lvl1pPr>
              <a:defRPr sz="4400"/>
            </a:lvl1pPr>
          </a:lstStyle>
          <a:p>
            <a:r>
              <a:t>Title Text</a:t>
            </a:r>
          </a:p>
        </p:txBody>
      </p:sp>
      <p:sp>
        <p:nvSpPr>
          <p:cNvPr id="136" name="Body Level One…"/>
          <p:cNvSpPr txBox="1">
            <a:spLocks noGrp="1"/>
          </p:cNvSpPr>
          <p:nvPr>
            <p:ph type="body" sz="quarter" idx="1"/>
          </p:nvPr>
        </p:nvSpPr>
        <p:spPr>
          <a:xfrm>
            <a:off x="677335" y="4527448"/>
            <a:ext cx="8596669" cy="1513915"/>
          </a:xfrm>
          <a:prstGeom prst="rect">
            <a:avLst/>
          </a:prstGeom>
        </p:spPr>
        <p:txBody>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Quote Name Card">
    <p:spTree>
      <p:nvGrpSpPr>
        <p:cNvPr id="1" name=""/>
        <p:cNvGrpSpPr/>
        <p:nvPr/>
      </p:nvGrpSpPr>
      <p:grpSpPr>
        <a:xfrm>
          <a:off x="0" y="0"/>
          <a:ext cx="0" cy="0"/>
          <a:chOff x="0" y="0"/>
          <a:chExt cx="0" cy="0"/>
        </a:xfrm>
      </p:grpSpPr>
      <p:sp>
        <p:nvSpPr>
          <p:cNvPr id="144" name="Title Text"/>
          <p:cNvSpPr txBox="1">
            <a:spLocks noGrp="1"/>
          </p:cNvSpPr>
          <p:nvPr>
            <p:ph type="title"/>
          </p:nvPr>
        </p:nvSpPr>
        <p:spPr>
          <a:xfrm>
            <a:off x="931334" y="609600"/>
            <a:ext cx="8094134" cy="3022600"/>
          </a:xfrm>
          <a:prstGeom prst="rect">
            <a:avLst/>
          </a:prstGeom>
        </p:spPr>
        <p:txBody>
          <a:bodyPr anchor="ctr"/>
          <a:lstStyle>
            <a:lvl1pPr>
              <a:defRPr sz="4400"/>
            </a:lvl1pPr>
          </a:lstStyle>
          <a:p>
            <a:r>
              <a:t>Title Text</a:t>
            </a:r>
          </a:p>
        </p:txBody>
      </p:sp>
      <p:sp>
        <p:nvSpPr>
          <p:cNvPr id="145" name="Body Level One…"/>
          <p:cNvSpPr txBox="1">
            <a:spLocks noGrp="1"/>
          </p:cNvSpPr>
          <p:nvPr>
            <p:ph type="body" sz="quarter" idx="1"/>
          </p:nvPr>
        </p:nvSpPr>
        <p:spPr>
          <a:xfrm>
            <a:off x="677332" y="4013200"/>
            <a:ext cx="8596670" cy="514249"/>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146" name="Text Placeholder 2"/>
          <p:cNvSpPr>
            <a:spLocks noGrp="1"/>
          </p:cNvSpPr>
          <p:nvPr>
            <p:ph type="body" sz="quarter" idx="13"/>
          </p:nvPr>
        </p:nvSpPr>
        <p:spPr>
          <a:xfrm>
            <a:off x="677334" y="4527448"/>
            <a:ext cx="8596670" cy="1513915"/>
          </a:xfrm>
          <a:prstGeom prst="rect">
            <a:avLst/>
          </a:prstGeom>
        </p:spPr>
        <p:txBody>
          <a:bodyPr/>
          <a:lstStyle/>
          <a:p>
            <a:pPr marL="0" indent="0">
              <a:buClrTx/>
              <a:buSzTx/>
              <a:buNone/>
              <a:defRPr>
                <a:solidFill>
                  <a:srgbClr val="808080"/>
                </a:solidFill>
              </a:defRPr>
            </a:pPr>
            <a:endParaRPr/>
          </a:p>
        </p:txBody>
      </p:sp>
      <p:sp>
        <p:nvSpPr>
          <p:cNvPr id="147" name="TextBox 23"/>
          <p:cNvSpPr txBox="1"/>
          <p:nvPr/>
        </p:nvSpPr>
        <p:spPr>
          <a:xfrm>
            <a:off x="541869" y="469465"/>
            <a:ext cx="609601" cy="122660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8000">
                <a:solidFill>
                  <a:srgbClr val="C0E474"/>
                </a:solidFill>
                <a:latin typeface="Arial"/>
                <a:ea typeface="Arial"/>
                <a:cs typeface="Arial"/>
                <a:sym typeface="Arial"/>
              </a:defRPr>
            </a:lvl1pPr>
          </a:lstStyle>
          <a:p>
            <a:r>
              <a:t>“</a:t>
            </a:r>
          </a:p>
        </p:txBody>
      </p:sp>
      <p:sp>
        <p:nvSpPr>
          <p:cNvPr id="148" name="TextBox 24"/>
          <p:cNvSpPr txBox="1"/>
          <p:nvPr/>
        </p:nvSpPr>
        <p:spPr>
          <a:xfrm>
            <a:off x="8893010" y="2565643"/>
            <a:ext cx="609601" cy="122660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8000">
                <a:solidFill>
                  <a:srgbClr val="C0E474"/>
                </a:solidFill>
                <a:latin typeface="Arial"/>
                <a:ea typeface="Arial"/>
                <a:cs typeface="Arial"/>
                <a:sym typeface="Arial"/>
              </a:defRPr>
            </a:lvl1pPr>
          </a:lstStyle>
          <a:p>
            <a:r>
              <a:t>”</a:t>
            </a:r>
          </a:p>
        </p:txBody>
      </p:sp>
      <p:sp>
        <p:nvSpPr>
          <p:cNvPr id="14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rue or False">
    <p:spTree>
      <p:nvGrpSpPr>
        <p:cNvPr id="1" name=""/>
        <p:cNvGrpSpPr/>
        <p:nvPr/>
      </p:nvGrpSpPr>
      <p:grpSpPr>
        <a:xfrm>
          <a:off x="0" y="0"/>
          <a:ext cx="0" cy="0"/>
          <a:chOff x="0" y="0"/>
          <a:chExt cx="0" cy="0"/>
        </a:xfrm>
      </p:grpSpPr>
      <p:sp>
        <p:nvSpPr>
          <p:cNvPr id="156" name="Title Text"/>
          <p:cNvSpPr txBox="1">
            <a:spLocks noGrp="1"/>
          </p:cNvSpPr>
          <p:nvPr>
            <p:ph type="title"/>
          </p:nvPr>
        </p:nvSpPr>
        <p:spPr>
          <a:xfrm>
            <a:off x="685798" y="609600"/>
            <a:ext cx="8588204" cy="3022600"/>
          </a:xfrm>
          <a:prstGeom prst="rect">
            <a:avLst/>
          </a:prstGeom>
        </p:spPr>
        <p:txBody>
          <a:bodyPr anchor="ctr"/>
          <a:lstStyle>
            <a:lvl1pPr>
              <a:defRPr sz="4400"/>
            </a:lvl1pPr>
          </a:lstStyle>
          <a:p>
            <a:r>
              <a:t>Title Text</a:t>
            </a:r>
          </a:p>
        </p:txBody>
      </p:sp>
      <p:sp>
        <p:nvSpPr>
          <p:cNvPr id="157" name="Body Level One…"/>
          <p:cNvSpPr txBox="1">
            <a:spLocks noGrp="1"/>
          </p:cNvSpPr>
          <p:nvPr>
            <p:ph type="body" sz="quarter" idx="1"/>
          </p:nvPr>
        </p:nvSpPr>
        <p:spPr>
          <a:xfrm>
            <a:off x="677332" y="4013200"/>
            <a:ext cx="8596670" cy="514249"/>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158" name="Text Placeholder 2"/>
          <p:cNvSpPr>
            <a:spLocks noGrp="1"/>
          </p:cNvSpPr>
          <p:nvPr>
            <p:ph type="body" sz="quarter" idx="13"/>
          </p:nvPr>
        </p:nvSpPr>
        <p:spPr>
          <a:xfrm>
            <a:off x="677334" y="4527448"/>
            <a:ext cx="8596670" cy="1513915"/>
          </a:xfrm>
          <a:prstGeom prst="rect">
            <a:avLst/>
          </a:prstGeom>
        </p:spPr>
        <p:txBody>
          <a:bodyPr/>
          <a:lstStyle/>
          <a:p>
            <a:pPr marL="0" indent="0">
              <a:buClrTx/>
              <a:buSzTx/>
              <a:buNone/>
              <a:defRPr>
                <a:solidFill>
                  <a:srgbClr val="808080"/>
                </a:solidFill>
              </a:defRPr>
            </a:pPr>
            <a:endParaRPr/>
          </a:p>
        </p:txBody>
      </p:sp>
      <p:sp>
        <p:nvSpPr>
          <p:cNvPr id="15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66"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167" name="Body Level One…"/>
          <p:cNvSpPr txBox="1">
            <a:spLocks noGrp="1"/>
          </p:cNvSpPr>
          <p:nvPr>
            <p:ph type="body" sz="half" idx="1"/>
          </p:nvPr>
        </p:nvSpPr>
        <p:spPr>
          <a:xfrm>
            <a:off x="677333" y="2160589"/>
            <a:ext cx="8596670" cy="38807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75" name="Title Text"/>
          <p:cNvSpPr txBox="1">
            <a:spLocks noGrp="1"/>
          </p:cNvSpPr>
          <p:nvPr>
            <p:ph type="title"/>
          </p:nvPr>
        </p:nvSpPr>
        <p:spPr>
          <a:xfrm>
            <a:off x="7967673" y="609598"/>
            <a:ext cx="1304744" cy="5251453"/>
          </a:xfrm>
          <a:prstGeom prst="rect">
            <a:avLst/>
          </a:prstGeom>
        </p:spPr>
        <p:txBody>
          <a:bodyPr anchor="ctr"/>
          <a:lstStyle/>
          <a:p>
            <a:r>
              <a:t>Title Text</a:t>
            </a:r>
          </a:p>
        </p:txBody>
      </p:sp>
      <p:sp>
        <p:nvSpPr>
          <p:cNvPr id="176" name="Body Level One…"/>
          <p:cNvSpPr txBox="1">
            <a:spLocks noGrp="1"/>
          </p:cNvSpPr>
          <p:nvPr>
            <p:ph type="body" idx="1"/>
          </p:nvPr>
        </p:nvSpPr>
        <p:spPr>
          <a:xfrm>
            <a:off x="677335" y="609600"/>
            <a:ext cx="7060150" cy="52514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2"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43" name="Body Level One…"/>
          <p:cNvSpPr txBox="1">
            <a:spLocks noGrp="1"/>
          </p:cNvSpPr>
          <p:nvPr>
            <p:ph type="body" sz="half" idx="1"/>
          </p:nvPr>
        </p:nvSpPr>
        <p:spPr>
          <a:xfrm>
            <a:off x="677333" y="2160589"/>
            <a:ext cx="8596670" cy="38807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51" name="Title Text"/>
          <p:cNvSpPr txBox="1">
            <a:spLocks noGrp="1"/>
          </p:cNvSpPr>
          <p:nvPr>
            <p:ph type="title"/>
          </p:nvPr>
        </p:nvSpPr>
        <p:spPr>
          <a:xfrm>
            <a:off x="677335" y="2700866"/>
            <a:ext cx="8596669" cy="1826582"/>
          </a:xfrm>
          <a:prstGeom prst="rect">
            <a:avLst/>
          </a:prstGeom>
        </p:spPr>
        <p:txBody>
          <a:bodyPr anchor="b"/>
          <a:lstStyle>
            <a:lvl1pPr>
              <a:defRPr sz="4000"/>
            </a:lvl1pPr>
          </a:lstStyle>
          <a:p>
            <a:r>
              <a:t>Title Text</a:t>
            </a:r>
          </a:p>
        </p:txBody>
      </p:sp>
      <p:sp>
        <p:nvSpPr>
          <p:cNvPr id="52" name="Body Level One…"/>
          <p:cNvSpPr txBox="1">
            <a:spLocks noGrp="1"/>
          </p:cNvSpPr>
          <p:nvPr>
            <p:ph type="body" sz="quarter" idx="1"/>
          </p:nvPr>
        </p:nvSpPr>
        <p:spPr>
          <a:xfrm>
            <a:off x="677335" y="4527448"/>
            <a:ext cx="8596669" cy="860401"/>
          </a:xfrm>
          <a:prstGeom prst="rect">
            <a:avLst/>
          </a:prstGeom>
        </p:spPr>
        <p:txBody>
          <a:bodyPr/>
          <a:lstStyle>
            <a:lvl1pPr marL="0" indent="0">
              <a:buClrTx/>
              <a:buSzTx/>
              <a:buNone/>
              <a:defRPr sz="2000">
                <a:solidFill>
                  <a:srgbClr val="808080"/>
                </a:solidFill>
              </a:defRPr>
            </a:lvl1pPr>
            <a:lvl2pPr marL="0" indent="457200">
              <a:buClrTx/>
              <a:buSzTx/>
              <a:buNone/>
              <a:defRPr sz="2000">
                <a:solidFill>
                  <a:srgbClr val="808080"/>
                </a:solidFill>
              </a:defRPr>
            </a:lvl2pPr>
            <a:lvl3pPr marL="0" indent="914400">
              <a:buClrTx/>
              <a:buSzTx/>
              <a:buNone/>
              <a:defRPr sz="2000">
                <a:solidFill>
                  <a:srgbClr val="808080"/>
                </a:solidFill>
              </a:defRPr>
            </a:lvl3pPr>
            <a:lvl4pPr marL="0" indent="1371600">
              <a:buClrTx/>
              <a:buSzTx/>
              <a:buNone/>
              <a:defRPr sz="2000">
                <a:solidFill>
                  <a:srgbClr val="808080"/>
                </a:solidFill>
              </a:defRPr>
            </a:lvl4pPr>
            <a:lvl5pPr marL="0" indent="1828800">
              <a:buClrTx/>
              <a:buSzTx/>
              <a:buNone/>
              <a:defRPr sz="2000">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60"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61" name="Body Level One…"/>
          <p:cNvSpPr txBox="1">
            <a:spLocks noGrp="1"/>
          </p:cNvSpPr>
          <p:nvPr>
            <p:ph type="body" sz="quarter" idx="1"/>
          </p:nvPr>
        </p:nvSpPr>
        <p:spPr>
          <a:xfrm>
            <a:off x="677333" y="2160589"/>
            <a:ext cx="4184036" cy="38807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9"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70" name="Body Level One…"/>
          <p:cNvSpPr txBox="1">
            <a:spLocks noGrp="1"/>
          </p:cNvSpPr>
          <p:nvPr>
            <p:ph type="body" sz="quarter" idx="1"/>
          </p:nvPr>
        </p:nvSpPr>
        <p:spPr>
          <a:xfrm>
            <a:off x="675744" y="2160983"/>
            <a:ext cx="4185624" cy="576263"/>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71" name="Text Placeholder 4"/>
          <p:cNvSpPr>
            <a:spLocks noGrp="1"/>
          </p:cNvSpPr>
          <p:nvPr>
            <p:ph type="body" sz="quarter" idx="13"/>
          </p:nvPr>
        </p:nvSpPr>
        <p:spPr>
          <a:xfrm>
            <a:off x="5088382" y="2160983"/>
            <a:ext cx="4185619" cy="576263"/>
          </a:xfrm>
          <a:prstGeom prst="rect">
            <a:avLst/>
          </a:prstGeom>
        </p:spPr>
        <p:txBody>
          <a:bodyPr anchor="b"/>
          <a:lstStyle/>
          <a:p>
            <a:pPr marL="0" indent="0">
              <a:buClrTx/>
              <a:buSzTx/>
              <a:buNone/>
              <a:defRPr sz="2400"/>
            </a:pPr>
            <a:endParaRP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94" name="Title Text"/>
          <p:cNvSpPr txBox="1">
            <a:spLocks noGrp="1"/>
          </p:cNvSpPr>
          <p:nvPr>
            <p:ph type="title"/>
          </p:nvPr>
        </p:nvSpPr>
        <p:spPr>
          <a:xfrm>
            <a:off x="677333" y="1498603"/>
            <a:ext cx="3854529" cy="1278467"/>
          </a:xfrm>
          <a:prstGeom prst="rect">
            <a:avLst/>
          </a:prstGeom>
        </p:spPr>
        <p:txBody>
          <a:bodyPr anchor="b"/>
          <a:lstStyle>
            <a:lvl1pPr>
              <a:defRPr sz="2000"/>
            </a:lvl1pPr>
          </a:lstStyle>
          <a:p>
            <a:r>
              <a:t>Title Text</a:t>
            </a:r>
          </a:p>
        </p:txBody>
      </p:sp>
      <p:sp>
        <p:nvSpPr>
          <p:cNvPr id="95" name="Body Level One…"/>
          <p:cNvSpPr txBox="1">
            <a:spLocks noGrp="1"/>
          </p:cNvSpPr>
          <p:nvPr>
            <p:ph type="body" sz="half" idx="1"/>
          </p:nvPr>
        </p:nvSpPr>
        <p:spPr>
          <a:xfrm>
            <a:off x="4760460" y="514923"/>
            <a:ext cx="4513543" cy="552643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6" name="Text Placeholder 3"/>
          <p:cNvSpPr>
            <a:spLocks noGrp="1"/>
          </p:cNvSpPr>
          <p:nvPr>
            <p:ph type="body" sz="quarter" idx="13"/>
          </p:nvPr>
        </p:nvSpPr>
        <p:spPr>
          <a:xfrm>
            <a:off x="677334" y="2777069"/>
            <a:ext cx="3854528" cy="2584450"/>
          </a:xfrm>
          <a:prstGeom prst="rect">
            <a:avLst/>
          </a:prstGeom>
        </p:spPr>
        <p:txBody>
          <a:bodyPr/>
          <a:lstStyle/>
          <a:p>
            <a:pPr marL="0" indent="0">
              <a:buClrTx/>
              <a:buSzTx/>
              <a:buNone/>
              <a:defRPr sz="1400"/>
            </a:pPr>
            <a:endParaRP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04" name="Title Text"/>
          <p:cNvSpPr txBox="1">
            <a:spLocks noGrp="1"/>
          </p:cNvSpPr>
          <p:nvPr>
            <p:ph type="title"/>
          </p:nvPr>
        </p:nvSpPr>
        <p:spPr>
          <a:xfrm>
            <a:off x="677333" y="4800600"/>
            <a:ext cx="8596668" cy="566738"/>
          </a:xfrm>
          <a:prstGeom prst="rect">
            <a:avLst/>
          </a:prstGeom>
        </p:spPr>
        <p:txBody>
          <a:bodyPr anchor="b"/>
          <a:lstStyle>
            <a:lvl1pPr>
              <a:defRPr sz="2400"/>
            </a:lvl1pPr>
          </a:lstStyle>
          <a:p>
            <a:r>
              <a:t>Title Text</a:t>
            </a:r>
          </a:p>
        </p:txBody>
      </p:sp>
      <p:sp>
        <p:nvSpPr>
          <p:cNvPr id="105" name="Picture Placeholder 2"/>
          <p:cNvSpPr>
            <a:spLocks noGrp="1"/>
          </p:cNvSpPr>
          <p:nvPr>
            <p:ph type="pic" sz="half" idx="13"/>
          </p:nvPr>
        </p:nvSpPr>
        <p:spPr>
          <a:xfrm>
            <a:off x="677333" y="609600"/>
            <a:ext cx="8596670" cy="3845718"/>
          </a:xfrm>
          <a:prstGeom prst="rect">
            <a:avLst/>
          </a:prstGeom>
        </p:spPr>
        <p:txBody>
          <a:bodyPr lIns="91439" rIns="91439">
            <a:noAutofit/>
          </a:bodyPr>
          <a:lstStyle/>
          <a:p>
            <a:endParaRPr/>
          </a:p>
        </p:txBody>
      </p:sp>
      <p:sp>
        <p:nvSpPr>
          <p:cNvPr id="106" name="Body Level One…"/>
          <p:cNvSpPr txBox="1">
            <a:spLocks noGrp="1"/>
          </p:cNvSpPr>
          <p:nvPr>
            <p:ph type="body" sz="quarter" idx="1"/>
          </p:nvPr>
        </p:nvSpPr>
        <p:spPr>
          <a:xfrm>
            <a:off x="677333" y="5367337"/>
            <a:ext cx="8596668" cy="674025"/>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 name="Group 6"/>
          <p:cNvGrpSpPr/>
          <p:nvPr/>
        </p:nvGrpSpPr>
        <p:grpSpPr>
          <a:xfrm>
            <a:off x="-1" y="-8468"/>
            <a:ext cx="12192002" cy="6866469"/>
            <a:chOff x="0" y="0"/>
            <a:chExt cx="12192000" cy="6866467"/>
          </a:xfrm>
        </p:grpSpPr>
        <p:sp>
          <p:nvSpPr>
            <p:cNvPr id="2" name="Straight Connector 19"/>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endParaRPr/>
            </a:p>
          </p:txBody>
        </p:sp>
        <p:sp>
          <p:nvSpPr>
            <p:cNvPr id="3" name="Straight Connector 20"/>
            <p:cNvSpPr/>
            <p:nvPr/>
          </p:nvSpPr>
          <p:spPr>
            <a:xfrm flipH="1">
              <a:off x="7425267" y="3689879"/>
              <a:ext cx="4763559" cy="3176588"/>
            </a:xfrm>
            <a:prstGeom prst="line">
              <a:avLst/>
            </a:prstGeom>
            <a:noFill/>
            <a:ln w="9525" cap="rnd">
              <a:solidFill>
                <a:srgbClr val="D9D9D9"/>
              </a:solidFill>
              <a:prstDash val="solid"/>
              <a:round/>
            </a:ln>
            <a:effectLst/>
          </p:spPr>
          <p:txBody>
            <a:bodyPr wrap="square" lIns="45719" tIns="45719" rIns="45719" bIns="45719" numCol="1" anchor="t">
              <a:noAutofit/>
            </a:bodyPr>
            <a:lstStyle/>
            <a:p>
              <a:endParaRPr/>
            </a:p>
          </p:txBody>
        </p:sp>
        <p:sp>
          <p:nvSpPr>
            <p:cNvPr id="4" name="Rectangle 23"/>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endParaRPr/>
            </a:p>
          </p:txBody>
        </p:sp>
        <p:sp>
          <p:nvSpPr>
            <p:cNvPr id="5" name="Rectangle 25"/>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endParaRPr/>
            </a:p>
          </p:txBody>
        </p:sp>
        <p:sp>
          <p:nvSpPr>
            <p:cNvPr id="6" name="Isosceles Triangle 23"/>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endParaRPr/>
            </a:p>
          </p:txBody>
        </p:sp>
        <p:sp>
          <p:nvSpPr>
            <p:cNvPr id="7" name="Rectangle 27"/>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endParaRPr/>
            </a:p>
          </p:txBody>
        </p:sp>
        <p:sp>
          <p:nvSpPr>
            <p:cNvPr id="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endParaRPr/>
            </a:p>
          </p:txBody>
        </p:sp>
        <p:sp>
          <p:nvSpPr>
            <p:cNvPr id="9" name="Rectangle 29"/>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endParaRPr/>
            </a:p>
          </p:txBody>
        </p:sp>
        <p:sp>
          <p:nvSpPr>
            <p:cNvPr id="10" name="Isosceles Triangle 27"/>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endParaRPr/>
            </a:p>
          </p:txBody>
        </p:sp>
        <p:sp>
          <p:nvSpPr>
            <p:cNvPr id="11" name="Isosceles Triangle 28"/>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endParaRPr/>
            </a:p>
          </p:txBody>
        </p:sp>
      </p:grpSp>
      <p:sp>
        <p:nvSpPr>
          <p:cNvPr id="13"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Title Text</a:t>
            </a:r>
          </a:p>
        </p:txBody>
      </p:sp>
      <p:sp>
        <p:nvSpPr>
          <p:cNvPr id="1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9049981" y="6114704"/>
            <a:ext cx="224022" cy="218441"/>
          </a:xfrm>
          <a:prstGeom prst="rect">
            <a:avLst/>
          </a:prstGeom>
          <a:ln w="12700">
            <a:miter lim="400000"/>
          </a:ln>
        </p:spPr>
        <p:txBody>
          <a:bodyPr wrap="none" lIns="45719" rIns="45719" anchor="ctr">
            <a:spAutoFit/>
          </a:bodyPr>
          <a:lstStyle>
            <a:lvl1pPr algn="r">
              <a:defRPr sz="900">
                <a:solidFill>
                  <a:schemeClr val="accent1"/>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1pPr>
      <a:lvl2pPr marL="778668" marR="0" indent="-321468"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2pPr>
      <a:lvl3pPr marL="1208314" marR="0" indent="-293914"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3pPr>
      <a:lvl4pPr marL="1714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4pPr>
      <a:lvl5pPr marL="21717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5pPr>
      <a:lvl6pPr marL="2628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6pPr>
      <a:lvl7pPr marL="30861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7pPr>
      <a:lvl8pPr marL="35433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8pPr>
      <a:lvl9pPr marL="4000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9pPr>
    </p:bodyStyle>
    <p:otherStyle>
      <a:lvl1pPr marL="0" marR="0" indent="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1pPr>
      <a:lvl2pPr marL="0" marR="0" indent="4572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2pPr>
      <a:lvl3pPr marL="0" marR="0" indent="9144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3pPr>
      <a:lvl4pPr marL="0" marR="0" indent="13716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4pPr>
      <a:lvl5pPr marL="0" marR="0" indent="18288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5pPr>
      <a:lvl6pPr marL="0" marR="0" indent="22860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6pPr>
      <a:lvl7pPr marL="0" marR="0" indent="27432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7pPr>
      <a:lvl8pPr marL="0" marR="0" indent="32004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8pPr>
      <a:lvl9pPr marL="0" marR="0" indent="36576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itle 1"/>
          <p:cNvSpPr txBox="1">
            <a:spLocks noGrp="1"/>
          </p:cNvSpPr>
          <p:nvPr>
            <p:ph type="ctrTitle"/>
          </p:nvPr>
        </p:nvSpPr>
        <p:spPr>
          <a:xfrm>
            <a:off x="1129379" y="887115"/>
            <a:ext cx="8253160" cy="2333163"/>
          </a:xfrm>
          <a:prstGeom prst="rect">
            <a:avLst/>
          </a:prstGeom>
        </p:spPr>
        <p:txBody>
          <a:bodyPr/>
          <a:lstStyle/>
          <a:p>
            <a:pPr algn="l">
              <a:defRPr b="1"/>
            </a:pPr>
            <a:r>
              <a:rPr dirty="0"/>
              <a:t>Is It Worth Responding to Reviews?</a:t>
            </a:r>
            <a:br>
              <a:rPr dirty="0"/>
            </a:br>
            <a:r>
              <a:rPr sz="2400" dirty="0"/>
              <a:t>Studying the Top Free Apps in Google Play</a:t>
            </a:r>
          </a:p>
        </p:txBody>
      </p:sp>
      <p:sp>
        <p:nvSpPr>
          <p:cNvPr id="187" name="Subtitle 2"/>
          <p:cNvSpPr txBox="1">
            <a:spLocks noGrp="1"/>
          </p:cNvSpPr>
          <p:nvPr>
            <p:ph type="subTitle" sz="half" idx="1"/>
          </p:nvPr>
        </p:nvSpPr>
        <p:spPr>
          <a:xfrm>
            <a:off x="1507067" y="4050832"/>
            <a:ext cx="7766937" cy="2439421"/>
          </a:xfrm>
          <a:prstGeom prst="rect">
            <a:avLst/>
          </a:prstGeom>
        </p:spPr>
        <p:txBody>
          <a:bodyPr/>
          <a:lstStyle/>
          <a:p>
            <a:pPr algn="l">
              <a:defRPr sz="2000">
                <a:solidFill>
                  <a:srgbClr val="000000"/>
                </a:solidFill>
              </a:defRPr>
            </a:pPr>
            <a:r>
              <a:rPr dirty="0"/>
              <a:t>Critique by : Team 11</a:t>
            </a:r>
          </a:p>
          <a:p>
            <a:pPr algn="l">
              <a:defRPr sz="2000">
                <a:solidFill>
                  <a:srgbClr val="000000"/>
                </a:solidFill>
              </a:defRPr>
            </a:pPr>
            <a:r>
              <a:rPr dirty="0"/>
              <a:t>Ruthvic Punyamurtula – 30</a:t>
            </a:r>
          </a:p>
          <a:p>
            <a:pPr algn="l">
              <a:defRPr sz="2000">
                <a:solidFill>
                  <a:srgbClr val="000000"/>
                </a:solidFill>
              </a:defRPr>
            </a:pPr>
            <a:r>
              <a:rPr dirty="0"/>
              <a:t>Cameron </a:t>
            </a:r>
            <a:r>
              <a:rPr dirty="0" err="1"/>
              <a:t>L’Ecuyer</a:t>
            </a:r>
            <a:r>
              <a:rPr dirty="0"/>
              <a:t> – 17</a:t>
            </a:r>
          </a:p>
          <a:p>
            <a:pPr algn="l">
              <a:defRPr sz="2000">
                <a:solidFill>
                  <a:srgbClr val="000000"/>
                </a:solidFill>
              </a:defRPr>
            </a:pPr>
            <a:r>
              <a:rPr dirty="0"/>
              <a:t>Sneha Mishra – 21</a:t>
            </a:r>
          </a:p>
          <a:p>
            <a:pPr algn="l">
              <a:defRPr sz="2000">
                <a:solidFill>
                  <a:srgbClr val="000000"/>
                </a:solidFill>
              </a:defRPr>
            </a:pPr>
            <a:r>
              <a:rPr dirty="0" err="1"/>
              <a:t>Navya</a:t>
            </a:r>
            <a:r>
              <a:rPr dirty="0"/>
              <a:t> Ramya Sirisha - 26</a:t>
            </a:r>
          </a:p>
        </p:txBody>
      </p:sp>
      <p:pic>
        <p:nvPicPr>
          <p:cNvPr id="2" name="Picture 1">
            <a:extLst>
              <a:ext uri="{FF2B5EF4-FFF2-40B4-BE49-F238E27FC236}">
                <a16:creationId xmlns:a16="http://schemas.microsoft.com/office/drawing/2014/main" id="{491A6588-8D0D-4804-9D8E-E44566312F80}"/>
              </a:ext>
            </a:extLst>
          </p:cNvPr>
          <p:cNvPicPr>
            <a:picLocks noChangeAspect="1"/>
          </p:cNvPicPr>
          <p:nvPr/>
        </p:nvPicPr>
        <p:blipFill>
          <a:blip r:embed="rId2"/>
          <a:stretch>
            <a:fillRect/>
          </a:stretch>
        </p:blipFill>
        <p:spPr>
          <a:xfrm>
            <a:off x="4295160" y="2209800"/>
            <a:ext cx="2190750" cy="507183"/>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itle 1"/>
          <p:cNvSpPr txBox="1">
            <a:spLocks noGrp="1"/>
          </p:cNvSpPr>
          <p:nvPr>
            <p:ph type="title"/>
          </p:nvPr>
        </p:nvSpPr>
        <p:spPr>
          <a:xfrm>
            <a:off x="677333" y="609600"/>
            <a:ext cx="8596670" cy="1320800"/>
          </a:xfrm>
          <a:prstGeom prst="rect">
            <a:avLst/>
          </a:prstGeom>
        </p:spPr>
        <p:txBody>
          <a:bodyPr/>
          <a:lstStyle/>
          <a:p>
            <a:r>
              <a:rPr lang="en-US" dirty="0"/>
              <a:t>Summary</a:t>
            </a:r>
            <a:endParaRPr dirty="0"/>
          </a:p>
        </p:txBody>
      </p:sp>
      <p:sp>
        <p:nvSpPr>
          <p:cNvPr id="190" name="Content Placeholder 2"/>
          <p:cNvSpPr txBox="1">
            <a:spLocks noGrp="1"/>
          </p:cNvSpPr>
          <p:nvPr>
            <p:ph type="body" sz="half" idx="1"/>
          </p:nvPr>
        </p:nvSpPr>
        <p:spPr>
          <a:xfrm>
            <a:off x="609600" y="1676401"/>
            <a:ext cx="8664403" cy="4364962"/>
          </a:xfrm>
          <a:prstGeom prst="rect">
            <a:avLst/>
          </a:prstGeom>
        </p:spPr>
        <p:txBody>
          <a:bodyPr>
            <a:normAutofit lnSpcReduction="10000"/>
          </a:bodyPr>
          <a:lstStyle/>
          <a:p>
            <a:r>
              <a:rPr lang="en-US" dirty="0"/>
              <a:t>Process of users reviewing the apps and developers responding to the reviews</a:t>
            </a:r>
          </a:p>
          <a:p>
            <a:r>
              <a:rPr lang="en-US" dirty="0"/>
              <a:t>Data : Tops apps (12000) in 30 categories, from Google play Store</a:t>
            </a:r>
          </a:p>
          <a:p>
            <a:r>
              <a:rPr lang="en-US" dirty="0"/>
              <a:t>Reason : Users                   Reviews                    Developer’s Profit </a:t>
            </a:r>
          </a:p>
          <a:p>
            <a:r>
              <a:rPr lang="en-US" dirty="0"/>
              <a:t>Criteria : A year before apps, as they tend to be stable</a:t>
            </a:r>
          </a:p>
          <a:p>
            <a:r>
              <a:rPr lang="en-US" dirty="0"/>
              <a:t>Collection : Web crawler extracts app names, ratings and comments</a:t>
            </a:r>
          </a:p>
          <a:p>
            <a:r>
              <a:rPr lang="en-US" dirty="0"/>
              <a:t>The crawler ran from 1 January to 2 March 2014 and during that time 10,713 apps data was collected</a:t>
            </a:r>
          </a:p>
          <a:p>
            <a:r>
              <a:rPr lang="en-US" dirty="0"/>
              <a:t>Limitation : only 500 latest reviews per app are accessible and could be collected by crawler</a:t>
            </a:r>
          </a:p>
          <a:p>
            <a:r>
              <a:rPr lang="en-US" dirty="0"/>
              <a:t>Manual analysis : Time consuming and iterative – grouping reviews</a:t>
            </a:r>
          </a:p>
          <a:p>
            <a:r>
              <a:rPr lang="en-US" dirty="0"/>
              <a:t>Automated analysis : Phase 1  - separated reviews into 25 groups, Phase 2 – observed the responses and rating changes</a:t>
            </a:r>
          </a:p>
        </p:txBody>
      </p:sp>
      <p:sp>
        <p:nvSpPr>
          <p:cNvPr id="3" name="Arrow: Down 2">
            <a:extLst>
              <a:ext uri="{FF2B5EF4-FFF2-40B4-BE49-F238E27FC236}">
                <a16:creationId xmlns:a16="http://schemas.microsoft.com/office/drawing/2014/main" id="{E6080A5F-A632-4F75-BE02-7E9F01A79734}"/>
              </a:ext>
            </a:extLst>
          </p:cNvPr>
          <p:cNvSpPr/>
          <p:nvPr/>
        </p:nvSpPr>
        <p:spPr>
          <a:xfrm rot="10800000">
            <a:off x="2643014" y="2514600"/>
            <a:ext cx="304800" cy="228600"/>
          </a:xfrm>
          <a:prstGeom prst="downArrow">
            <a:avLst/>
          </a:prstGeom>
          <a:solidFill>
            <a:schemeClr val="accent1">
              <a:lumMod val="60000"/>
              <a:lumOff val="4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Trebuchet MS"/>
            </a:endParaRPr>
          </a:p>
        </p:txBody>
      </p:sp>
      <p:sp>
        <p:nvSpPr>
          <p:cNvPr id="4" name="Plus Sign 3">
            <a:extLst>
              <a:ext uri="{FF2B5EF4-FFF2-40B4-BE49-F238E27FC236}">
                <a16:creationId xmlns:a16="http://schemas.microsoft.com/office/drawing/2014/main" id="{24C34136-1767-4309-A68E-F637D03DA7F1}"/>
              </a:ext>
            </a:extLst>
          </p:cNvPr>
          <p:cNvSpPr/>
          <p:nvPr/>
        </p:nvSpPr>
        <p:spPr>
          <a:xfrm>
            <a:off x="3200400" y="2450824"/>
            <a:ext cx="381000" cy="356151"/>
          </a:xfrm>
          <a:prstGeom prst="mathPlus">
            <a:avLst/>
          </a:prstGeom>
          <a:solidFill>
            <a:schemeClr val="accent5">
              <a:lumMod val="75000"/>
            </a:schemeClr>
          </a:solidFill>
          <a:ln w="19050" cap="rnd">
            <a:solidFill>
              <a:schemeClr val="accent5">
                <a:lumMod val="75000"/>
              </a:schemeClr>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Trebuchet MS"/>
            </a:endParaRPr>
          </a:p>
        </p:txBody>
      </p:sp>
      <p:sp>
        <p:nvSpPr>
          <p:cNvPr id="7" name="Arrow: Down 6">
            <a:extLst>
              <a:ext uri="{FF2B5EF4-FFF2-40B4-BE49-F238E27FC236}">
                <a16:creationId xmlns:a16="http://schemas.microsoft.com/office/drawing/2014/main" id="{30377D12-1BA1-4875-B78B-8C5EB1093A1F}"/>
              </a:ext>
            </a:extLst>
          </p:cNvPr>
          <p:cNvSpPr/>
          <p:nvPr/>
        </p:nvSpPr>
        <p:spPr>
          <a:xfrm rot="10800000">
            <a:off x="4670868" y="2482296"/>
            <a:ext cx="304800" cy="293205"/>
          </a:xfrm>
          <a:prstGeom prst="downArrow">
            <a:avLst/>
          </a:prstGeom>
          <a:solidFill>
            <a:schemeClr val="accent1">
              <a:lumMod val="60000"/>
              <a:lumOff val="4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Trebuchet MS"/>
            </a:endParaRPr>
          </a:p>
        </p:txBody>
      </p:sp>
      <p:sp>
        <p:nvSpPr>
          <p:cNvPr id="5" name="Equals 4">
            <a:extLst>
              <a:ext uri="{FF2B5EF4-FFF2-40B4-BE49-F238E27FC236}">
                <a16:creationId xmlns:a16="http://schemas.microsoft.com/office/drawing/2014/main" id="{DC55CA16-2845-4B73-B3A1-B0CB32A6C9D0}"/>
              </a:ext>
            </a:extLst>
          </p:cNvPr>
          <p:cNvSpPr/>
          <p:nvPr/>
        </p:nvSpPr>
        <p:spPr>
          <a:xfrm>
            <a:off x="5197167" y="2514600"/>
            <a:ext cx="533400" cy="299828"/>
          </a:xfrm>
          <a:prstGeom prst="mathEqual">
            <a:avLst/>
          </a:prstGeom>
          <a:solidFill>
            <a:srgbClr val="0070C0"/>
          </a:solidFill>
          <a:ln w="19050" cap="rnd">
            <a:solidFill>
              <a:schemeClr val="bg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Trebuchet MS"/>
            </a:endParaRPr>
          </a:p>
        </p:txBody>
      </p:sp>
      <p:sp>
        <p:nvSpPr>
          <p:cNvPr id="9" name="Arrow: Down 8">
            <a:extLst>
              <a:ext uri="{FF2B5EF4-FFF2-40B4-BE49-F238E27FC236}">
                <a16:creationId xmlns:a16="http://schemas.microsoft.com/office/drawing/2014/main" id="{3AE46495-65C3-416B-9431-6A35E53328ED}"/>
              </a:ext>
            </a:extLst>
          </p:cNvPr>
          <p:cNvSpPr/>
          <p:nvPr/>
        </p:nvSpPr>
        <p:spPr>
          <a:xfrm rot="10800000">
            <a:off x="8016567" y="2482296"/>
            <a:ext cx="304800" cy="293205"/>
          </a:xfrm>
          <a:prstGeom prst="downArrow">
            <a:avLst/>
          </a:prstGeom>
          <a:solidFill>
            <a:schemeClr val="accent1">
              <a:lumMod val="60000"/>
              <a:lumOff val="4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Trebuchet MS"/>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7F60-7ADF-44AE-B654-D6480A5A30A7}"/>
              </a:ext>
            </a:extLst>
          </p:cNvPr>
          <p:cNvSpPr>
            <a:spLocks noGrp="1"/>
          </p:cNvSpPr>
          <p:nvPr>
            <p:ph type="title"/>
          </p:nvPr>
        </p:nvSpPr>
        <p:spPr>
          <a:xfrm>
            <a:off x="677333" y="353461"/>
            <a:ext cx="8596670" cy="685800"/>
          </a:xfrm>
        </p:spPr>
        <p:txBody>
          <a:bodyPr/>
          <a:lstStyle/>
          <a:p>
            <a:r>
              <a:rPr lang="en-US" dirty="0"/>
              <a:t>Results</a:t>
            </a:r>
          </a:p>
        </p:txBody>
      </p:sp>
      <p:pic>
        <p:nvPicPr>
          <p:cNvPr id="4" name="Picture 3">
            <a:extLst>
              <a:ext uri="{FF2B5EF4-FFF2-40B4-BE49-F238E27FC236}">
                <a16:creationId xmlns:a16="http://schemas.microsoft.com/office/drawing/2014/main" id="{524D8138-8E89-49BE-9F93-233D08AAA0CA}"/>
              </a:ext>
            </a:extLst>
          </p:cNvPr>
          <p:cNvPicPr>
            <a:picLocks noChangeAspect="1"/>
          </p:cNvPicPr>
          <p:nvPr/>
        </p:nvPicPr>
        <p:blipFill>
          <a:blip r:embed="rId2"/>
          <a:stretch>
            <a:fillRect/>
          </a:stretch>
        </p:blipFill>
        <p:spPr>
          <a:xfrm>
            <a:off x="5486398" y="1061417"/>
            <a:ext cx="4114802" cy="2597101"/>
          </a:xfrm>
          <a:prstGeom prst="rect">
            <a:avLst/>
          </a:prstGeom>
        </p:spPr>
      </p:pic>
      <p:sp>
        <p:nvSpPr>
          <p:cNvPr id="3" name="Text Placeholder 2">
            <a:extLst>
              <a:ext uri="{FF2B5EF4-FFF2-40B4-BE49-F238E27FC236}">
                <a16:creationId xmlns:a16="http://schemas.microsoft.com/office/drawing/2014/main" id="{113CDCB8-8434-43A8-BD15-E61E1EB51D3F}"/>
              </a:ext>
            </a:extLst>
          </p:cNvPr>
          <p:cNvSpPr>
            <a:spLocks noGrp="1"/>
          </p:cNvSpPr>
          <p:nvPr>
            <p:ph type="body" sz="half" idx="1"/>
          </p:nvPr>
        </p:nvSpPr>
        <p:spPr>
          <a:xfrm>
            <a:off x="677333" y="1020418"/>
            <a:ext cx="8596670" cy="2438399"/>
          </a:xfrm>
        </p:spPr>
        <p:txBody>
          <a:bodyPr/>
          <a:lstStyle/>
          <a:p>
            <a:r>
              <a:rPr lang="en-US" dirty="0"/>
              <a:t>Developers of only 13.8% of the 10,713      		                                          apps responded</a:t>
            </a:r>
          </a:p>
          <a:p>
            <a:r>
              <a:rPr lang="en-US" dirty="0"/>
              <a:t>Found that 38.7% of users increased their								 rating after a response</a:t>
            </a:r>
          </a:p>
          <a:p>
            <a:r>
              <a:rPr lang="en-US" dirty="0"/>
              <a:t>Median increase was one star (20 percent)</a:t>
            </a:r>
          </a:p>
          <a:p>
            <a:r>
              <a:rPr lang="en-US" dirty="0"/>
              <a:t>Avg rating for the apps whose developers									 did not respond was only 1.7 stars</a:t>
            </a:r>
          </a:p>
          <a:p>
            <a:pPr marL="0" indent="0">
              <a:buNone/>
            </a:pPr>
            <a:endParaRPr lang="en-US" dirty="0"/>
          </a:p>
          <a:p>
            <a:endParaRPr lang="en-US" dirty="0"/>
          </a:p>
          <a:p>
            <a:endParaRPr lang="en-US" dirty="0"/>
          </a:p>
        </p:txBody>
      </p:sp>
      <p:sp>
        <p:nvSpPr>
          <p:cNvPr id="5" name="Oval 4">
            <a:extLst>
              <a:ext uri="{FF2B5EF4-FFF2-40B4-BE49-F238E27FC236}">
                <a16:creationId xmlns:a16="http://schemas.microsoft.com/office/drawing/2014/main" id="{2EB75B4D-A6B6-45F7-AEBB-7E3514650F4A}"/>
              </a:ext>
            </a:extLst>
          </p:cNvPr>
          <p:cNvSpPr/>
          <p:nvPr/>
        </p:nvSpPr>
        <p:spPr>
          <a:xfrm>
            <a:off x="7603294" y="2606330"/>
            <a:ext cx="1019769" cy="609600"/>
          </a:xfrm>
          <a:prstGeom prst="ellipse">
            <a:avLst/>
          </a:prstGeom>
          <a:solidFill>
            <a:schemeClr val="bg1"/>
          </a:solidFill>
          <a:ln w="19050" cap="rnd">
            <a:solidFill>
              <a:srgbClr val="00B0F0"/>
            </a:solidFill>
            <a:prstDash val="solid"/>
            <a:round/>
          </a:ln>
          <a:effectLst/>
          <a:scene3d>
            <a:camera prst="orthographicFront">
              <a:rot lat="0" lon="0" rev="0"/>
            </a:camera>
            <a:lightRig rig="chilly" dir="t">
              <a:rot lat="0" lon="0" rev="18480000"/>
            </a:lightRig>
          </a:scene3d>
          <a:sp3d prstMaterial="clear">
            <a:bevelT h="63500"/>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Trebuchet MS"/>
            </a:endParaRPr>
          </a:p>
        </p:txBody>
      </p:sp>
      <p:sp>
        <p:nvSpPr>
          <p:cNvPr id="7" name="Oval 6">
            <a:extLst>
              <a:ext uri="{FF2B5EF4-FFF2-40B4-BE49-F238E27FC236}">
                <a16:creationId xmlns:a16="http://schemas.microsoft.com/office/drawing/2014/main" id="{4B36515A-DD97-4C92-B8F8-27724CC9D731}"/>
              </a:ext>
            </a:extLst>
          </p:cNvPr>
          <p:cNvSpPr/>
          <p:nvPr/>
        </p:nvSpPr>
        <p:spPr>
          <a:xfrm>
            <a:off x="6964525" y="2563830"/>
            <a:ext cx="638769" cy="457200"/>
          </a:xfrm>
          <a:prstGeom prst="ellipse">
            <a:avLst/>
          </a:prstGeom>
          <a:solidFill>
            <a:schemeClr val="bg1"/>
          </a:solidFill>
          <a:ln w="19050" cap="rnd">
            <a:solidFill>
              <a:srgbClr val="FFFF00"/>
            </a:solidFill>
            <a:prstDash val="solid"/>
            <a:round/>
          </a:ln>
          <a:effectLst/>
          <a:scene3d>
            <a:camera prst="orthographicFront">
              <a:rot lat="0" lon="0" rev="0"/>
            </a:camera>
            <a:lightRig rig="chilly" dir="t">
              <a:rot lat="0" lon="0" rev="18480000"/>
            </a:lightRig>
          </a:scene3d>
          <a:sp3d prstMaterial="clear">
            <a:bevelT h="63500"/>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Trebuchet MS"/>
            </a:endParaRPr>
          </a:p>
        </p:txBody>
      </p:sp>
      <p:sp>
        <p:nvSpPr>
          <p:cNvPr id="8" name="Oval 7">
            <a:extLst>
              <a:ext uri="{FF2B5EF4-FFF2-40B4-BE49-F238E27FC236}">
                <a16:creationId xmlns:a16="http://schemas.microsoft.com/office/drawing/2014/main" id="{68B0E482-3981-4A3B-89C5-159C5624A81E}"/>
              </a:ext>
            </a:extLst>
          </p:cNvPr>
          <p:cNvSpPr/>
          <p:nvPr/>
        </p:nvSpPr>
        <p:spPr>
          <a:xfrm>
            <a:off x="6148687" y="1861464"/>
            <a:ext cx="1019769" cy="881735"/>
          </a:xfrm>
          <a:prstGeom prst="ellipse">
            <a:avLst/>
          </a:prstGeom>
          <a:solidFill>
            <a:schemeClr val="bg1"/>
          </a:solidFill>
          <a:ln w="19050" cap="rnd">
            <a:solidFill>
              <a:srgbClr val="FF0000"/>
            </a:solidFill>
            <a:prstDash val="solid"/>
            <a:round/>
          </a:ln>
          <a:effectLst/>
          <a:scene3d>
            <a:camera prst="orthographicFront">
              <a:rot lat="0" lon="0" rev="0"/>
            </a:camera>
            <a:lightRig rig="chilly" dir="t">
              <a:rot lat="0" lon="0" rev="18480000"/>
            </a:lightRig>
          </a:scene3d>
          <a:sp3d prstMaterial="clear">
            <a:bevelT h="63500"/>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Trebuchet MS"/>
            </a:endParaRPr>
          </a:p>
        </p:txBody>
      </p:sp>
      <p:sp>
        <p:nvSpPr>
          <p:cNvPr id="9" name="Title 1">
            <a:extLst>
              <a:ext uri="{FF2B5EF4-FFF2-40B4-BE49-F238E27FC236}">
                <a16:creationId xmlns:a16="http://schemas.microsoft.com/office/drawing/2014/main" id="{D173C4C4-A937-46CA-B4B8-DCD51F64F748}"/>
              </a:ext>
            </a:extLst>
          </p:cNvPr>
          <p:cNvSpPr txBox="1">
            <a:spLocks/>
          </p:cNvSpPr>
          <p:nvPr/>
        </p:nvSpPr>
        <p:spPr>
          <a:xfrm>
            <a:off x="762000" y="3526217"/>
            <a:ext cx="8596670" cy="567565"/>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fontScale="92500" lnSpcReduction="10000"/>
          </a:bodyPr>
          <a:lstStyle>
            <a:lvl1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mn-lt"/>
                <a:ea typeface="+mn-ea"/>
                <a:cs typeface="+mn-cs"/>
                <a:sym typeface="Trebuchet MS"/>
              </a:defRPr>
            </a:lvl9pPr>
          </a:lstStyle>
          <a:p>
            <a:pPr hangingPunct="1"/>
            <a:r>
              <a:rPr lang="en-US" dirty="0"/>
              <a:t>Positive Aspects</a:t>
            </a:r>
          </a:p>
        </p:txBody>
      </p:sp>
      <p:sp>
        <p:nvSpPr>
          <p:cNvPr id="11" name="Text Placeholder 2">
            <a:extLst>
              <a:ext uri="{FF2B5EF4-FFF2-40B4-BE49-F238E27FC236}">
                <a16:creationId xmlns:a16="http://schemas.microsoft.com/office/drawing/2014/main" id="{C2A0FF3F-4712-40EB-A87A-102B06914EC6}"/>
              </a:ext>
            </a:extLst>
          </p:cNvPr>
          <p:cNvSpPr txBox="1">
            <a:spLocks/>
          </p:cNvSpPr>
          <p:nvPr/>
        </p:nvSpPr>
        <p:spPr>
          <a:xfrm>
            <a:off x="677333" y="4161182"/>
            <a:ext cx="8596670" cy="2438399"/>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342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1pPr>
            <a:lvl2pPr marL="778668" marR="0" indent="-321468"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2pPr>
            <a:lvl3pPr marL="1208314" marR="0" indent="-293914"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3pPr>
            <a:lvl4pPr marL="1714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4pPr>
            <a:lvl5pPr marL="21717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5pPr>
            <a:lvl6pPr marL="2628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6pPr>
            <a:lvl7pPr marL="30861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7pPr>
            <a:lvl8pPr marL="35433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8pPr>
            <a:lvl9pPr marL="4000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mn-lt"/>
                <a:ea typeface="+mn-ea"/>
                <a:cs typeface="+mn-cs"/>
                <a:sym typeface="Trebuchet MS"/>
              </a:defRPr>
            </a:lvl9pPr>
          </a:lstStyle>
          <a:p>
            <a:pPr hangingPunct="1"/>
            <a:r>
              <a:rPr lang="en-US" dirty="0"/>
              <a:t>Connecting Developers and users directly</a:t>
            </a:r>
          </a:p>
          <a:p>
            <a:pPr hangingPunct="1"/>
            <a:r>
              <a:rPr lang="en-US" dirty="0"/>
              <a:t>Identifying the most common issues and responding in priority</a:t>
            </a:r>
          </a:p>
          <a:p>
            <a:pPr hangingPunct="1"/>
            <a:r>
              <a:rPr lang="en-US" dirty="0"/>
              <a:t>Varied devices and versions have various outcomes</a:t>
            </a:r>
          </a:p>
          <a:p>
            <a:pPr hangingPunct="1"/>
            <a:r>
              <a:rPr lang="en-US" dirty="0"/>
              <a:t>Categorizing the reviews and analyzing the reports</a:t>
            </a:r>
          </a:p>
          <a:p>
            <a:pPr hangingPunct="1"/>
            <a:r>
              <a:rPr lang="en-US" dirty="0"/>
              <a:t>Improved ratings and app functionality</a:t>
            </a:r>
          </a:p>
          <a:p>
            <a:pPr marL="0" indent="0" hangingPunct="1">
              <a:buFontTx/>
              <a:buNone/>
            </a:pPr>
            <a:endParaRPr lang="en-US" dirty="0"/>
          </a:p>
          <a:p>
            <a:pPr hangingPunct="1"/>
            <a:endParaRPr lang="en-US" dirty="0"/>
          </a:p>
          <a:p>
            <a:pPr hangingPunct="1"/>
            <a:endParaRPr lang="en-US" dirty="0"/>
          </a:p>
        </p:txBody>
      </p:sp>
    </p:spTree>
    <p:extLst>
      <p:ext uri="{BB962C8B-B14F-4D97-AF65-F5344CB8AC3E}">
        <p14:creationId xmlns:p14="http://schemas.microsoft.com/office/powerpoint/2010/main" val="4929828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itle 1"/>
          <p:cNvSpPr txBox="1">
            <a:spLocks noGrp="1"/>
          </p:cNvSpPr>
          <p:nvPr>
            <p:ph type="title"/>
          </p:nvPr>
        </p:nvSpPr>
        <p:spPr>
          <a:xfrm>
            <a:off x="677333" y="609600"/>
            <a:ext cx="8596670" cy="1320800"/>
          </a:xfrm>
          <a:prstGeom prst="rect">
            <a:avLst/>
          </a:prstGeom>
        </p:spPr>
        <p:txBody>
          <a:bodyPr/>
          <a:lstStyle/>
          <a:p>
            <a:r>
              <a:rPr lang="en-US" dirty="0"/>
              <a:t>General Criticisms</a:t>
            </a:r>
            <a:endParaRPr dirty="0"/>
          </a:p>
        </p:txBody>
      </p:sp>
      <p:sp>
        <p:nvSpPr>
          <p:cNvPr id="196" name="Content Placeholder 2"/>
          <p:cNvSpPr txBox="1">
            <a:spLocks noGrp="1"/>
          </p:cNvSpPr>
          <p:nvPr>
            <p:ph type="body" sz="half" idx="1"/>
          </p:nvPr>
        </p:nvSpPr>
        <p:spPr>
          <a:xfrm>
            <a:off x="677333" y="2160589"/>
            <a:ext cx="8596670" cy="3880773"/>
          </a:xfrm>
          <a:prstGeom prst="rect">
            <a:avLst/>
          </a:prstGeom>
        </p:spPr>
        <p:txBody>
          <a:bodyPr/>
          <a:lstStyle/>
          <a:p>
            <a:r>
              <a:rPr lang="en-US" dirty="0"/>
              <a:t>Positive Criticism – the study attempted to investigate an area that had no previous research done on it, and they attempted to do it in an empirical way, and they are aware that their approach has limitations</a:t>
            </a:r>
          </a:p>
          <a:p>
            <a:endParaRPr lang="en-US" dirty="0"/>
          </a:p>
          <a:p>
            <a:r>
              <a:rPr lang="en-US" dirty="0"/>
              <a:t>Negative Criticism – the study only focused on the Google Play App store’s free apps, and only used data from 2013, and looked at apps that were popular a year before</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Aspects</a:t>
            </a:r>
          </a:p>
        </p:txBody>
      </p:sp>
      <p:sp>
        <p:nvSpPr>
          <p:cNvPr id="3" name="Text Placeholder 2"/>
          <p:cNvSpPr>
            <a:spLocks noGrp="1"/>
          </p:cNvSpPr>
          <p:nvPr>
            <p:ph type="body" sz="half" idx="1"/>
          </p:nvPr>
        </p:nvSpPr>
        <p:spPr/>
        <p:txBody>
          <a:bodyPr/>
          <a:lstStyle/>
          <a:p>
            <a:r>
              <a:rPr lang="en-US" dirty="0"/>
              <a:t>App popularity was based off one source, </a:t>
            </a:r>
            <a:r>
              <a:rPr lang="en-US" dirty="0" err="1"/>
              <a:t>Distimo</a:t>
            </a:r>
            <a:endParaRPr lang="en-US" dirty="0"/>
          </a:p>
          <a:p>
            <a:r>
              <a:rPr lang="en-US" dirty="0"/>
              <a:t>Some apps may be limited by the phone and operating system type</a:t>
            </a:r>
          </a:p>
          <a:p>
            <a:r>
              <a:rPr lang="en-US" dirty="0"/>
              <a:t>Limitations in the app stores prevent getting a full picture from the reviews</a:t>
            </a:r>
          </a:p>
          <a:p>
            <a:r>
              <a:rPr lang="en-US" dirty="0"/>
              <a:t>Only apps from one year prior were considered for the study</a:t>
            </a:r>
          </a:p>
          <a:p>
            <a:r>
              <a:rPr lang="en-US" dirty="0"/>
              <a:t>The window for observing change was only 20 days in April</a:t>
            </a:r>
          </a:p>
          <a:p>
            <a:r>
              <a:rPr lang="en-US" dirty="0"/>
              <a:t>Very few developers responded to reviews(around 14%)</a:t>
            </a:r>
          </a:p>
          <a:p>
            <a:r>
              <a:rPr lang="en-US" dirty="0"/>
              <a:t>Limited understanding of an apps domains limited the analysis</a:t>
            </a:r>
          </a:p>
          <a:p>
            <a:r>
              <a:rPr lang="en-US" dirty="0"/>
              <a:t>Non English language, or incoherent reviews were put in the same category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1"/>
          <p:cNvSpPr txBox="1">
            <a:spLocks noGrp="1"/>
          </p:cNvSpPr>
          <p:nvPr>
            <p:ph type="title"/>
          </p:nvPr>
        </p:nvSpPr>
        <p:spPr>
          <a:xfrm>
            <a:off x="677333" y="609600"/>
            <a:ext cx="8596670" cy="1320800"/>
          </a:xfrm>
          <a:prstGeom prst="rect">
            <a:avLst/>
          </a:prstGeom>
        </p:spPr>
        <p:txBody>
          <a:bodyPr/>
          <a:lstStyle/>
          <a:p>
            <a:r>
              <a:rPr dirty="0"/>
              <a:t>Questions</a:t>
            </a:r>
          </a:p>
        </p:txBody>
      </p:sp>
      <p:sp>
        <p:nvSpPr>
          <p:cNvPr id="199" name="Content Placeholder 2"/>
          <p:cNvSpPr txBox="1">
            <a:spLocks noGrp="1"/>
          </p:cNvSpPr>
          <p:nvPr>
            <p:ph type="body" sz="half" idx="1"/>
          </p:nvPr>
        </p:nvSpPr>
        <p:spPr>
          <a:xfrm>
            <a:off x="677333" y="2160589"/>
            <a:ext cx="8596670" cy="3880773"/>
          </a:xfrm>
          <a:prstGeom prst="rect">
            <a:avLst/>
          </a:prstGeom>
        </p:spPr>
        <p:txBody>
          <a:bodyPr/>
          <a:lstStyle/>
          <a:p>
            <a:r>
              <a:rPr dirty="0"/>
              <a:t>How do we determine the value of responding to reviews for any particular App and why did we focus on the top apps only?</a:t>
            </a:r>
          </a:p>
          <a:p>
            <a:endParaRPr dirty="0"/>
          </a:p>
          <a:p>
            <a:r>
              <a:rPr dirty="0"/>
              <a:t>If responding via responses can produce benefits for any apps, then won’t it alter the client’s requirements? What exactly is the focus of these responses ?</a:t>
            </a:r>
          </a:p>
          <a:p>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(cont’d)</a:t>
            </a:r>
          </a:p>
        </p:txBody>
      </p:sp>
      <p:sp>
        <p:nvSpPr>
          <p:cNvPr id="3" name="Text Placeholder 2"/>
          <p:cNvSpPr>
            <a:spLocks noGrp="1"/>
          </p:cNvSpPr>
          <p:nvPr>
            <p:ph type="body" sz="half" idx="1"/>
          </p:nvPr>
        </p:nvSpPr>
        <p:spPr>
          <a:xfrm>
            <a:off x="677333" y="2160589"/>
            <a:ext cx="8596670" cy="3706811"/>
          </a:xfrm>
        </p:spPr>
        <p:txBody>
          <a:bodyPr>
            <a:normAutofit/>
          </a:bodyPr>
          <a:lstStyle/>
          <a:p>
            <a:r>
              <a:rPr lang="en-US" dirty="0"/>
              <a:t>Which analysis is better to convince that developer’s response could increase the rating ? And in what terms ?</a:t>
            </a:r>
          </a:p>
          <a:p>
            <a:pPr marL="0" indent="0">
              <a:buNone/>
            </a:pPr>
            <a:endParaRPr lang="en-US" dirty="0"/>
          </a:p>
          <a:p>
            <a:pPr marL="0" indent="0">
              <a:buNone/>
            </a:pPr>
            <a:endParaRPr lang="en-US" dirty="0"/>
          </a:p>
          <a:p>
            <a:r>
              <a:rPr lang="en-US" dirty="0"/>
              <a:t>Can the research be relied on data provided by </a:t>
            </a:r>
            <a:r>
              <a:rPr lang="en-US" dirty="0" err="1"/>
              <a:t>Distimo</a:t>
            </a:r>
            <a:r>
              <a:rPr lang="en-US" dirty="0"/>
              <a:t> -  the single source ?</a:t>
            </a:r>
          </a:p>
          <a:p>
            <a:endParaRPr lang="en-US" dirty="0"/>
          </a:p>
          <a:p>
            <a:pPr marL="0" indent="0">
              <a:buNone/>
            </a:pPr>
            <a:endParaRPr lang="en-US" dirty="0"/>
          </a:p>
          <a:p>
            <a:r>
              <a:rPr lang="en-US" dirty="0"/>
              <a:t>Reviews in other languages are separated, what % of them were not considered which could impact the research?</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itle 1"/>
          <p:cNvSpPr txBox="1">
            <a:spLocks noGrp="1"/>
          </p:cNvSpPr>
          <p:nvPr>
            <p:ph type="title"/>
          </p:nvPr>
        </p:nvSpPr>
        <p:spPr>
          <a:xfrm>
            <a:off x="3429000" y="2768600"/>
            <a:ext cx="3491468" cy="1320800"/>
          </a:xfrm>
          <a:prstGeom prst="rect">
            <a:avLst/>
          </a:prstGeom>
        </p:spPr>
        <p:txBody>
          <a:bodyPr/>
          <a:lstStyle/>
          <a:p>
            <a:r>
              <a:t>Thank You !</a:t>
            </a:r>
          </a:p>
        </p:txBody>
      </p:sp>
    </p:spTree>
  </p:cSld>
  <p:clrMapOvr>
    <a:masterClrMapping/>
  </p:clrMapOvr>
  <p:transition spd="med"/>
</p:sld>
</file>

<file path=ppt/theme/theme1.xml><?xml version="1.0" encoding="utf-8"?>
<a:theme xmlns:a="http://schemas.openxmlformats.org/drawingml/2006/main"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Trebuchet MS"/>
        <a:ea typeface="Trebuchet MS"/>
        <a:cs typeface="Trebuchet MS"/>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Trebuchet MS"/>
        <a:ea typeface="Trebuchet MS"/>
        <a:cs typeface="Trebuchet MS"/>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115</TotalTime>
  <Words>476</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Trebuchet MS</vt:lpstr>
      <vt:lpstr>Facet</vt:lpstr>
      <vt:lpstr>Is It Worth Responding to Reviews? Studying the Top Free Apps in Google Play</vt:lpstr>
      <vt:lpstr>Summary</vt:lpstr>
      <vt:lpstr>Results</vt:lpstr>
      <vt:lpstr>General Criticisms</vt:lpstr>
      <vt:lpstr>Negative Aspects</vt:lpstr>
      <vt:lpstr>Questions</vt:lpstr>
      <vt:lpstr>Questions (cont’d)</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It Worth Responding to Reviews? Studying the Top Free Apps in Google Play</dc:title>
  <cp:lastModifiedBy>Punyamurtula, Ruthvic (UMKC-Student)</cp:lastModifiedBy>
  <cp:revision>25</cp:revision>
  <dcterms:modified xsi:type="dcterms:W3CDTF">2018-05-03T18:05:51Z</dcterms:modified>
</cp:coreProperties>
</file>