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FE3"/>
          </a:solidFill>
        </a:fill>
      </a:tcStyle>
    </a:wholeTbl>
    <a:band2H>
      <a:tcTxStyle b="def" i="def"/>
      <a:tcStyle>
        <a:tcBdr/>
        <a:fill>
          <a:solidFill>
            <a:srgbClr val="EAF0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9E0"/>
          </a:solidFill>
        </a:fill>
      </a:tcStyle>
    </a:wholeTbl>
    <a:band2H>
      <a:tcTxStyle b="def" i="def"/>
      <a:tcStyle>
        <a:tcBdr/>
        <a:fill>
          <a:solidFill>
            <a:srgbClr val="EDED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8DA"/>
          </a:solidFill>
        </a:fill>
      </a:tcStyle>
    </a:wholeTbl>
    <a:band2H>
      <a:tcTxStyle b="def" i="def"/>
      <a:tcStyle>
        <a:tcBdr/>
        <a:fill>
          <a:solidFill>
            <a:srgbClr val="EC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/>
          <p:nvPr/>
        </p:nvSpPr>
        <p:spPr>
          <a:xfrm>
            <a:off x="0" y="4752125"/>
            <a:ext cx="9144001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Freeform 7"/>
          <p:cNvSpPr/>
          <p:nvPr/>
        </p:nvSpPr>
        <p:spPr>
          <a:xfrm>
            <a:off x="6105525" y="0"/>
            <a:ext cx="303847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429064" y="3337559"/>
            <a:ext cx="6480048" cy="2301241"/>
          </a:xfrm>
          <a:prstGeom prst="rect">
            <a:avLst/>
          </a:prstGeom>
        </p:spPr>
        <p:txBody>
          <a:bodyPr anchor="t"/>
          <a:lstStyle>
            <a:lvl1pPr algn="r">
              <a:defRPr b="1" cap="all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433050" y="1544812"/>
            <a:ext cx="6480048" cy="175260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spcBef>
                <a:spcPts val="400"/>
              </a:spcBef>
              <a:buClrTx/>
              <a:buSzTx/>
              <a:buNone/>
              <a:defRPr sz="2000"/>
            </a:lvl1pPr>
            <a:lvl2pPr marL="0" indent="457200" algn="r">
              <a:spcBef>
                <a:spcPts val="400"/>
              </a:spcBef>
              <a:buClrTx/>
              <a:buSzTx/>
              <a:buNone/>
              <a:defRPr sz="2000"/>
            </a:lvl2pPr>
            <a:lvl3pPr marL="0" indent="914400" algn="r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 algn="r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 algn="r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/>
          <p:cNvSpPr/>
          <p:nvPr/>
        </p:nvSpPr>
        <p:spPr>
          <a:xfrm>
            <a:off x="0" y="4752125"/>
            <a:ext cx="9144001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Freeform 8"/>
          <p:cNvSpPr/>
          <p:nvPr/>
        </p:nvSpPr>
        <p:spPr>
          <a:xfrm>
            <a:off x="6105525" y="0"/>
            <a:ext cx="303847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685800" y="3583837"/>
            <a:ext cx="6629400" cy="182636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48055">
              <a:spcBef>
                <a:spcPts val="400"/>
              </a:spcBef>
              <a:buClrTx/>
              <a:buSzTx/>
              <a:buNone/>
              <a:defRPr sz="2000"/>
            </a:lvl2pPr>
            <a:lvl3pPr marL="0" indent="749807">
              <a:spcBef>
                <a:spcPts val="400"/>
              </a:spcBef>
              <a:buClrTx/>
              <a:buSzTx/>
              <a:buNone/>
              <a:defRPr sz="2000"/>
            </a:lvl3pPr>
            <a:lvl4pPr marL="0" indent="1042416">
              <a:spcBef>
                <a:spcPts val="400"/>
              </a:spcBef>
              <a:buClrTx/>
              <a:buSzTx/>
              <a:buNone/>
              <a:defRPr sz="2000"/>
            </a:lvl4pPr>
            <a:lvl5pPr marL="0" indent="1307591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</p:spPr>
        <p:txBody>
          <a:bodyPr/>
          <a:lstStyle>
            <a:lvl1pPr marL="420623" indent="-384047">
              <a:spcBef>
                <a:spcPts val="600"/>
              </a:spcBef>
              <a:defRPr sz="2600"/>
            </a:lvl1pPr>
            <a:lvl2pPr marL="772252" indent="-324196">
              <a:spcBef>
                <a:spcPts val="600"/>
              </a:spcBef>
              <a:defRPr sz="2600"/>
            </a:lvl2pPr>
            <a:lvl3pPr marL="1082649" indent="-332841">
              <a:spcBef>
                <a:spcPts val="600"/>
              </a:spcBef>
              <a:defRPr sz="2600"/>
            </a:lvl3pPr>
            <a:lvl4pPr marL="1385824" indent="-343408">
              <a:spcBef>
                <a:spcPts val="600"/>
              </a:spcBef>
              <a:defRPr sz="2600"/>
            </a:lvl4pPr>
            <a:lvl5pPr marL="1571752" indent="-264160">
              <a:spcBef>
                <a:spcPts val="6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457200" y="5486400"/>
            <a:ext cx="4040188" cy="838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1pPr>
            <a:lvl2pPr marL="0" indent="448055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2pPr>
            <a:lvl3pPr marL="0" indent="749807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3pPr>
            <a:lvl4pPr marL="0" indent="1042416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4pPr>
            <a:lvl5pPr marL="0" indent="1307591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3"/>
          <p:cNvSpPr/>
          <p:nvPr>
            <p:ph type="body" sz="quarter" idx="13"/>
          </p:nvPr>
        </p:nvSpPr>
        <p:spPr>
          <a:xfrm>
            <a:off x="4645025" y="5486400"/>
            <a:ext cx="4041775" cy="8382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457200" y="274320"/>
            <a:ext cx="7470648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57200" y="1185528"/>
            <a:ext cx="3200400" cy="73025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1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457200" y="214423"/>
            <a:ext cx="2743200" cy="91440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48055">
              <a:spcBef>
                <a:spcPts val="300"/>
              </a:spcBef>
              <a:buClrTx/>
              <a:buSzTx/>
              <a:buNone/>
              <a:defRPr sz="1400"/>
            </a:lvl2pPr>
            <a:lvl3pPr marL="0" indent="749807">
              <a:spcBef>
                <a:spcPts val="300"/>
              </a:spcBef>
              <a:buClrTx/>
              <a:buSzTx/>
              <a:buNone/>
              <a:defRPr sz="1400"/>
            </a:lvl3pPr>
            <a:lvl4pPr marL="0" indent="1042416">
              <a:spcBef>
                <a:spcPts val="300"/>
              </a:spcBef>
              <a:buClrTx/>
              <a:buSzTx/>
              <a:buNone/>
              <a:defRPr sz="1400"/>
            </a:lvl4pPr>
            <a:lvl5pPr marL="0" indent="1307591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8764485" y="6651643"/>
            <a:ext cx="153963" cy="1355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5556732" y="1705709"/>
            <a:ext cx="3053869" cy="1253809"/>
          </a:xfrm>
          <a:prstGeom prst="rect">
            <a:avLst/>
          </a:prstGeom>
        </p:spPr>
        <p:txBody>
          <a:bodyPr anchor="b"/>
          <a:lstStyle>
            <a:lvl1pPr>
              <a:defRPr b="1" sz="2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Picture Placeholder 2"/>
          <p:cNvSpPr/>
          <p:nvPr>
            <p:ph type="pic" sz="half" idx="13"/>
          </p:nvPr>
        </p:nvSpPr>
        <p:spPr>
          <a:xfrm>
            <a:off x="1065627" y="1019907"/>
            <a:ext cx="4114801" cy="4114801"/>
          </a:xfrm>
          <a:prstGeom prst="rect">
            <a:avLst/>
          </a:prstGeom>
          <a:ln w="50800">
            <a:solidFill>
              <a:srgbClr val="3B3B3B"/>
            </a:solidFill>
            <a:miter lim="800000"/>
          </a:ln>
          <a:effectLst>
            <a:outerShdw sx="100000" sy="100000" kx="0" ky="0" algn="b" rotWithShape="0" blurRad="152400" dist="345000" dir="5400000">
              <a:srgbClr val="000000">
                <a:alpha val="25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5556734" y="2998765"/>
            <a:ext cx="3053866" cy="26634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None/>
              <a:defRPr sz="1200"/>
            </a:lvl1pPr>
            <a:lvl2pPr marL="0" indent="448055">
              <a:spcBef>
                <a:spcPts val="200"/>
              </a:spcBef>
              <a:buClrTx/>
              <a:buSzTx/>
              <a:buNone/>
              <a:defRPr sz="1200"/>
            </a:lvl2pPr>
            <a:lvl3pPr marL="0" indent="749807">
              <a:spcBef>
                <a:spcPts val="200"/>
              </a:spcBef>
              <a:buClrTx/>
              <a:buSzTx/>
              <a:buNone/>
              <a:defRPr sz="1200"/>
            </a:lvl3pPr>
            <a:lvl4pPr marL="0" indent="1042416">
              <a:spcBef>
                <a:spcPts val="200"/>
              </a:spcBef>
              <a:buClrTx/>
              <a:buSzTx/>
              <a:buNone/>
              <a:defRPr sz="1200"/>
            </a:lvl4pPr>
            <a:lvl5pPr marL="0" indent="1307591">
              <a:spcBef>
                <a:spcPts val="200"/>
              </a:spcBef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/>
          <p:nvPr/>
        </p:nvSpPr>
        <p:spPr>
          <a:xfrm>
            <a:off x="0" y="4752125"/>
            <a:ext cx="9144001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reeform 15"/>
          <p:cNvSpPr/>
          <p:nvPr/>
        </p:nvSpPr>
        <p:spPr>
          <a:xfrm>
            <a:off x="7315200" y="0"/>
            <a:ext cx="1828801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57" h="21600" fill="norm" stroke="1" extrusionOk="0">
                <a:moveTo>
                  <a:pt x="19857" y="45"/>
                </a:moveTo>
                <a:lnTo>
                  <a:pt x="19857" y="21600"/>
                </a:lnTo>
                <a:lnTo>
                  <a:pt x="2116" y="21590"/>
                </a:lnTo>
                <a:cubicBezTo>
                  <a:pt x="13363" y="17833"/>
                  <a:pt x="21600" y="8652"/>
                  <a:pt x="0" y="0"/>
                </a:cubicBezTo>
                <a:lnTo>
                  <a:pt x="19857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61437" y="6651643"/>
            <a:ext cx="153964" cy="1355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000">
                <a:solidFill>
                  <a:srgbClr val="9B999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420623" marR="0" indent="-38404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0000"/>
        <a:buFontTx/>
        <a:buChar char="⦿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764579" marR="0" indent="-316523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90000"/>
        <a:buFontTx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1069847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5000"/>
        <a:buFontTx/>
        <a:buChar char="○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1399032" marR="0" indent="-3566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90000"/>
        <a:buFontTx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1581911" marR="0" indent="-2743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1792223" marR="0" indent="-2743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2042159" marR="0" indent="-3047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2299715" marR="0" indent="-3428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2491739" marR="0" indent="-3428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429063" y="3337559"/>
            <a:ext cx="6480050" cy="2301241"/>
          </a:xfrm>
          <a:prstGeom prst="rect">
            <a:avLst/>
          </a:prstGeom>
        </p:spPr>
        <p:txBody>
          <a:bodyPr/>
          <a:lstStyle/>
          <a:p>
            <a:pPr/>
            <a:r>
              <a:t>Smart Shopping</a:t>
            </a:r>
          </a:p>
        </p:txBody>
      </p:sp>
      <p:sp>
        <p:nvSpPr>
          <p:cNvPr id="118" name="Subtitle 2"/>
          <p:cNvSpPr txBox="1"/>
          <p:nvPr>
            <p:ph type="subTitle" sz="quarter" idx="1"/>
          </p:nvPr>
        </p:nvSpPr>
        <p:spPr>
          <a:xfrm>
            <a:off x="433049" y="1544812"/>
            <a:ext cx="6480050" cy="1752601"/>
          </a:xfrm>
          <a:prstGeom prst="rect">
            <a:avLst/>
          </a:prstGeom>
        </p:spPr>
        <p:txBody>
          <a:bodyPr/>
          <a:lstStyle/>
          <a:p>
            <a:pPr lvl="1"/>
            <a:r>
              <a:t>Cameron L’Ecuyer – Class ID: 17 (Team Leader)</a:t>
            </a:r>
            <a:endParaRPr sz="2600"/>
          </a:p>
          <a:p>
            <a:pPr lvl="1"/>
            <a:r>
              <a:t>Sneha Mishra – Class ID: 21</a:t>
            </a:r>
            <a:endParaRPr sz="2600"/>
          </a:p>
          <a:p>
            <a:pPr lvl="1"/>
            <a:r>
              <a:t>Navya Pillala – Class ID: 26</a:t>
            </a:r>
            <a:endParaRPr sz="2600"/>
          </a:p>
          <a:p>
            <a:pPr lvl="1"/>
            <a:r>
              <a:t>Ruthvic Punyamurtula – Class ID: 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Application’s Purpose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Allow users to view clothes using augmented reality, so they can “try them on” before they buy them, or go to the store</a:t>
            </a:r>
          </a:p>
          <a:p>
            <a:pPr>
              <a:lnSpc>
                <a:spcPct val="90000"/>
              </a:lnSpc>
            </a:pPr>
            <a:r>
              <a:t>Primary technologies:</a:t>
            </a:r>
          </a:p>
          <a:p>
            <a:pPr lvl="1" marL="722376" indent="-274320">
              <a:lnSpc>
                <a:spcPct val="90000"/>
              </a:lnSpc>
              <a:spcBef>
                <a:spcPts val="600"/>
              </a:spcBef>
              <a:defRPr sz="2600"/>
            </a:pPr>
            <a:r>
              <a:t>Body recognition</a:t>
            </a:r>
          </a:p>
          <a:p>
            <a:pPr lvl="1" marL="722376" indent="-274320">
              <a:lnSpc>
                <a:spcPct val="90000"/>
              </a:lnSpc>
              <a:spcBef>
                <a:spcPts val="600"/>
              </a:spcBef>
              <a:defRPr sz="2600"/>
            </a:pPr>
            <a:r>
              <a:t>Face recognition</a:t>
            </a:r>
          </a:p>
          <a:p>
            <a:pPr lvl="1" marL="722376" indent="-274320">
              <a:lnSpc>
                <a:spcPct val="90000"/>
              </a:lnSpc>
              <a:spcBef>
                <a:spcPts val="600"/>
              </a:spcBef>
              <a:defRPr sz="2600"/>
            </a:pPr>
            <a:r>
              <a:t>BMI calculation</a:t>
            </a:r>
          </a:p>
          <a:p>
            <a:pPr lvl="1" marL="722376" indent="-274320">
              <a:lnSpc>
                <a:spcPct val="90000"/>
              </a:lnSpc>
              <a:spcBef>
                <a:spcPts val="600"/>
              </a:spcBef>
              <a:defRPr sz="2600"/>
            </a:pPr>
            <a:r>
              <a:t>Searching of various stores using APIs</a:t>
            </a:r>
          </a:p>
          <a:p>
            <a:pPr lvl="1" marL="722376" indent="-274320">
              <a:lnSpc>
                <a:spcPct val="90000"/>
              </a:lnSpc>
              <a:spcBef>
                <a:spcPts val="600"/>
              </a:spcBef>
              <a:defRPr sz="2600"/>
            </a:pPr>
            <a:r>
              <a:t>Android mobile platform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Increment 1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primary function was to explore and implement technologies that we would need to create our app</a:t>
            </a:r>
          </a:p>
          <a:p>
            <a:pPr/>
            <a:r>
              <a:t>Technologies: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Body recognition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Face recognition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BMI calculator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Image recognition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Retailer search APIs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Successes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We found and implemented APIs for facial recognition, body recognition, and image recognition</a:t>
            </a:r>
          </a:p>
          <a:p>
            <a:pPr/>
            <a:r>
              <a:t>BMI was determined that it would be relatively easy to implement without an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Issues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facial API we started with was not sufficient, so a new one was found</a:t>
            </a:r>
          </a:p>
          <a:p>
            <a:pPr/>
            <a:r>
              <a:t>None of the retailer APIs worked or were available to us</a:t>
            </a:r>
          </a:p>
          <a:p>
            <a:pPr/>
            <a:r>
              <a:t>Several members of the team had to travel out of the country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Increment 2 Goals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Integrate all the technologies together in Android</a:t>
            </a:r>
          </a:p>
          <a:p>
            <a:pPr/>
            <a:r>
              <a:t>Create a static database for searching</a:t>
            </a:r>
          </a:p>
          <a:p>
            <a:pPr/>
            <a:r>
              <a:t>Add more features to improve the app</a:t>
            </a:r>
          </a:p>
        </p:txBody>
      </p:sp>
      <p:pic>
        <p:nvPicPr>
          <p:cNvPr id="13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86200"/>
            <a:ext cx="5562600" cy="2776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4832" y="3937000"/>
            <a:ext cx="3509168" cy="2695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chnic">
  <a:themeElements>
    <a:clrScheme name="Technic">
      <a:dk1>
        <a:srgbClr val="000000"/>
      </a:dk1>
      <a:lt1>
        <a:srgbClr val="3B3B3B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Techn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chnic">
  <a:themeElements>
    <a:clrScheme name="Tech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Techn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