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5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4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1pPr>
            <a:lvl2pPr marL="790575" indent="-333375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2pPr>
            <a:lvl3pPr marL="1234439" indent="-320039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3pPr>
            <a:lvl4pPr marL="1727200" indent="-355600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4pPr>
            <a:lvl5pPr marL="2184400" indent="-355600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3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Calibri"/>
              </a:defRPr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Calibri"/>
              </a:defRPr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Calibri"/>
              </a:defRPr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Calibri"/>
              </a:defRPr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4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8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99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lvl2pPr>
            <a:lvl3pPr marL="0" indent="914400">
              <a:spcBef>
                <a:spcPts val="300"/>
              </a:spcBef>
              <a:buSzTx/>
              <a:buFont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lvl3pPr>
            <a:lvl4pPr marL="0" indent="1371600">
              <a:spcBef>
                <a:spcPts val="300"/>
              </a:spcBef>
              <a:buSzTx/>
              <a:buFont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lvl4pPr>
            <a:lvl5pPr marL="0" indent="1828800">
              <a:spcBef>
                <a:spcPts val="300"/>
              </a:spcBef>
              <a:buSzTx/>
              <a:buFont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7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itle 4"/>
          <p:cNvSpPr txBox="1"/>
          <p:nvPr>
            <p:ph type="ctrTitle"/>
          </p:nvPr>
        </p:nvSpPr>
        <p:spPr>
          <a:xfrm>
            <a:off x="685800" y="1651453"/>
            <a:ext cx="7772400" cy="1470026"/>
          </a:xfrm>
          <a:prstGeom prst="rect">
            <a:avLst/>
          </a:prstGeom>
        </p:spPr>
        <p:txBody>
          <a:bodyPr/>
          <a:lstStyle/>
          <a:p>
            <a:pPr>
              <a:defRPr sz="2800">
                <a:solidFill>
                  <a:srgbClr val="FFFFFF"/>
                </a:solidFill>
              </a:defRPr>
            </a:pPr>
            <a:r>
              <a:t>Dynamically Adaptable Software </a:t>
            </a:r>
            <a:br/>
            <a:r>
              <a:t>Is All About Modeling Contextual Variability and Avoiding Failures</a:t>
            </a:r>
          </a:p>
        </p:txBody>
      </p:sp>
      <p:sp>
        <p:nvSpPr>
          <p:cNvPr id="228" name="Subtitle 5"/>
          <p:cNvSpPr txBox="1"/>
          <p:nvPr>
            <p:ph type="subTitle" sz="quarter" idx="1"/>
          </p:nvPr>
        </p:nvSpPr>
        <p:spPr>
          <a:xfrm>
            <a:off x="1371600" y="3605893"/>
            <a:ext cx="6400800" cy="1752601"/>
          </a:xfrm>
          <a:prstGeom prst="rect">
            <a:avLst/>
          </a:prstGeom>
        </p:spPr>
        <p:txBody>
          <a:bodyPr/>
          <a:lstStyle/>
          <a:p>
            <a:pPr lvl="1" indent="384047" defTabSz="384047">
              <a:spcBef>
                <a:spcPts val="500"/>
              </a:spcBef>
              <a:defRPr sz="1512">
                <a:solidFill>
                  <a:srgbClr val="FFFFFF"/>
                </a:solidFill>
              </a:defRPr>
            </a:pPr>
          </a:p>
          <a:p>
            <a:pPr lvl="1" indent="384047" algn="l" defTabSz="384047">
              <a:spcBef>
                <a:spcPts val="300"/>
              </a:spcBef>
              <a:defRPr sz="1512">
                <a:solidFill>
                  <a:srgbClr val="FFFFFF"/>
                </a:solidFill>
              </a:defRPr>
            </a:pPr>
            <a:r>
              <a:t>Presented by  : Team 11</a:t>
            </a:r>
            <a:endParaRPr sz="2351"/>
          </a:p>
          <a:p>
            <a:pPr lvl="1" marL="624077" indent="-240029" algn="l" defTabSz="384047">
              <a:spcBef>
                <a:spcPts val="300"/>
              </a:spcBef>
              <a:buSzPct val="100000"/>
              <a:buFont typeface="Arial"/>
              <a:buChar char="•"/>
              <a:defRPr sz="1512">
                <a:solidFill>
                  <a:srgbClr val="FFFFFF"/>
                </a:solidFill>
              </a:defRPr>
            </a:pPr>
            <a:r>
              <a:t>Cameron L’Ecuyer</a:t>
            </a:r>
          </a:p>
          <a:p>
            <a:pPr lvl="1" marL="624077" indent="-240029" algn="l" defTabSz="384047">
              <a:spcBef>
                <a:spcPts val="300"/>
              </a:spcBef>
              <a:buSzPct val="100000"/>
              <a:buFont typeface="Arial"/>
              <a:buChar char="•"/>
              <a:defRPr sz="1512">
                <a:solidFill>
                  <a:srgbClr val="FFFFFF"/>
                </a:solidFill>
              </a:defRPr>
            </a:pPr>
            <a:r>
              <a:t>Ruthvic Punyamurtula</a:t>
            </a:r>
            <a:endParaRPr sz="2351"/>
          </a:p>
          <a:p>
            <a:pPr lvl="1" marL="624077" indent="-240029" algn="l" defTabSz="384047">
              <a:spcBef>
                <a:spcPts val="300"/>
              </a:spcBef>
              <a:buSzPct val="100000"/>
              <a:buFont typeface="Arial"/>
              <a:buChar char="•"/>
              <a:defRPr sz="1512">
                <a:solidFill>
                  <a:srgbClr val="FFFFFF"/>
                </a:solidFill>
              </a:defRPr>
            </a:pPr>
            <a:r>
              <a:t>Sneha Mishra</a:t>
            </a:r>
            <a:endParaRPr sz="2351"/>
          </a:p>
          <a:p>
            <a:pPr lvl="1" marL="624077" indent="-240029" algn="l" defTabSz="384047">
              <a:spcBef>
                <a:spcPts val="300"/>
              </a:spcBef>
              <a:buSzPct val="100000"/>
              <a:buFont typeface="Arial"/>
              <a:buChar char="•"/>
              <a:defRPr sz="1512">
                <a:solidFill>
                  <a:srgbClr val="FFFFFF"/>
                </a:solidFill>
              </a:defRPr>
            </a:pPr>
            <a:r>
              <a:t>Navya Pillala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Model Checking with eCF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Checking with eCFM </a:t>
            </a:r>
            <a:endParaRPr sz="1200"/>
          </a:p>
        </p:txBody>
      </p:sp>
      <p:sp>
        <p:nvSpPr>
          <p:cNvPr id="257" name="What is Model Checking?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914400">
              <a:spcBef>
                <a:spcPts val="0"/>
              </a:spcBef>
              <a:buSzTx/>
              <a:buFontTx/>
              <a:buNone/>
              <a:defRPr sz="410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What is Model Checking?</a:t>
            </a:r>
          </a:p>
        </p:txBody>
      </p:sp>
      <p:sp>
        <p:nvSpPr>
          <p:cNvPr id="258" name="This kind of model??"/>
          <p:cNvSpPr txBox="1"/>
          <p:nvPr/>
        </p:nvSpPr>
        <p:spPr>
          <a:xfrm>
            <a:off x="5001382" y="3110230"/>
            <a:ext cx="2874726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This kind of model??</a:t>
            </a:r>
          </a:p>
        </p:txBody>
      </p:sp>
      <p:sp>
        <p:nvSpPr>
          <p:cNvPr id="259" name="Unfortunately, no…."/>
          <p:cNvSpPr txBox="1"/>
          <p:nvPr/>
        </p:nvSpPr>
        <p:spPr>
          <a:xfrm>
            <a:off x="5056746" y="4278630"/>
            <a:ext cx="2763998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Unfortunately, no….</a:t>
            </a:r>
          </a:p>
        </p:txBody>
      </p:sp>
      <p:pic>
        <p:nvPicPr>
          <p:cNvPr id="2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4840" y="2624207"/>
            <a:ext cx="1732381" cy="29169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Model Checking with eCF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Checking with eCFM </a:t>
            </a:r>
            <a:endParaRPr sz="1200"/>
          </a:p>
        </p:txBody>
      </p:sp>
      <p:sp>
        <p:nvSpPr>
          <p:cNvPr id="263" name="Engineers created a context evolution model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Engineers created a context evolution model.</a:t>
            </a:r>
          </a:p>
          <a:p>
            <a:pPr/>
            <a:r>
              <a:t>Engineers use the information obtained from the DAS domain analysis to specify an eCFM model. </a:t>
            </a:r>
          </a:p>
          <a:p>
            <a:pPr/>
            <a:r>
              <a:t>Engineers check the behavioral properties against the DAS’s adaptive behavior.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DAS behavioral properties in context of eCFM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20039">
              <a:defRPr sz="3080"/>
            </a:lvl1pPr>
          </a:lstStyle>
          <a:p>
            <a:pPr/>
            <a:r>
              <a:t>DAS behavioral properties in context of eCFM.  </a:t>
            </a:r>
            <a:endParaRPr sz="839"/>
          </a:p>
        </p:txBody>
      </p:sp>
      <p:sp>
        <p:nvSpPr>
          <p:cNvPr id="266" name="Configuration correctness - specifies that each DAS configuration at run time should conform to eCFM rules.…"/>
          <p:cNvSpPr txBox="1"/>
          <p:nvPr>
            <p:ph type="body" idx="1"/>
          </p:nvPr>
        </p:nvSpPr>
        <p:spPr>
          <a:xfrm>
            <a:off x="457200" y="1346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423511" indent="-423511" defTabSz="452627">
              <a:buFontTx/>
              <a:buAutoNum type="arabicPeriod" startAt="1"/>
              <a:defRPr sz="3168"/>
            </a:pPr>
            <a:r>
              <a:rPr u="sng"/>
              <a:t>Configuration correctness</a:t>
            </a:r>
            <a:r>
              <a:t> - specifies that each DAS configuration at run time should conform to eCFM rules. </a:t>
            </a:r>
          </a:p>
          <a:p>
            <a:pPr marL="423511" indent="-423511" defTabSz="452627">
              <a:buFontTx/>
              <a:buAutoNum type="arabicPeriod" startAt="1"/>
              <a:defRPr sz="3168"/>
            </a:pPr>
            <a:r>
              <a:rPr u="sng"/>
              <a:t>Rule liveness</a:t>
            </a:r>
            <a:r>
              <a:t> - specifies that each context feature must be active at a given instant. </a:t>
            </a:r>
          </a:p>
          <a:p>
            <a:pPr marL="423511" indent="-423511" defTabSz="452627">
              <a:buFontTx/>
              <a:buAutoNum type="arabicPeriod" startAt="1"/>
              <a:defRPr sz="3168"/>
            </a:pPr>
            <a:r>
              <a:rPr u="sng"/>
              <a:t>Interleaving correctness</a:t>
            </a:r>
            <a:r>
              <a:t> - specifies that each adaptation rule is applied to the DAS, even when there’s an interleaving of adaptation rules.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Model Checking with eCF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Checking with eCFM </a:t>
            </a:r>
            <a:endParaRPr sz="1200"/>
          </a:p>
        </p:txBody>
      </p:sp>
      <p:sp>
        <p:nvSpPr>
          <p:cNvPr id="269" name="Feature liveness - specifies that each system feature should be active in some DAS configura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7789" indent="-427789">
              <a:buFontTx/>
              <a:buAutoNum type="arabicPeriod" startAt="1"/>
            </a:pPr>
            <a:r>
              <a:rPr u="sng"/>
              <a:t>Feature liveness</a:t>
            </a:r>
            <a:r>
              <a:t> - specifies that each system feature should be active in some DAS configuration. </a:t>
            </a:r>
          </a:p>
          <a:p>
            <a:pPr marL="427789" indent="-427789">
              <a:buFontTx/>
              <a:buAutoNum type="arabicPeriod" startAt="1"/>
            </a:pPr>
            <a:r>
              <a:rPr u="sng"/>
              <a:t>Variation liveness</a:t>
            </a:r>
            <a:r>
              <a:t> - specifies that each system feature should be activated in some DAS configuration and deactivated in another one.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itle 4"/>
          <p:cNvSpPr txBox="1"/>
          <p:nvPr>
            <p:ph type="ctrTitle"/>
          </p:nvPr>
        </p:nvSpPr>
        <p:spPr>
          <a:xfrm>
            <a:off x="685800" y="1651453"/>
            <a:ext cx="7772400" cy="1470026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Thank You</a:t>
            </a:r>
          </a:p>
        </p:txBody>
      </p:sp>
      <p:sp>
        <p:nvSpPr>
          <p:cNvPr id="272" name="Subtitle 5"/>
          <p:cNvSpPr txBox="1"/>
          <p:nvPr>
            <p:ph type="subTitle" sz="quarter" idx="1"/>
          </p:nvPr>
        </p:nvSpPr>
        <p:spPr>
          <a:xfrm>
            <a:off x="1295400" y="3453946"/>
            <a:ext cx="6400800" cy="1470026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</a:p>
          <a:p>
            <a:pPr lvl="1" algn="l">
              <a:spcBef>
                <a:spcPts val="400"/>
              </a:spcBef>
              <a:defRPr sz="1800">
                <a:solidFill>
                  <a:srgbClr val="FFFFFF"/>
                </a:solidFill>
              </a:defRPr>
            </a:pPr>
            <a:r>
              <a:t>Presented by  : Team 11</a:t>
            </a:r>
            <a:endParaRPr sz="2800"/>
          </a:p>
          <a:p>
            <a:pPr lvl="1" algn="l">
              <a:spcBef>
                <a:spcPts val="400"/>
              </a:spcBef>
              <a:defRPr sz="1800">
                <a:solidFill>
                  <a:srgbClr val="FFFFFF"/>
                </a:solidFill>
              </a:defRPr>
            </a:pPr>
            <a:r>
              <a:t>CS5551 - ASE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itle 1"/>
          <p:cNvSpPr txBox="1"/>
          <p:nvPr>
            <p:ph type="title"/>
          </p:nvPr>
        </p:nvSpPr>
        <p:spPr>
          <a:xfrm>
            <a:off x="457200" y="231095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2BC"/>
                </a:solidFill>
              </a:defRPr>
            </a:lvl1pPr>
          </a:lstStyle>
          <a:p>
            <a:pPr/>
            <a:r>
              <a:t>Dynamically Adaptable Software</a:t>
            </a:r>
          </a:p>
        </p:txBody>
      </p:sp>
      <p:sp>
        <p:nvSpPr>
          <p:cNvPr id="231" name="Content Placeholder 2"/>
          <p:cNvSpPr txBox="1"/>
          <p:nvPr>
            <p:ph type="body" idx="1"/>
          </p:nvPr>
        </p:nvSpPr>
        <p:spPr>
          <a:xfrm>
            <a:off x="457200" y="1417638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Clr>
                <a:srgbClr val="0072BC"/>
              </a:buClr>
            </a:pPr>
            <a:r>
              <a:t>Dynamically Adaptable Software (DAS) – self-adapting software that changes based on gathered context information</a:t>
            </a:r>
          </a:p>
          <a:p>
            <a:pPr>
              <a:lnSpc>
                <a:spcPct val="90000"/>
              </a:lnSpc>
              <a:buClr>
                <a:srgbClr val="0072BC"/>
              </a:buClr>
            </a:pPr>
          </a:p>
          <a:p>
            <a:pPr>
              <a:lnSpc>
                <a:spcPct val="90000"/>
              </a:lnSpc>
              <a:buClr>
                <a:srgbClr val="0072BC"/>
              </a:buClr>
            </a:pPr>
            <a:r>
              <a:t>DAS can be considered a dynamic product software line (DSPL)</a:t>
            </a:r>
          </a:p>
          <a:p>
            <a:pPr>
              <a:lnSpc>
                <a:spcPct val="90000"/>
              </a:lnSpc>
              <a:buClr>
                <a:srgbClr val="0072BC"/>
              </a:buClr>
            </a:pPr>
          </a:p>
          <a:p>
            <a:pPr>
              <a:lnSpc>
                <a:spcPct val="90000"/>
              </a:lnSpc>
              <a:buClr>
                <a:srgbClr val="0072BC"/>
              </a:buClr>
            </a:pPr>
            <a:r>
              <a:t>DSPLs use variability modeling to handle the diversity of their scopes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le 1"/>
          <p:cNvSpPr txBox="1"/>
          <p:nvPr>
            <p:ph type="title"/>
          </p:nvPr>
        </p:nvSpPr>
        <p:spPr>
          <a:xfrm>
            <a:off x="457200" y="231095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72BC"/>
                </a:solidFill>
              </a:defRPr>
            </a:lvl1pPr>
          </a:lstStyle>
          <a:p>
            <a:pPr/>
            <a:r>
              <a:t>DSP Modelling</a:t>
            </a:r>
          </a:p>
        </p:txBody>
      </p:sp>
      <p:sp>
        <p:nvSpPr>
          <p:cNvPr id="234" name="Content Placeholder 2"/>
          <p:cNvSpPr txBox="1"/>
          <p:nvPr>
            <p:ph type="body" idx="1"/>
          </p:nvPr>
        </p:nvSpPr>
        <p:spPr>
          <a:xfrm>
            <a:off x="457200" y="1374095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72BC"/>
              </a:buClr>
            </a:pPr>
            <a:r>
              <a:t>One of the most effective variable modeling techniques (VMTs) was context-aware feature modeling (CFM)</a:t>
            </a:r>
          </a:p>
          <a:p>
            <a:pPr marL="0" indent="0">
              <a:buSzTx/>
              <a:buNone/>
            </a:pPr>
          </a:p>
          <a:p>
            <a:pPr>
              <a:buClr>
                <a:srgbClr val="0072BC"/>
              </a:buClr>
            </a:pPr>
            <a:r>
              <a:t>eCFM or extended CFM were created to handle limitations of CFM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itle 1"/>
          <p:cNvSpPr txBox="1"/>
          <p:nvPr>
            <p:ph type="title"/>
          </p:nvPr>
        </p:nvSpPr>
        <p:spPr>
          <a:xfrm>
            <a:off x="457200" y="231095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72BC"/>
                </a:solidFill>
              </a:defRPr>
            </a:lvl1pPr>
          </a:lstStyle>
          <a:p>
            <a:pPr/>
            <a:r>
              <a:t>Developing eCFM</a:t>
            </a:r>
          </a:p>
        </p:txBody>
      </p:sp>
      <p:sp>
        <p:nvSpPr>
          <p:cNvPr id="237" name="Content Placeholder 2"/>
          <p:cNvSpPr txBox="1"/>
          <p:nvPr>
            <p:ph type="body" idx="1"/>
          </p:nvPr>
        </p:nvSpPr>
        <p:spPr>
          <a:xfrm>
            <a:off x="457200" y="1243467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  <a:r>
              <a:t>Literature was reviewed to find the main VMTs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  <a:r>
              <a:t>The VMTs were evaluated to find the top 10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  <a:r>
              <a:t>The top 10 were then evaluated based on 12 criteria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  <a:r>
              <a:t>Tropos Goal Model (TGMC) and CFM were found to be the best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200"/>
            </a:p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  <a:r>
              <a:t>CFM was found to be more effective, although it had limited expressiveness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  <a:r>
              <a:t>eCFM or extended CFM were created to handle limitations of CFM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itle 1"/>
          <p:cNvSpPr txBox="1"/>
          <p:nvPr>
            <p:ph type="title"/>
          </p:nvPr>
        </p:nvSpPr>
        <p:spPr>
          <a:xfrm>
            <a:off x="457200" y="231095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72BC"/>
                </a:solidFill>
              </a:defRPr>
            </a:lvl1pPr>
          </a:lstStyle>
          <a:p>
            <a:pPr/>
            <a:r>
              <a:t>Model Checking</a:t>
            </a:r>
          </a:p>
        </p:txBody>
      </p:sp>
      <p:sp>
        <p:nvSpPr>
          <p:cNvPr id="240" name="Content Placeholder 2"/>
          <p:cNvSpPr txBox="1"/>
          <p:nvPr>
            <p:ph type="body" idx="1"/>
          </p:nvPr>
        </p:nvSpPr>
        <p:spPr>
          <a:xfrm>
            <a:off x="457200" y="1243467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  <a:r>
              <a:t>Used to verify a systems behavior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  <a:r>
              <a:t>Requires a model of the system’s behavior and a set of properties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  <a:r>
              <a:t>Model checking tools can use this information to verify the model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  <a:r>
              <a:t>Adaptive Modeling Transition Systems can model evolution of the environment and system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  <a:r>
              <a:t>Dynamic Feature Transition Systems make up for some short comings of AMTSs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itle 1"/>
          <p:cNvSpPr txBox="1"/>
          <p:nvPr>
            <p:ph type="title"/>
          </p:nvPr>
        </p:nvSpPr>
        <p:spPr>
          <a:xfrm>
            <a:off x="457200" y="231095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 sz="3900">
                <a:solidFill>
                  <a:srgbClr val="0072BC"/>
                </a:solidFill>
              </a:defRPr>
            </a:lvl1pPr>
          </a:lstStyle>
          <a:p>
            <a:pPr/>
            <a:r>
              <a:t>Approach to model checking DAS</a:t>
            </a:r>
          </a:p>
        </p:txBody>
      </p:sp>
      <p:sp>
        <p:nvSpPr>
          <p:cNvPr id="243" name="Content Placeholder 2"/>
          <p:cNvSpPr txBox="1"/>
          <p:nvPr>
            <p:ph type="body" idx="1"/>
          </p:nvPr>
        </p:nvSpPr>
        <p:spPr>
          <a:xfrm>
            <a:off x="457200" y="1243467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72BC"/>
              </a:buClr>
            </a:pPr>
            <a:r>
              <a:t>Domain Analysis</a:t>
            </a:r>
          </a:p>
          <a:p>
            <a:pPr marL="0" indent="0">
              <a:buSzTx/>
              <a:buNone/>
              <a:defRPr sz="2400"/>
            </a:pPr>
          </a:p>
          <a:p>
            <a:pPr marL="0" indent="0">
              <a:spcBef>
                <a:spcPts val="400"/>
              </a:spcBef>
              <a:buSzTx/>
              <a:buNone/>
              <a:defRPr sz="2000"/>
            </a:pPr>
            <a:r>
              <a:t>Four main elements in DAS</a:t>
            </a:r>
          </a:p>
          <a:p>
            <a:pPr>
              <a:spcBef>
                <a:spcPts val="400"/>
              </a:spcBef>
              <a:buClr>
                <a:srgbClr val="0072BC"/>
              </a:buClr>
              <a:defRPr sz="2000"/>
            </a:pPr>
            <a:r>
              <a:t>Functional requirements – features</a:t>
            </a:r>
          </a:p>
          <a:p>
            <a:pPr>
              <a:spcBef>
                <a:spcPts val="400"/>
              </a:spcBef>
              <a:buClr>
                <a:srgbClr val="0072BC"/>
              </a:buClr>
              <a:defRPr sz="2000"/>
            </a:pPr>
            <a:r>
              <a:t>Context information – states</a:t>
            </a:r>
          </a:p>
          <a:p>
            <a:pPr>
              <a:spcBef>
                <a:spcPts val="400"/>
              </a:spcBef>
              <a:buClr>
                <a:srgbClr val="0072BC"/>
              </a:buClr>
              <a:defRPr sz="2000"/>
            </a:pPr>
            <a:r>
              <a:t>Variability information – mandatory/</a:t>
            </a:r>
          </a:p>
          <a:p>
            <a:pPr marL="0" indent="0">
              <a:spcBef>
                <a:spcPts val="400"/>
              </a:spcBef>
              <a:buSzTx/>
              <a:buNone/>
              <a:defRPr sz="2000"/>
            </a:pPr>
            <a:r>
              <a:t>     optional/group/xor</a:t>
            </a:r>
          </a:p>
          <a:p>
            <a:pPr>
              <a:spcBef>
                <a:spcPts val="400"/>
              </a:spcBef>
              <a:buClr>
                <a:srgbClr val="0072BC"/>
              </a:buClr>
              <a:defRPr sz="2000"/>
            </a:pPr>
            <a:r>
              <a:t>Adaptation rules – </a:t>
            </a:r>
          </a:p>
          <a:p>
            <a:pPr marL="0" indent="0">
              <a:spcBef>
                <a:spcPts val="400"/>
              </a:spcBef>
              <a:buSzTx/>
              <a:buNone/>
              <a:defRPr sz="2000"/>
            </a:pPr>
            <a:r>
              <a:t>     feature dependencies</a:t>
            </a:r>
          </a:p>
        </p:txBody>
      </p:sp>
      <p:pic>
        <p:nvPicPr>
          <p:cNvPr id="24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96543" y="1763485"/>
            <a:ext cx="3911373" cy="3733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1"/>
          <p:cNvSpPr txBox="1"/>
          <p:nvPr>
            <p:ph type="title"/>
          </p:nvPr>
        </p:nvSpPr>
        <p:spPr>
          <a:xfrm>
            <a:off x="457200" y="231095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72BC"/>
                </a:solidFill>
              </a:defRPr>
            </a:lvl1pPr>
          </a:lstStyle>
          <a:p>
            <a:pPr/>
            <a:r>
              <a:t>Approach - Ctd</a:t>
            </a:r>
          </a:p>
        </p:txBody>
      </p:sp>
      <p:sp>
        <p:nvSpPr>
          <p:cNvPr id="247" name="Content Placeholder 2"/>
          <p:cNvSpPr txBox="1"/>
          <p:nvPr>
            <p:ph type="body" idx="1"/>
          </p:nvPr>
        </p:nvSpPr>
        <p:spPr>
          <a:xfrm>
            <a:off x="457200" y="1243467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72BC"/>
              </a:buClr>
            </a:pPr>
            <a:r>
              <a:t>Model Checking</a:t>
            </a:r>
          </a:p>
          <a:p>
            <a:pPr>
              <a:buClr>
                <a:srgbClr val="0072BC"/>
              </a:buClr>
              <a:defRPr sz="2400"/>
            </a:pPr>
          </a:p>
          <a:p>
            <a:pPr marL="0" indent="0">
              <a:spcBef>
                <a:spcPts val="400"/>
              </a:spcBef>
              <a:buSzTx/>
              <a:buNone/>
              <a:defRPr sz="2000"/>
            </a:pPr>
            <a:r>
              <a:t>Four main elements in DAS :</a:t>
            </a:r>
          </a:p>
          <a:p>
            <a:pPr>
              <a:spcBef>
                <a:spcPts val="400"/>
              </a:spcBef>
              <a:buClr>
                <a:srgbClr val="0072BC"/>
              </a:buClr>
              <a:defRPr sz="2000"/>
            </a:pPr>
            <a:r>
              <a:t>Functional requirements – features</a:t>
            </a:r>
          </a:p>
          <a:p>
            <a:pPr>
              <a:spcBef>
                <a:spcPts val="400"/>
              </a:spcBef>
              <a:buClr>
                <a:srgbClr val="0072BC"/>
              </a:buClr>
              <a:defRPr sz="2000"/>
            </a:pPr>
            <a:r>
              <a:t>Context information – states</a:t>
            </a:r>
          </a:p>
          <a:p>
            <a:pPr>
              <a:spcBef>
                <a:spcPts val="400"/>
              </a:spcBef>
              <a:buClr>
                <a:srgbClr val="0072BC"/>
              </a:buClr>
              <a:defRPr sz="2000"/>
            </a:pPr>
            <a:r>
              <a:t>Variability information – mandatory/</a:t>
            </a:r>
          </a:p>
          <a:p>
            <a:pPr marL="0" indent="0">
              <a:spcBef>
                <a:spcPts val="400"/>
              </a:spcBef>
              <a:buSzTx/>
              <a:buNone/>
              <a:defRPr sz="2000"/>
            </a:pPr>
            <a:r>
              <a:t>     optional/group/xor</a:t>
            </a:r>
          </a:p>
          <a:p>
            <a:pPr>
              <a:spcBef>
                <a:spcPts val="400"/>
              </a:spcBef>
              <a:buClr>
                <a:srgbClr val="0072BC"/>
              </a:buClr>
              <a:defRPr sz="2000"/>
            </a:pPr>
            <a:r>
              <a:t>Adaptation rules – </a:t>
            </a:r>
          </a:p>
          <a:p>
            <a:pPr marL="0" indent="0">
              <a:spcBef>
                <a:spcPts val="400"/>
              </a:spcBef>
              <a:buSzTx/>
              <a:buNone/>
              <a:defRPr sz="2000"/>
            </a:pPr>
            <a:r>
              <a:t>     feature dependencies</a:t>
            </a:r>
          </a:p>
        </p:txBody>
      </p:sp>
      <p:pic>
        <p:nvPicPr>
          <p:cNvPr id="24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56637" y="1036640"/>
            <a:ext cx="3798669" cy="47327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1"/>
          <p:cNvSpPr txBox="1"/>
          <p:nvPr>
            <p:ph type="title"/>
          </p:nvPr>
        </p:nvSpPr>
        <p:spPr>
          <a:xfrm>
            <a:off x="457200" y="231095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72BC"/>
                </a:solidFill>
              </a:defRPr>
            </a:lvl1pPr>
          </a:lstStyle>
          <a:p>
            <a:pPr/>
            <a:r>
              <a:t>eCFM – Smart Home</a:t>
            </a:r>
          </a:p>
        </p:txBody>
      </p:sp>
      <p:pic>
        <p:nvPicPr>
          <p:cNvPr id="251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5818" y="1243012"/>
            <a:ext cx="6232363" cy="4525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/>
          <p:nvPr>
            <p:ph type="title"/>
          </p:nvPr>
        </p:nvSpPr>
        <p:spPr>
          <a:xfrm>
            <a:off x="457200" y="231095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72BC"/>
                </a:solidFill>
              </a:defRPr>
            </a:lvl1pPr>
          </a:lstStyle>
          <a:p>
            <a:pPr/>
            <a:r>
              <a:t>eCFM – Main concepts</a:t>
            </a:r>
          </a:p>
        </p:txBody>
      </p:sp>
      <p:sp>
        <p:nvSpPr>
          <p:cNvPr id="254" name="Content Placeholder 3"/>
          <p:cNvSpPr txBox="1"/>
          <p:nvPr>
            <p:ph type="body" idx="1"/>
          </p:nvPr>
        </p:nvSpPr>
        <p:spPr>
          <a:xfrm>
            <a:off x="457200" y="1374095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Clr>
                <a:srgbClr val="0072BC"/>
              </a:buClr>
              <a:defRPr sz="2700"/>
            </a:pPr>
            <a:r>
              <a:t>Context feature – active/inactive state of software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72BC"/>
              </a:buClr>
              <a:defRPr sz="2700"/>
            </a:pPr>
            <a:r>
              <a:t>Context group – context features that can specify OR/XOR group relationship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72BC"/>
              </a:buClr>
              <a:defRPr sz="2700"/>
            </a:pPr>
            <a:r>
              <a:t>Context root - model’s root and aggregates the context groups in an OR relationship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72BC"/>
              </a:buClr>
              <a:defRPr sz="2700"/>
            </a:pPr>
            <a:r>
              <a:t>Organize context features into categories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72BC"/>
              </a:buClr>
              <a:defRPr sz="2700"/>
            </a:pPr>
            <a:r>
              <a:t>Can model constraints among context 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