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8" autoAdjust="0"/>
    <p:restoredTop sz="86438" autoAdjust="0"/>
  </p:normalViewPr>
  <p:slideViewPr>
    <p:cSldViewPr snapToGrid="0" snapToObjects="1">
      <p:cViewPr varScale="1">
        <p:scale>
          <a:sx n="58" d="100"/>
          <a:sy n="58" d="100"/>
        </p:scale>
        <p:origin x="99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82DF-2EF4-4371-90B6-7AD6DC4A382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C69B5-73B1-4539-9071-2C169609267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Ingredients (molecule types)</a:t>
          </a:r>
        </a:p>
      </dgm:t>
    </dgm:pt>
    <dgm:pt modelId="{0CBE4AA9-64E7-4440-8C39-3E6964266271}" type="parTrans" cxnId="{8C60ABEE-1AD0-43F1-9AF0-307E75D7A6EB}">
      <dgm:prSet/>
      <dgm:spPr/>
      <dgm:t>
        <a:bodyPr/>
        <a:lstStyle/>
        <a:p>
          <a:endParaRPr lang="en-US"/>
        </a:p>
      </dgm:t>
    </dgm:pt>
    <dgm:pt modelId="{74C0A320-5625-43D3-B1D6-3215F7E0973B}" type="sibTrans" cxnId="{8C60ABEE-1AD0-43F1-9AF0-307E75D7A6EB}">
      <dgm:prSet/>
      <dgm:spPr/>
      <dgm:t>
        <a:bodyPr/>
        <a:lstStyle/>
        <a:p>
          <a:endParaRPr lang="en-US"/>
        </a:p>
      </dgm:t>
    </dgm:pt>
    <dgm:pt modelId="{5C2BA3DD-0DDA-45EC-9473-BB53045D613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Disposition (drug mechanism)</a:t>
          </a:r>
        </a:p>
      </dgm:t>
    </dgm:pt>
    <dgm:pt modelId="{B2E62CA2-4887-4EE5-AC03-99148C137097}" type="parTrans" cxnId="{B5E38581-5F98-49C1-A0F2-9A5EC18FB982}">
      <dgm:prSet/>
      <dgm:spPr/>
      <dgm:t>
        <a:bodyPr/>
        <a:lstStyle/>
        <a:p>
          <a:endParaRPr lang="en-US"/>
        </a:p>
      </dgm:t>
    </dgm:pt>
    <dgm:pt modelId="{C82D5524-F68C-439B-8EFC-3B3B1199BDB2}" type="sibTrans" cxnId="{B5E38581-5F98-49C1-A0F2-9A5EC18FB982}">
      <dgm:prSet/>
      <dgm:spPr/>
      <dgm:t>
        <a:bodyPr/>
        <a:lstStyle/>
        <a:p>
          <a:endParaRPr lang="en-US"/>
        </a:p>
      </dgm:t>
    </dgm:pt>
    <dgm:pt modelId="{5E8C232C-209D-4BF0-9DB2-5A0FE658ADB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Clinical Drug From</a:t>
          </a:r>
        </a:p>
        <a:p>
          <a:r>
            <a:rPr lang="en-US" dirty="0"/>
            <a:t>(Form/route)</a:t>
          </a:r>
        </a:p>
      </dgm:t>
    </dgm:pt>
    <dgm:pt modelId="{C3E07A0B-5811-499C-A533-FE8294ADBD68}" type="parTrans" cxnId="{3E2F2BDD-C40B-4CE6-9986-0F905B18C9E0}">
      <dgm:prSet/>
      <dgm:spPr/>
      <dgm:t>
        <a:bodyPr/>
        <a:lstStyle/>
        <a:p>
          <a:endParaRPr lang="en-US"/>
        </a:p>
      </dgm:t>
    </dgm:pt>
    <dgm:pt modelId="{725D6154-4B01-4F71-B8C4-1215772A7353}" type="sibTrans" cxnId="{3E2F2BDD-C40B-4CE6-9986-0F905B18C9E0}">
      <dgm:prSet/>
      <dgm:spPr/>
      <dgm:t>
        <a:bodyPr/>
        <a:lstStyle/>
        <a:p>
          <a:endParaRPr lang="en-US"/>
        </a:p>
      </dgm:t>
    </dgm:pt>
    <dgm:pt modelId="{33E18447-0D9E-4DF3-A7FA-3E7229DF9E9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Clinical Drug</a:t>
          </a:r>
        </a:p>
        <a:p>
          <a:r>
            <a:rPr lang="en-US" dirty="0"/>
            <a:t>(level of dosage)</a:t>
          </a:r>
        </a:p>
      </dgm:t>
    </dgm:pt>
    <dgm:pt modelId="{954E8C90-848A-43AF-ABB8-46EFB316E004}" type="parTrans" cxnId="{21098225-27F4-467B-8E39-0B5E9F9AC24D}">
      <dgm:prSet/>
      <dgm:spPr/>
      <dgm:t>
        <a:bodyPr/>
        <a:lstStyle/>
        <a:p>
          <a:endParaRPr lang="en-US"/>
        </a:p>
      </dgm:t>
    </dgm:pt>
    <dgm:pt modelId="{33DAA5E6-9FCF-4629-91A9-BDC08A2182D7}" type="sibTrans" cxnId="{21098225-27F4-467B-8E39-0B5E9F9AC24D}">
      <dgm:prSet/>
      <dgm:spPr/>
      <dgm:t>
        <a:bodyPr/>
        <a:lstStyle/>
        <a:p>
          <a:endParaRPr lang="en-US"/>
        </a:p>
      </dgm:t>
    </dgm:pt>
    <dgm:pt modelId="{EFDC8BEB-ACF6-4F8F-A01D-FCFE624D8F7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Branded Drug</a:t>
          </a:r>
        </a:p>
        <a:p>
          <a:r>
            <a:rPr lang="en-US" dirty="0"/>
            <a:t>(name)</a:t>
          </a:r>
        </a:p>
      </dgm:t>
    </dgm:pt>
    <dgm:pt modelId="{B4F62951-AEB1-40E5-8BCD-6BDDF38A3A06}" type="parTrans" cxnId="{A5895E66-CBB4-49C0-BB4E-41518E3861C9}">
      <dgm:prSet/>
      <dgm:spPr/>
      <dgm:t>
        <a:bodyPr/>
        <a:lstStyle/>
        <a:p>
          <a:endParaRPr lang="en-US"/>
        </a:p>
      </dgm:t>
    </dgm:pt>
    <dgm:pt modelId="{E40F2AC9-249D-42F0-98D0-4EB607D88913}" type="sibTrans" cxnId="{A5895E66-CBB4-49C0-BB4E-41518E3861C9}">
      <dgm:prSet/>
      <dgm:spPr/>
      <dgm:t>
        <a:bodyPr/>
        <a:lstStyle/>
        <a:p>
          <a:endParaRPr lang="en-US"/>
        </a:p>
      </dgm:t>
    </dgm:pt>
    <dgm:pt modelId="{AA877C3F-B1ED-4750-81C2-BFBB9433F911}" type="pres">
      <dgm:prSet presAssocID="{7F2A82DF-2EF4-4371-90B6-7AD6DC4A3825}" presName="diagram" presStyleCnt="0">
        <dgm:presLayoutVars>
          <dgm:dir/>
          <dgm:resizeHandles val="exact"/>
        </dgm:presLayoutVars>
      </dgm:prSet>
      <dgm:spPr/>
    </dgm:pt>
    <dgm:pt modelId="{001B498B-474F-49F9-8B3E-5D7E48E6A428}" type="pres">
      <dgm:prSet presAssocID="{584C69B5-73B1-4539-9071-2C1696092671}" presName="node" presStyleLbl="node1" presStyleIdx="0" presStyleCnt="5">
        <dgm:presLayoutVars>
          <dgm:bulletEnabled val="1"/>
        </dgm:presLayoutVars>
      </dgm:prSet>
      <dgm:spPr/>
    </dgm:pt>
    <dgm:pt modelId="{81EC7374-8B09-4739-8DA7-7772676E394D}" type="pres">
      <dgm:prSet presAssocID="{74C0A320-5625-43D3-B1D6-3215F7E0973B}" presName="sibTrans" presStyleLbl="sibTrans2D1" presStyleIdx="0" presStyleCnt="4"/>
      <dgm:spPr/>
    </dgm:pt>
    <dgm:pt modelId="{5FE7545C-A4BB-4C61-9865-791BC3C88197}" type="pres">
      <dgm:prSet presAssocID="{74C0A320-5625-43D3-B1D6-3215F7E0973B}" presName="connectorText" presStyleLbl="sibTrans2D1" presStyleIdx="0" presStyleCnt="4"/>
      <dgm:spPr/>
    </dgm:pt>
    <dgm:pt modelId="{B6D6942E-AC0A-47F4-9635-43D2517CBA1F}" type="pres">
      <dgm:prSet presAssocID="{5C2BA3DD-0DDA-45EC-9473-BB53045D613A}" presName="node" presStyleLbl="node1" presStyleIdx="1" presStyleCnt="5">
        <dgm:presLayoutVars>
          <dgm:bulletEnabled val="1"/>
        </dgm:presLayoutVars>
      </dgm:prSet>
      <dgm:spPr/>
    </dgm:pt>
    <dgm:pt modelId="{B76315AC-68E9-4EA5-9679-10106EC724AC}" type="pres">
      <dgm:prSet presAssocID="{C82D5524-F68C-439B-8EFC-3B3B1199BDB2}" presName="sibTrans" presStyleLbl="sibTrans2D1" presStyleIdx="1" presStyleCnt="4"/>
      <dgm:spPr/>
    </dgm:pt>
    <dgm:pt modelId="{2A4C9B42-72D4-4F2E-AF81-AAAC5C90333F}" type="pres">
      <dgm:prSet presAssocID="{C82D5524-F68C-439B-8EFC-3B3B1199BDB2}" presName="connectorText" presStyleLbl="sibTrans2D1" presStyleIdx="1" presStyleCnt="4"/>
      <dgm:spPr/>
    </dgm:pt>
    <dgm:pt modelId="{95D9EE0D-7863-4D84-94B9-1F4E8104574F}" type="pres">
      <dgm:prSet presAssocID="{5E8C232C-209D-4BF0-9DB2-5A0FE658ADBA}" presName="node" presStyleLbl="node1" presStyleIdx="2" presStyleCnt="5">
        <dgm:presLayoutVars>
          <dgm:bulletEnabled val="1"/>
        </dgm:presLayoutVars>
      </dgm:prSet>
      <dgm:spPr/>
    </dgm:pt>
    <dgm:pt modelId="{3724EEAC-48D6-416D-B485-56BA3C350BE1}" type="pres">
      <dgm:prSet presAssocID="{725D6154-4B01-4F71-B8C4-1215772A7353}" presName="sibTrans" presStyleLbl="sibTrans2D1" presStyleIdx="2" presStyleCnt="4"/>
      <dgm:spPr/>
    </dgm:pt>
    <dgm:pt modelId="{7920476A-D85D-455F-AD07-C8F3F9A11F22}" type="pres">
      <dgm:prSet presAssocID="{725D6154-4B01-4F71-B8C4-1215772A7353}" presName="connectorText" presStyleLbl="sibTrans2D1" presStyleIdx="2" presStyleCnt="4"/>
      <dgm:spPr/>
    </dgm:pt>
    <dgm:pt modelId="{2D3FFA0C-75B8-4C20-902B-A2E252480B50}" type="pres">
      <dgm:prSet presAssocID="{33E18447-0D9E-4DF3-A7FA-3E7229DF9E92}" presName="node" presStyleLbl="node1" presStyleIdx="3" presStyleCnt="5">
        <dgm:presLayoutVars>
          <dgm:bulletEnabled val="1"/>
        </dgm:presLayoutVars>
      </dgm:prSet>
      <dgm:spPr/>
    </dgm:pt>
    <dgm:pt modelId="{15847593-00AC-4F05-9FDB-5E50142D4AFC}" type="pres">
      <dgm:prSet presAssocID="{33DAA5E6-9FCF-4629-91A9-BDC08A2182D7}" presName="sibTrans" presStyleLbl="sibTrans2D1" presStyleIdx="3" presStyleCnt="4"/>
      <dgm:spPr/>
    </dgm:pt>
    <dgm:pt modelId="{DF43FA05-E75C-45F3-B8CF-01CD80B82D73}" type="pres">
      <dgm:prSet presAssocID="{33DAA5E6-9FCF-4629-91A9-BDC08A2182D7}" presName="connectorText" presStyleLbl="sibTrans2D1" presStyleIdx="3" presStyleCnt="4"/>
      <dgm:spPr/>
    </dgm:pt>
    <dgm:pt modelId="{904D9928-6B40-4291-B901-EA4BC36954D9}" type="pres">
      <dgm:prSet presAssocID="{EFDC8BEB-ACF6-4F8F-A01D-FCFE624D8F71}" presName="node" presStyleLbl="node1" presStyleIdx="4" presStyleCnt="5">
        <dgm:presLayoutVars>
          <dgm:bulletEnabled val="1"/>
        </dgm:presLayoutVars>
      </dgm:prSet>
      <dgm:spPr/>
    </dgm:pt>
  </dgm:ptLst>
  <dgm:cxnLst>
    <dgm:cxn modelId="{E2B05101-B25E-448E-9C6F-5B34306D745B}" type="presOf" srcId="{7F2A82DF-2EF4-4371-90B6-7AD6DC4A3825}" destId="{AA877C3F-B1ED-4750-81C2-BFBB9433F911}" srcOrd="0" destOrd="0" presId="urn:microsoft.com/office/officeart/2005/8/layout/process5"/>
    <dgm:cxn modelId="{2641C60A-71CB-4DD9-B198-E57E45B7B473}" type="presOf" srcId="{725D6154-4B01-4F71-B8C4-1215772A7353}" destId="{3724EEAC-48D6-416D-B485-56BA3C350BE1}" srcOrd="0" destOrd="0" presId="urn:microsoft.com/office/officeart/2005/8/layout/process5"/>
    <dgm:cxn modelId="{A491590E-1A45-4B71-9AE3-2F4969815BCF}" type="presOf" srcId="{33DAA5E6-9FCF-4629-91A9-BDC08A2182D7}" destId="{DF43FA05-E75C-45F3-B8CF-01CD80B82D73}" srcOrd="1" destOrd="0" presId="urn:microsoft.com/office/officeart/2005/8/layout/process5"/>
    <dgm:cxn modelId="{434AA022-59E5-4AE6-B90D-0B5732D03CF6}" type="presOf" srcId="{584C69B5-73B1-4539-9071-2C1696092671}" destId="{001B498B-474F-49F9-8B3E-5D7E48E6A428}" srcOrd="0" destOrd="0" presId="urn:microsoft.com/office/officeart/2005/8/layout/process5"/>
    <dgm:cxn modelId="{21098225-27F4-467B-8E39-0B5E9F9AC24D}" srcId="{7F2A82DF-2EF4-4371-90B6-7AD6DC4A3825}" destId="{33E18447-0D9E-4DF3-A7FA-3E7229DF9E92}" srcOrd="3" destOrd="0" parTransId="{954E8C90-848A-43AF-ABB8-46EFB316E004}" sibTransId="{33DAA5E6-9FCF-4629-91A9-BDC08A2182D7}"/>
    <dgm:cxn modelId="{0ED2AE5C-3A32-4AAE-98BC-6EE43F6A176B}" type="presOf" srcId="{33E18447-0D9E-4DF3-A7FA-3E7229DF9E92}" destId="{2D3FFA0C-75B8-4C20-902B-A2E252480B50}" srcOrd="0" destOrd="0" presId="urn:microsoft.com/office/officeart/2005/8/layout/process5"/>
    <dgm:cxn modelId="{25B63045-6592-4106-A2F9-66850AF53C1E}" type="presOf" srcId="{5E8C232C-209D-4BF0-9DB2-5A0FE658ADBA}" destId="{95D9EE0D-7863-4D84-94B9-1F4E8104574F}" srcOrd="0" destOrd="0" presId="urn:microsoft.com/office/officeart/2005/8/layout/process5"/>
    <dgm:cxn modelId="{A5895E66-CBB4-49C0-BB4E-41518E3861C9}" srcId="{7F2A82DF-2EF4-4371-90B6-7AD6DC4A3825}" destId="{EFDC8BEB-ACF6-4F8F-A01D-FCFE624D8F71}" srcOrd="4" destOrd="0" parTransId="{B4F62951-AEB1-40E5-8BCD-6BDDF38A3A06}" sibTransId="{E40F2AC9-249D-42F0-98D0-4EB607D88913}"/>
    <dgm:cxn modelId="{C5938949-54AB-4938-92F7-8701E6731251}" type="presOf" srcId="{5C2BA3DD-0DDA-45EC-9473-BB53045D613A}" destId="{B6D6942E-AC0A-47F4-9635-43D2517CBA1F}" srcOrd="0" destOrd="0" presId="urn:microsoft.com/office/officeart/2005/8/layout/process5"/>
    <dgm:cxn modelId="{B5E38581-5F98-49C1-A0F2-9A5EC18FB982}" srcId="{7F2A82DF-2EF4-4371-90B6-7AD6DC4A3825}" destId="{5C2BA3DD-0DDA-45EC-9473-BB53045D613A}" srcOrd="1" destOrd="0" parTransId="{B2E62CA2-4887-4EE5-AC03-99148C137097}" sibTransId="{C82D5524-F68C-439B-8EFC-3B3B1199BDB2}"/>
    <dgm:cxn modelId="{305CE786-03C9-4D6D-AB83-E3B40CD93B8E}" type="presOf" srcId="{C82D5524-F68C-439B-8EFC-3B3B1199BDB2}" destId="{B76315AC-68E9-4EA5-9679-10106EC724AC}" srcOrd="0" destOrd="0" presId="urn:microsoft.com/office/officeart/2005/8/layout/process5"/>
    <dgm:cxn modelId="{CEA5A292-D6E3-47C2-B4DE-0C272ABF2A01}" type="presOf" srcId="{725D6154-4B01-4F71-B8C4-1215772A7353}" destId="{7920476A-D85D-455F-AD07-C8F3F9A11F22}" srcOrd="1" destOrd="0" presId="urn:microsoft.com/office/officeart/2005/8/layout/process5"/>
    <dgm:cxn modelId="{8464E297-71AE-44CE-B09B-D976F7EDB58F}" type="presOf" srcId="{74C0A320-5625-43D3-B1D6-3215F7E0973B}" destId="{81EC7374-8B09-4739-8DA7-7772676E394D}" srcOrd="0" destOrd="0" presId="urn:microsoft.com/office/officeart/2005/8/layout/process5"/>
    <dgm:cxn modelId="{FA7B15B6-7166-4C28-BFDF-D1CBD770C207}" type="presOf" srcId="{C82D5524-F68C-439B-8EFC-3B3B1199BDB2}" destId="{2A4C9B42-72D4-4F2E-AF81-AAAC5C90333F}" srcOrd="1" destOrd="0" presId="urn:microsoft.com/office/officeart/2005/8/layout/process5"/>
    <dgm:cxn modelId="{3E2F2BDD-C40B-4CE6-9986-0F905B18C9E0}" srcId="{7F2A82DF-2EF4-4371-90B6-7AD6DC4A3825}" destId="{5E8C232C-209D-4BF0-9DB2-5A0FE658ADBA}" srcOrd="2" destOrd="0" parTransId="{C3E07A0B-5811-499C-A533-FE8294ADBD68}" sibTransId="{725D6154-4B01-4F71-B8C4-1215772A7353}"/>
    <dgm:cxn modelId="{35CA4CEC-FC26-48A3-99AC-4DD287422B40}" type="presOf" srcId="{33DAA5E6-9FCF-4629-91A9-BDC08A2182D7}" destId="{15847593-00AC-4F05-9FDB-5E50142D4AFC}" srcOrd="0" destOrd="0" presId="urn:microsoft.com/office/officeart/2005/8/layout/process5"/>
    <dgm:cxn modelId="{8C60ABEE-1AD0-43F1-9AF0-307E75D7A6EB}" srcId="{7F2A82DF-2EF4-4371-90B6-7AD6DC4A3825}" destId="{584C69B5-73B1-4539-9071-2C1696092671}" srcOrd="0" destOrd="0" parTransId="{0CBE4AA9-64E7-4440-8C39-3E6964266271}" sibTransId="{74C0A320-5625-43D3-B1D6-3215F7E0973B}"/>
    <dgm:cxn modelId="{C10AF4F7-1771-42F3-994B-B4B374429104}" type="presOf" srcId="{74C0A320-5625-43D3-B1D6-3215F7E0973B}" destId="{5FE7545C-A4BB-4C61-9865-791BC3C88197}" srcOrd="1" destOrd="0" presId="urn:microsoft.com/office/officeart/2005/8/layout/process5"/>
    <dgm:cxn modelId="{ADDF97FD-92FA-4621-9322-ED335229991C}" type="presOf" srcId="{EFDC8BEB-ACF6-4F8F-A01D-FCFE624D8F71}" destId="{904D9928-6B40-4291-B901-EA4BC36954D9}" srcOrd="0" destOrd="0" presId="urn:microsoft.com/office/officeart/2005/8/layout/process5"/>
    <dgm:cxn modelId="{CD062BE4-BC5C-47FE-992B-839C05699054}" type="presParOf" srcId="{AA877C3F-B1ED-4750-81C2-BFBB9433F911}" destId="{001B498B-474F-49F9-8B3E-5D7E48E6A428}" srcOrd="0" destOrd="0" presId="urn:microsoft.com/office/officeart/2005/8/layout/process5"/>
    <dgm:cxn modelId="{24F1384F-E11F-4561-ACCA-FBAB75AEBDFF}" type="presParOf" srcId="{AA877C3F-B1ED-4750-81C2-BFBB9433F911}" destId="{81EC7374-8B09-4739-8DA7-7772676E394D}" srcOrd="1" destOrd="0" presId="urn:microsoft.com/office/officeart/2005/8/layout/process5"/>
    <dgm:cxn modelId="{40158CF1-5C48-45B4-932D-426CE6A8AF02}" type="presParOf" srcId="{81EC7374-8B09-4739-8DA7-7772676E394D}" destId="{5FE7545C-A4BB-4C61-9865-791BC3C88197}" srcOrd="0" destOrd="0" presId="urn:microsoft.com/office/officeart/2005/8/layout/process5"/>
    <dgm:cxn modelId="{10C00EA0-6C37-4A5F-992F-130AEC732179}" type="presParOf" srcId="{AA877C3F-B1ED-4750-81C2-BFBB9433F911}" destId="{B6D6942E-AC0A-47F4-9635-43D2517CBA1F}" srcOrd="2" destOrd="0" presId="urn:microsoft.com/office/officeart/2005/8/layout/process5"/>
    <dgm:cxn modelId="{56044717-5E59-493C-AC8D-6A716D2ECE54}" type="presParOf" srcId="{AA877C3F-B1ED-4750-81C2-BFBB9433F911}" destId="{B76315AC-68E9-4EA5-9679-10106EC724AC}" srcOrd="3" destOrd="0" presId="urn:microsoft.com/office/officeart/2005/8/layout/process5"/>
    <dgm:cxn modelId="{71B54C80-DC99-4B05-8CC3-ED69FD13CF6C}" type="presParOf" srcId="{B76315AC-68E9-4EA5-9679-10106EC724AC}" destId="{2A4C9B42-72D4-4F2E-AF81-AAAC5C90333F}" srcOrd="0" destOrd="0" presId="urn:microsoft.com/office/officeart/2005/8/layout/process5"/>
    <dgm:cxn modelId="{27468677-F92A-483C-B434-2A53598D7C34}" type="presParOf" srcId="{AA877C3F-B1ED-4750-81C2-BFBB9433F911}" destId="{95D9EE0D-7863-4D84-94B9-1F4E8104574F}" srcOrd="4" destOrd="0" presId="urn:microsoft.com/office/officeart/2005/8/layout/process5"/>
    <dgm:cxn modelId="{48053EE1-6674-4908-A4BF-55D9C3484E23}" type="presParOf" srcId="{AA877C3F-B1ED-4750-81C2-BFBB9433F911}" destId="{3724EEAC-48D6-416D-B485-56BA3C350BE1}" srcOrd="5" destOrd="0" presId="urn:microsoft.com/office/officeart/2005/8/layout/process5"/>
    <dgm:cxn modelId="{6234C300-770C-4194-A733-FE25CA799854}" type="presParOf" srcId="{3724EEAC-48D6-416D-B485-56BA3C350BE1}" destId="{7920476A-D85D-455F-AD07-C8F3F9A11F22}" srcOrd="0" destOrd="0" presId="urn:microsoft.com/office/officeart/2005/8/layout/process5"/>
    <dgm:cxn modelId="{F113AF18-01A6-471B-BCD9-828CEEDA0790}" type="presParOf" srcId="{AA877C3F-B1ED-4750-81C2-BFBB9433F911}" destId="{2D3FFA0C-75B8-4C20-902B-A2E252480B50}" srcOrd="6" destOrd="0" presId="urn:microsoft.com/office/officeart/2005/8/layout/process5"/>
    <dgm:cxn modelId="{4CE89672-B29C-4D75-A6D4-33931313714D}" type="presParOf" srcId="{AA877C3F-B1ED-4750-81C2-BFBB9433F911}" destId="{15847593-00AC-4F05-9FDB-5E50142D4AFC}" srcOrd="7" destOrd="0" presId="urn:microsoft.com/office/officeart/2005/8/layout/process5"/>
    <dgm:cxn modelId="{3FA58463-F89A-4C2A-9298-77592C4AEE50}" type="presParOf" srcId="{15847593-00AC-4F05-9FDB-5E50142D4AFC}" destId="{DF43FA05-E75C-45F3-B8CF-01CD80B82D73}" srcOrd="0" destOrd="0" presId="urn:microsoft.com/office/officeart/2005/8/layout/process5"/>
    <dgm:cxn modelId="{6A6AB0E8-2B8C-4540-85D3-EB717DD9C88F}" type="presParOf" srcId="{AA877C3F-B1ED-4750-81C2-BFBB9433F911}" destId="{904D9928-6B40-4291-B901-EA4BC36954D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B498B-474F-49F9-8B3E-5D7E48E6A428}">
      <dsp:nvSpPr>
        <dsp:cNvPr id="0" name=""/>
        <dsp:cNvSpPr/>
      </dsp:nvSpPr>
      <dsp:spPr>
        <a:xfrm>
          <a:off x="6647" y="23165"/>
          <a:ext cx="1986785" cy="119207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Ingredients (molecule types)</a:t>
          </a:r>
        </a:p>
      </dsp:txBody>
      <dsp:txXfrm>
        <a:off x="41562" y="58080"/>
        <a:ext cx="1916955" cy="1122241"/>
      </dsp:txXfrm>
    </dsp:sp>
    <dsp:sp modelId="{81EC7374-8B09-4739-8DA7-7772676E394D}">
      <dsp:nvSpPr>
        <dsp:cNvPr id="0" name=""/>
        <dsp:cNvSpPr/>
      </dsp:nvSpPr>
      <dsp:spPr>
        <a:xfrm>
          <a:off x="2168270" y="372839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68270" y="471383"/>
        <a:ext cx="294839" cy="295634"/>
      </dsp:txXfrm>
    </dsp:sp>
    <dsp:sp modelId="{B6D6942E-AC0A-47F4-9635-43D2517CBA1F}">
      <dsp:nvSpPr>
        <dsp:cNvPr id="0" name=""/>
        <dsp:cNvSpPr/>
      </dsp:nvSpPr>
      <dsp:spPr>
        <a:xfrm>
          <a:off x="2788147" y="23165"/>
          <a:ext cx="1986785" cy="119207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Disposition (drug mechanism)</a:t>
          </a:r>
        </a:p>
      </dsp:txBody>
      <dsp:txXfrm>
        <a:off x="2823062" y="58080"/>
        <a:ext cx="1916955" cy="1122241"/>
      </dsp:txXfrm>
    </dsp:sp>
    <dsp:sp modelId="{B76315AC-68E9-4EA5-9679-10106EC724AC}">
      <dsp:nvSpPr>
        <dsp:cNvPr id="0" name=""/>
        <dsp:cNvSpPr/>
      </dsp:nvSpPr>
      <dsp:spPr>
        <a:xfrm>
          <a:off x="4949769" y="372839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949769" y="471383"/>
        <a:ext cx="294839" cy="295634"/>
      </dsp:txXfrm>
    </dsp:sp>
    <dsp:sp modelId="{95D9EE0D-7863-4D84-94B9-1F4E8104574F}">
      <dsp:nvSpPr>
        <dsp:cNvPr id="0" name=""/>
        <dsp:cNvSpPr/>
      </dsp:nvSpPr>
      <dsp:spPr>
        <a:xfrm>
          <a:off x="5569647" y="23165"/>
          <a:ext cx="1986785" cy="119207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 From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(Form/route)</a:t>
          </a:r>
        </a:p>
      </dsp:txBody>
      <dsp:txXfrm>
        <a:off x="5604562" y="58080"/>
        <a:ext cx="1916955" cy="1122241"/>
      </dsp:txXfrm>
    </dsp:sp>
    <dsp:sp modelId="{3724EEAC-48D6-416D-B485-56BA3C350BE1}">
      <dsp:nvSpPr>
        <dsp:cNvPr id="0" name=""/>
        <dsp:cNvSpPr/>
      </dsp:nvSpPr>
      <dsp:spPr>
        <a:xfrm rot="5400000">
          <a:off x="6352440" y="1354311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415223" y="1390073"/>
        <a:ext cx="295634" cy="294839"/>
      </dsp:txXfrm>
    </dsp:sp>
    <dsp:sp modelId="{2D3FFA0C-75B8-4C20-902B-A2E252480B50}">
      <dsp:nvSpPr>
        <dsp:cNvPr id="0" name=""/>
        <dsp:cNvSpPr/>
      </dsp:nvSpPr>
      <dsp:spPr>
        <a:xfrm>
          <a:off x="5569647" y="2009951"/>
          <a:ext cx="1986785" cy="11920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(level of dosage)</a:t>
          </a:r>
        </a:p>
      </dsp:txBody>
      <dsp:txXfrm>
        <a:off x="5604562" y="2044866"/>
        <a:ext cx="1916955" cy="1122241"/>
      </dsp:txXfrm>
    </dsp:sp>
    <dsp:sp modelId="{15847593-00AC-4F05-9FDB-5E50142D4AFC}">
      <dsp:nvSpPr>
        <dsp:cNvPr id="0" name=""/>
        <dsp:cNvSpPr/>
      </dsp:nvSpPr>
      <dsp:spPr>
        <a:xfrm rot="10800000">
          <a:off x="4973611" y="2359625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099970" y="2458169"/>
        <a:ext cx="294839" cy="295634"/>
      </dsp:txXfrm>
    </dsp:sp>
    <dsp:sp modelId="{904D9928-6B40-4291-B901-EA4BC36954D9}">
      <dsp:nvSpPr>
        <dsp:cNvPr id="0" name=""/>
        <dsp:cNvSpPr/>
      </dsp:nvSpPr>
      <dsp:spPr>
        <a:xfrm>
          <a:off x="2788147" y="2009951"/>
          <a:ext cx="1986785" cy="119207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Branded Drug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(name)</a:t>
          </a:r>
        </a:p>
      </dsp:txBody>
      <dsp:txXfrm>
        <a:off x="2823062" y="2044866"/>
        <a:ext cx="1916955" cy="112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latin typeface="Helvetica"/>
                <a:cs typeface="Helvetica"/>
              </a:rPr>
              <a:t>Building a drug ontology based on RxNorm and other sources</a:t>
            </a:r>
            <a:endParaRPr lang="en-US" sz="3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992564"/>
            <a:ext cx="6400800" cy="1225569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Helvetica"/>
                <a:cs typeface="Helvetica"/>
              </a:rPr>
              <a:t>Ruthvic Punyamurtula</a:t>
            </a:r>
          </a:p>
          <a:p>
            <a:r>
              <a:rPr lang="en-US" sz="2000" i="1">
                <a:solidFill>
                  <a:schemeClr val="bg1"/>
                </a:solidFill>
              </a:rPr>
              <a:t>CS5560 - Knowledge Discovery and Management</a:t>
            </a:r>
            <a:endParaRPr lang="en-US" sz="2000" i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RDBMS &amp; OWL 2.0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46B950-A8E1-4672-9F22-B3327F1B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088774"/>
              </p:ext>
            </p:extLst>
          </p:nvPr>
        </p:nvGraphicFramePr>
        <p:xfrm>
          <a:off x="790460" y="1924413"/>
          <a:ext cx="7563080" cy="3225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02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400" dirty="0" err="1"/>
              <a:t>DrOn</a:t>
            </a:r>
            <a:r>
              <a:rPr lang="en-US" sz="2400" dirty="0"/>
              <a:t> serving many use cases is not justified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Stats – 514268 (</a:t>
            </a:r>
            <a:r>
              <a:rPr lang="en-US" sz="2400" dirty="0" err="1"/>
              <a:t>MIREOTed</a:t>
            </a:r>
            <a:r>
              <a:rPr lang="en-US" sz="2400" dirty="0"/>
              <a:t> 2, OWL 51, </a:t>
            </a:r>
            <a:r>
              <a:rPr lang="en-US" sz="2400" dirty="0" err="1"/>
              <a:t>ChEBI</a:t>
            </a:r>
            <a:r>
              <a:rPr lang="en-US" sz="2400" dirty="0"/>
              <a:t> 1885, PRO 2, rest from </a:t>
            </a:r>
            <a:r>
              <a:rPr lang="en-US" sz="2400" dirty="0" err="1"/>
              <a:t>RxNorm</a:t>
            </a:r>
            <a:r>
              <a:rPr lang="en-US" sz="2400" dirty="0"/>
              <a:t>) – Easy development  and high scalability, modularity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Several unused sub classes – capsule, tablet etc., (reorganizing structure and </a:t>
            </a:r>
            <a:r>
              <a:rPr lang="en-US" sz="2400" dirty="0" err="1"/>
              <a:t>db</a:t>
            </a:r>
            <a:r>
              <a:rPr lang="en-US" sz="2400" dirty="0"/>
              <a:t> schema)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Validation – Acetaminophen (found all NDCs)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No linking of drug to dosage forms (ex : inhaler)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Lacks logical definition of some terms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Requires regular manual intervention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r>
              <a:rPr lang="en-US" dirty="0">
                <a:solidFill>
                  <a:srgbClr val="0072BC"/>
                </a:solidFill>
              </a:rPr>
              <a:t> &amp; questions </a:t>
            </a:r>
          </a:p>
        </p:txBody>
      </p:sp>
    </p:spTree>
    <p:extLst>
      <p:ext uri="{BB962C8B-B14F-4D97-AF65-F5344CB8AC3E}">
        <p14:creationId xmlns:p14="http://schemas.microsoft.com/office/powerpoint/2010/main" val="300931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992564"/>
            <a:ext cx="6400800" cy="122556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Helvetica"/>
                <a:cs typeface="Helvetica"/>
              </a:rPr>
              <a:t>Ruthvic Punyamurtula</a:t>
            </a:r>
          </a:p>
        </p:txBody>
      </p:sp>
    </p:spTree>
    <p:extLst>
      <p:ext uri="{BB962C8B-B14F-4D97-AF65-F5344CB8AC3E}">
        <p14:creationId xmlns:p14="http://schemas.microsoft.com/office/powerpoint/2010/main" val="40249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1670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Background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Inception – </a:t>
            </a:r>
            <a:r>
              <a:rPr lang="en-US" sz="2800" dirty="0" err="1"/>
              <a:t>DrOn</a:t>
            </a: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Critique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Data Transformation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RDBMS &amp; OWL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General Criticism </a:t>
            </a:r>
            <a:r>
              <a:rPr lang="en-US" sz="2800"/>
              <a:t>&amp; questions</a:t>
            </a: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16706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Existing ontology resources </a:t>
            </a:r>
          </a:p>
          <a:p>
            <a:pPr marL="0" lvl="0" indent="0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800" dirty="0"/>
              <a:t>	- </a:t>
            </a:r>
            <a:r>
              <a:rPr lang="en-US" sz="2800" dirty="0" err="1"/>
              <a:t>RxNorm</a:t>
            </a:r>
            <a:r>
              <a:rPr lang="en-US" sz="2800" dirty="0"/>
              <a:t>, </a:t>
            </a:r>
            <a:r>
              <a:rPr lang="en-US" sz="2800" dirty="0" err="1"/>
              <a:t>ChEBI</a:t>
            </a:r>
            <a:r>
              <a:rPr lang="en-US" sz="2800" dirty="0"/>
              <a:t>, SNOMED, </a:t>
            </a:r>
            <a:r>
              <a:rPr lang="en-US" sz="2800" dirty="0" err="1"/>
              <a:t>DrugBank</a:t>
            </a:r>
            <a:r>
              <a:rPr lang="en-US" sz="2800" dirty="0"/>
              <a:t> etc.,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None have historically comprehensive list of National Drugs Code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Inconsistent and Incorrect Description from artifacts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No inter operability with other ontologies</a:t>
            </a:r>
          </a:p>
        </p:txBody>
      </p:sp>
    </p:spTree>
    <p:extLst>
      <p:ext uri="{BB962C8B-B14F-4D97-AF65-F5344CB8AC3E}">
        <p14:creationId xmlns:p14="http://schemas.microsoft.com/office/powerpoint/2010/main" val="65544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Correct, Consistent, </a:t>
            </a:r>
            <a:r>
              <a:rPr lang="en-US" sz="2800" dirty="0" err="1"/>
              <a:t>interoperable,NDCs</a:t>
            </a:r>
            <a:endParaRPr lang="en-US" sz="28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Used existing resource – base data,  restructured, public availability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 err="1"/>
              <a:t>RxNorm</a:t>
            </a:r>
            <a:r>
              <a:rPr lang="en-US" sz="2800" dirty="0"/>
              <a:t> : free, large data, normalized drug names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Historical NDCs, from 2008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Inception - </a:t>
            </a:r>
            <a:r>
              <a:rPr lang="en-US">
                <a:solidFill>
                  <a:srgbClr val="0072BC"/>
                </a:solidFill>
              </a:rPr>
              <a:t>DrOn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9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2BC"/>
              </a:buClr>
            </a:pPr>
            <a:r>
              <a:rPr lang="en-US" dirty="0"/>
              <a:t>Correct, Consistent, </a:t>
            </a:r>
            <a:r>
              <a:rPr lang="en-US" dirty="0" err="1"/>
              <a:t>interoperable,NDCs</a:t>
            </a: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Used existing resource – base data,  restructured, public availability</a:t>
            </a:r>
          </a:p>
          <a:p>
            <a:pPr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: free, large data, normalized drug names</a:t>
            </a:r>
          </a:p>
          <a:p>
            <a:pPr>
              <a:buClr>
                <a:srgbClr val="0072BC"/>
              </a:buClr>
            </a:pPr>
            <a:r>
              <a:rPr lang="en-US" dirty="0"/>
              <a:t>Historical NDCs, from 2008</a:t>
            </a:r>
          </a:p>
          <a:p>
            <a:pPr>
              <a:buClr>
                <a:srgbClr val="0072BC"/>
              </a:buClr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Inception -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9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maintains only active NDCs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/>
              <a:t>What about lost/retired NDCs ? Is it consistent ?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itself was completely consistent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/>
              <a:t>5(out of 9) RRF files are processed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Extracting information from </a:t>
            </a:r>
            <a:r>
              <a:rPr lang="en-US" dirty="0" err="1">
                <a:solidFill>
                  <a:srgbClr val="0072BC"/>
                </a:solidFill>
              </a:rPr>
              <a:t>RxNorm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4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800" dirty="0"/>
              <a:t>No reason why a particular RXCUI is designated as “Error” – no further processing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RXCUIs which are split  - difficult to track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72BC"/>
                </a:solidFill>
              </a:rPr>
              <a:t>Critique – Extracting information from RxNorm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CE1C1A-EA49-4058-A50A-8E1AF4A4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50" y="3272010"/>
            <a:ext cx="7107508" cy="24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7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sz="24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Label/Related-synonym/Exact synonym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Few do not have mapping entity in </a:t>
            </a:r>
            <a:r>
              <a:rPr lang="en-US" sz="2400" dirty="0" err="1"/>
              <a:t>ChEBI</a:t>
            </a:r>
            <a:r>
              <a:rPr lang="en-US" sz="2400" dirty="0"/>
              <a:t> (processed material) 											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No information regarding Somatropin -&gt; growth </a:t>
            </a:r>
            <a:r>
              <a:rPr lang="en-US" sz="2400" dirty="0" err="1"/>
              <a:t>harmone</a:t>
            </a:r>
            <a:endParaRPr lang="en-US" sz="2400" dirty="0"/>
          </a:p>
          <a:p>
            <a:pPr marL="0" indent="0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400" dirty="0"/>
              <a:t>											 	protein ontology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Mapping to </a:t>
            </a:r>
            <a:r>
              <a:rPr lang="en-US" dirty="0" err="1">
                <a:solidFill>
                  <a:srgbClr val="0072BC"/>
                </a:solidFill>
              </a:rPr>
              <a:t>ChEBI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634C7-14A1-4D46-80D0-6BA7D7F7AEEC}"/>
              </a:ext>
            </a:extLst>
          </p:cNvPr>
          <p:cNvSpPr/>
          <p:nvPr/>
        </p:nvSpPr>
        <p:spPr>
          <a:xfrm>
            <a:off x="1101685" y="1660792"/>
            <a:ext cx="2192357" cy="1203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RxNorm</a:t>
            </a:r>
            <a:r>
              <a:rPr lang="en-US" sz="3200" b="1" dirty="0"/>
              <a:t> Ingredients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78C0127-042C-4DDB-88BE-816AD025D61A}"/>
              </a:ext>
            </a:extLst>
          </p:cNvPr>
          <p:cNvSpPr/>
          <p:nvPr/>
        </p:nvSpPr>
        <p:spPr>
          <a:xfrm>
            <a:off x="3888954" y="2031235"/>
            <a:ext cx="683046" cy="462708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F0BB23-7441-44A4-8E69-2AD11B1FE477}"/>
              </a:ext>
            </a:extLst>
          </p:cNvPr>
          <p:cNvSpPr/>
          <p:nvPr/>
        </p:nvSpPr>
        <p:spPr>
          <a:xfrm>
            <a:off x="5210983" y="1600200"/>
            <a:ext cx="1630496" cy="134130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ChEBI</a:t>
            </a:r>
            <a:r>
              <a:rPr lang="en-US" sz="2800" b="1" dirty="0"/>
              <a:t> URI</a:t>
            </a:r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876936F1-DB4E-4FA3-894A-E32A37A4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6513" y="4296578"/>
            <a:ext cx="625206" cy="625206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A0AA74C-E532-4861-8AE0-0D410D43A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983" y="5257800"/>
            <a:ext cx="683047" cy="6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Entities from </a:t>
            </a:r>
            <a:r>
              <a:rPr lang="en-US" sz="2800" dirty="0" err="1"/>
              <a:t>RxNorm</a:t>
            </a:r>
            <a:endParaRPr lang="en-US" sz="28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Separate tables/Entity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Many-Many relationship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Coupled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Data Transforming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F7618-E375-4C8A-A1A1-AE60A173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73" y="1600200"/>
            <a:ext cx="387833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6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343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Custom Design</vt:lpstr>
      <vt:lpstr>Building a drug ontology based on RxNorm and other sources</vt:lpstr>
      <vt:lpstr>Contents</vt:lpstr>
      <vt:lpstr>Background</vt:lpstr>
      <vt:lpstr>Inception - DrOn</vt:lpstr>
      <vt:lpstr>Inception - DrOn</vt:lpstr>
      <vt:lpstr>Critique – Extracting information from RxNorm</vt:lpstr>
      <vt:lpstr>Critique – Extracting information from RxNorm</vt:lpstr>
      <vt:lpstr>Critique – Mapping to ChEBI</vt:lpstr>
      <vt:lpstr>Data Transforming</vt:lpstr>
      <vt:lpstr>RDBMS &amp; OWL 2.0</vt:lpstr>
      <vt:lpstr>Critique – DrOn &amp; questions </vt:lpstr>
      <vt:lpstr>Thank you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Punyamurtula, Ruthvic (UMKC-Student)</cp:lastModifiedBy>
  <cp:revision>51</cp:revision>
  <dcterms:created xsi:type="dcterms:W3CDTF">2014-01-29T16:33:56Z</dcterms:created>
  <dcterms:modified xsi:type="dcterms:W3CDTF">2018-09-11T19:43:57Z</dcterms:modified>
</cp:coreProperties>
</file>