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7F41C-0A0B-4481-A7E8-BB385B04E84E}"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50657-4EB5-4618-9A95-D305C2F3246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68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F41C-0A0B-4481-A7E8-BB385B04E84E}"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411142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F41C-0A0B-4481-A7E8-BB385B04E84E}"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320741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F41C-0A0B-4481-A7E8-BB385B04E84E}"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57127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7F41C-0A0B-4481-A7E8-BB385B04E84E}"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50657-4EB5-4618-9A95-D305C2F3246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53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7F41C-0A0B-4481-A7E8-BB385B04E84E}"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8963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7F41C-0A0B-4481-A7E8-BB385B04E84E}"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69392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7F41C-0A0B-4481-A7E8-BB385B04E84E}"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390947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97F41C-0A0B-4481-A7E8-BB385B04E84E}" type="datetimeFigureOut">
              <a:rPr lang="en-US" smtClean="0"/>
              <a:t>4/21/2019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237213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97F41C-0A0B-4481-A7E8-BB385B04E84E}" type="datetimeFigureOut">
              <a:rPr lang="en-US" smtClean="0"/>
              <a:t>4/21/2019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A50657-4EB5-4618-9A95-D305C2F32465}" type="slidenum">
              <a:rPr lang="en-US" smtClean="0"/>
              <a:t>‹#›</a:t>
            </a:fld>
            <a:endParaRPr lang="en-US"/>
          </a:p>
        </p:txBody>
      </p:sp>
    </p:spTree>
    <p:extLst>
      <p:ext uri="{BB962C8B-B14F-4D97-AF65-F5344CB8AC3E}">
        <p14:creationId xmlns:p14="http://schemas.microsoft.com/office/powerpoint/2010/main" val="425028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97F41C-0A0B-4481-A7E8-BB385B04E84E}"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50657-4EB5-4618-9A95-D305C2F32465}" type="slidenum">
              <a:rPr lang="en-US" smtClean="0"/>
              <a:t>‹#›</a:t>
            </a:fld>
            <a:endParaRPr lang="en-US"/>
          </a:p>
        </p:txBody>
      </p:sp>
    </p:spTree>
    <p:extLst>
      <p:ext uri="{BB962C8B-B14F-4D97-AF65-F5344CB8AC3E}">
        <p14:creationId xmlns:p14="http://schemas.microsoft.com/office/powerpoint/2010/main" val="305775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97F41C-0A0B-4481-A7E8-BB385B04E84E}" type="datetimeFigureOut">
              <a:rPr lang="en-US" smtClean="0"/>
              <a:t>4/21/2019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A50657-4EB5-4618-9A95-D305C2F3246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55723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bm.box.com/shared/static/fbpwbovar7lf8p5sgddm06cgipa2rxpe.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762F-7D51-48F7-9000-E70917AA29E6}"/>
              </a:ext>
            </a:extLst>
          </p:cNvPr>
          <p:cNvSpPr>
            <a:spLocks noGrp="1"/>
          </p:cNvSpPr>
          <p:nvPr>
            <p:ph type="ctrTitle"/>
          </p:nvPr>
        </p:nvSpPr>
        <p:spPr>
          <a:xfrm>
            <a:off x="1097280" y="758952"/>
            <a:ext cx="10058400" cy="2354118"/>
          </a:xfrm>
        </p:spPr>
        <p:txBody>
          <a:bodyPr>
            <a:noAutofit/>
          </a:bodyPr>
          <a:lstStyle/>
          <a:p>
            <a:r>
              <a:rPr lang="en-US" sz="6000" b="1" dirty="0"/>
              <a:t>Restaurant Location – Recommender System</a:t>
            </a:r>
            <a:br>
              <a:rPr lang="en-US" sz="6000" dirty="0"/>
            </a:br>
            <a:endParaRPr lang="en-US" sz="6000" dirty="0"/>
          </a:p>
        </p:txBody>
      </p:sp>
      <p:sp>
        <p:nvSpPr>
          <p:cNvPr id="3" name="Subtitle 2">
            <a:extLst>
              <a:ext uri="{FF2B5EF4-FFF2-40B4-BE49-F238E27FC236}">
                <a16:creationId xmlns:a16="http://schemas.microsoft.com/office/drawing/2014/main" id="{2B8A5B88-E3E6-4148-A7A4-C81C32AE1A35}"/>
              </a:ext>
            </a:extLst>
          </p:cNvPr>
          <p:cNvSpPr>
            <a:spLocks noGrp="1"/>
          </p:cNvSpPr>
          <p:nvPr>
            <p:ph type="subTitle" idx="1"/>
          </p:nvPr>
        </p:nvSpPr>
        <p:spPr/>
        <p:txBody>
          <a:bodyPr>
            <a:normAutofit fontScale="85000" lnSpcReduction="20000"/>
          </a:bodyPr>
          <a:lstStyle/>
          <a:p>
            <a:r>
              <a:rPr lang="en-US" b="1" dirty="0"/>
              <a:t>Submitted by </a:t>
            </a:r>
            <a:endParaRPr lang="en-US" dirty="0"/>
          </a:p>
          <a:p>
            <a:r>
              <a:rPr lang="en-US" b="1" dirty="0"/>
              <a:t>Ruthvic Punyamurtula</a:t>
            </a:r>
            <a:endParaRPr lang="en-US" dirty="0"/>
          </a:p>
          <a:p>
            <a:r>
              <a:rPr lang="en-US" b="1" dirty="0"/>
              <a:t>IBM Data Science Professional Coursera Capstone</a:t>
            </a:r>
            <a:endParaRPr lang="en-US" dirty="0"/>
          </a:p>
          <a:p>
            <a:endParaRPr lang="en-US" dirty="0"/>
          </a:p>
        </p:txBody>
      </p:sp>
    </p:spTree>
    <p:extLst>
      <p:ext uri="{BB962C8B-B14F-4D97-AF65-F5344CB8AC3E}">
        <p14:creationId xmlns:p14="http://schemas.microsoft.com/office/powerpoint/2010/main" val="395054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9AB1-8CCB-455D-97D9-C49326816A9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42BC824F-43DB-4002-B522-D954FD86BA6C}"/>
              </a:ext>
            </a:extLst>
          </p:cNvPr>
          <p:cNvSpPr>
            <a:spLocks noGrp="1"/>
          </p:cNvSpPr>
          <p:nvPr>
            <p:ph idx="1"/>
          </p:nvPr>
        </p:nvSpPr>
        <p:spPr/>
        <p:txBody>
          <a:bodyPr>
            <a:normAutofit/>
          </a:bodyPr>
          <a:lstStyle/>
          <a:p>
            <a:pPr algn="just"/>
            <a:r>
              <a:rPr lang="en-US" sz="2200" dirty="0"/>
              <a:t>In this project we aimed to do a business analysis to find a suitable location opening a new restaurant in Manhattan of New York City using the Manhattan data and </a:t>
            </a:r>
            <a:r>
              <a:rPr lang="en-US" sz="2200" dirty="0" err="1"/>
              <a:t>FourSquare</a:t>
            </a:r>
            <a:r>
              <a:rPr lang="en-US" sz="2200" dirty="0"/>
              <a:t> data. I choose k-mean which clustered the restaurant according to postal code. After analyzing the cluster, we found the best place to open a restaurant.</a:t>
            </a:r>
          </a:p>
          <a:p>
            <a:pPr algn="just"/>
            <a:endParaRPr lang="en-US" sz="2200" dirty="0"/>
          </a:p>
          <a:p>
            <a:pPr algn="just"/>
            <a:endParaRPr lang="en-US" sz="2200" dirty="0"/>
          </a:p>
        </p:txBody>
      </p:sp>
    </p:spTree>
    <p:extLst>
      <p:ext uri="{BB962C8B-B14F-4D97-AF65-F5344CB8AC3E}">
        <p14:creationId xmlns:p14="http://schemas.microsoft.com/office/powerpoint/2010/main" val="141056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0BEE47-AE45-4492-BF81-4B7CF07F3F95}"/>
              </a:ext>
            </a:extLst>
          </p:cNvPr>
          <p:cNvSpPr>
            <a:spLocks noGrp="1"/>
          </p:cNvSpPr>
          <p:nvPr>
            <p:ph type="ctrTitle"/>
          </p:nvPr>
        </p:nvSpPr>
        <p:spPr/>
        <p:txBody>
          <a:bodyPr>
            <a:normAutofit/>
          </a:bodyPr>
          <a:lstStyle/>
          <a:p>
            <a:pPr algn="ctr"/>
            <a:r>
              <a:rPr lang="en-US" sz="6000" b="1" dirty="0"/>
              <a:t>Thank You for your time</a:t>
            </a:r>
            <a:br>
              <a:rPr lang="en-US" sz="6000" b="1" dirty="0"/>
            </a:br>
            <a:endParaRPr lang="en-US" sz="6000" b="1" dirty="0"/>
          </a:p>
        </p:txBody>
      </p:sp>
      <p:sp>
        <p:nvSpPr>
          <p:cNvPr id="5" name="Subtitle 4">
            <a:extLst>
              <a:ext uri="{FF2B5EF4-FFF2-40B4-BE49-F238E27FC236}">
                <a16:creationId xmlns:a16="http://schemas.microsoft.com/office/drawing/2014/main" id="{690D5FE1-E5B8-4C6A-942D-3FAC96EA0EFE}"/>
              </a:ext>
            </a:extLst>
          </p:cNvPr>
          <p:cNvSpPr>
            <a:spLocks noGrp="1"/>
          </p:cNvSpPr>
          <p:nvPr>
            <p:ph type="subTitle" idx="1"/>
          </p:nvPr>
        </p:nvSpPr>
        <p:spPr/>
        <p:txBody>
          <a:bodyPr/>
          <a:lstStyle/>
          <a:p>
            <a:r>
              <a:rPr lang="en-US" dirty="0"/>
              <a:t>Ruthvic Punyamurtula</a:t>
            </a:r>
          </a:p>
        </p:txBody>
      </p:sp>
    </p:spTree>
    <p:extLst>
      <p:ext uri="{BB962C8B-B14F-4D97-AF65-F5344CB8AC3E}">
        <p14:creationId xmlns:p14="http://schemas.microsoft.com/office/powerpoint/2010/main" val="68062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12D4-3B92-436E-8BCF-A4D0B4E0BFF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A541151A-1BFC-4EF0-A2DF-206A0CD9CAF0}"/>
              </a:ext>
            </a:extLst>
          </p:cNvPr>
          <p:cNvSpPr>
            <a:spLocks noGrp="1"/>
          </p:cNvSpPr>
          <p:nvPr>
            <p:ph idx="1"/>
          </p:nvPr>
        </p:nvSpPr>
        <p:spPr/>
        <p:txBody>
          <a:bodyPr>
            <a:noAutofit/>
          </a:bodyPr>
          <a:lstStyle/>
          <a:p>
            <a:pPr marL="228600" indent="-228600" algn="just">
              <a:buFont typeface="Arial" panose="020B0604020202020204" pitchFamily="34" charset="0"/>
              <a:buChar char="•"/>
            </a:pPr>
            <a:r>
              <a:rPr lang="en-US" sz="2400" dirty="0">
                <a:solidFill>
                  <a:schemeClr val="tx1"/>
                </a:solidFill>
              </a:rPr>
              <a:t>Manhattan is the most densely populated of New York City’s 5 boroughs. </a:t>
            </a:r>
          </a:p>
          <a:p>
            <a:pPr marL="228600" indent="-228600" algn="just">
              <a:buFont typeface="Arial" panose="020B0604020202020204" pitchFamily="34" charset="0"/>
              <a:buChar char="•"/>
            </a:pPr>
            <a:r>
              <a:rPr lang="en-US" sz="2400" dirty="0">
                <a:solidFill>
                  <a:schemeClr val="tx1"/>
                </a:solidFill>
              </a:rPr>
              <a:t>It's mostly made up of Manhattan Island, bounded by the Hudson, East and Harlem rivers. </a:t>
            </a:r>
          </a:p>
          <a:p>
            <a:pPr marL="228600" indent="-228600" algn="just">
              <a:buFont typeface="Arial" panose="020B0604020202020204" pitchFamily="34" charset="0"/>
              <a:buChar char="•"/>
            </a:pPr>
            <a:r>
              <a:rPr lang="en-US" sz="2400" dirty="0">
                <a:solidFill>
                  <a:schemeClr val="tx1"/>
                </a:solidFill>
              </a:rPr>
              <a:t>Among the world’s major commercial, financial and cultural centers, it’s the heart of “the Big Apple”. </a:t>
            </a:r>
          </a:p>
          <a:p>
            <a:pPr marL="228600" indent="-228600" algn="just">
              <a:buFont typeface="Arial" panose="020B0604020202020204" pitchFamily="34" charset="0"/>
              <a:buChar char="•"/>
            </a:pPr>
            <a:r>
              <a:rPr lang="en-US" sz="2400" dirty="0">
                <a:solidFill>
                  <a:schemeClr val="tx1"/>
                </a:solidFill>
              </a:rPr>
              <a:t>New York City has been called both the most economically powerful city and the leading financial center of the world, Manhattan is home to the world's two largest stock exchanges, the New York Stock Exchange and NASDAQ. </a:t>
            </a:r>
          </a:p>
          <a:p>
            <a:pPr marL="228600" indent="-228600" algn="just">
              <a:buFont typeface="Arial" panose="020B0604020202020204" pitchFamily="34" charset="0"/>
              <a:buChar char="•"/>
            </a:pPr>
            <a:r>
              <a:rPr lang="en-US" sz="2400" dirty="0">
                <a:solidFill>
                  <a:schemeClr val="tx1"/>
                </a:solidFill>
              </a:rPr>
              <a:t>Manhattan has high population with a population density of 72,918.4/</a:t>
            </a:r>
            <a:r>
              <a:rPr lang="en-US" sz="2400" dirty="0" err="1">
                <a:solidFill>
                  <a:schemeClr val="tx1"/>
                </a:solidFill>
              </a:rPr>
              <a:t>sq</a:t>
            </a:r>
            <a:r>
              <a:rPr lang="en-US" sz="2400" dirty="0">
                <a:solidFill>
                  <a:schemeClr val="tx1"/>
                </a:solidFill>
              </a:rPr>
              <a:t> mi as of 2017.</a:t>
            </a:r>
          </a:p>
          <a:p>
            <a:pPr marL="0" indent="0" algn="just">
              <a:buNone/>
            </a:pPr>
            <a:endParaRPr lang="en-US" sz="2400" dirty="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236171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92CD-DB65-4A0A-A4A3-A4348BF2C4C6}"/>
              </a:ext>
            </a:extLst>
          </p:cNvPr>
          <p:cNvSpPr>
            <a:spLocks noGrp="1"/>
          </p:cNvSpPr>
          <p:nvPr>
            <p:ph type="title"/>
          </p:nvPr>
        </p:nvSpPr>
        <p:spPr>
          <a:xfrm>
            <a:off x="1097280" y="286603"/>
            <a:ext cx="10058400" cy="1450757"/>
          </a:xfrm>
        </p:spPr>
        <p:txBody>
          <a:bodyPr>
            <a:normAutofit/>
          </a:bodyPr>
          <a:lstStyle/>
          <a:p>
            <a:r>
              <a:rPr lang="en-US" b="1" dirty="0"/>
              <a:t>Business Problem</a:t>
            </a:r>
          </a:p>
        </p:txBody>
      </p:sp>
      <p:sp>
        <p:nvSpPr>
          <p:cNvPr id="3" name="Content Placeholder 2">
            <a:extLst>
              <a:ext uri="{FF2B5EF4-FFF2-40B4-BE49-F238E27FC236}">
                <a16:creationId xmlns:a16="http://schemas.microsoft.com/office/drawing/2014/main" id="{26A36D55-4026-42FB-B7C4-A63404A2D6D7}"/>
              </a:ext>
            </a:extLst>
          </p:cNvPr>
          <p:cNvSpPr>
            <a:spLocks noGrp="1"/>
          </p:cNvSpPr>
          <p:nvPr>
            <p:ph idx="1"/>
          </p:nvPr>
        </p:nvSpPr>
        <p:spPr>
          <a:xfrm>
            <a:off x="1097279" y="1845734"/>
            <a:ext cx="6454987" cy="4023360"/>
          </a:xfrm>
        </p:spPr>
        <p:txBody>
          <a:bodyPr>
            <a:normAutofit/>
          </a:bodyPr>
          <a:lstStyle/>
          <a:p>
            <a:pPr marL="228600" indent="-228600" algn="just">
              <a:buFont typeface="Arial" panose="020B0604020202020204" pitchFamily="34" charset="0"/>
              <a:buChar char="•"/>
            </a:pPr>
            <a:r>
              <a:rPr lang="en-US" sz="2200" dirty="0"/>
              <a:t>Due to its dense population there is a huge increase in demand for restaurant business and Manhattan is an ideal place to open a restaurant.  </a:t>
            </a:r>
          </a:p>
          <a:p>
            <a:pPr marL="228600" indent="-228600" algn="just">
              <a:buFont typeface="Arial" panose="020B0604020202020204" pitchFamily="34" charset="0"/>
              <a:buChar char="•"/>
            </a:pPr>
            <a:r>
              <a:rPr lang="en-US" sz="2200" dirty="0"/>
              <a:t>A newbie in restaurants chain plans to open their branch in Manhattan, New York City and the vendor does not have any idea in picking an ideal location which is economic as well as profitable to them. </a:t>
            </a:r>
          </a:p>
          <a:p>
            <a:pPr marL="228600" indent="-228600" algn="just">
              <a:buFont typeface="Arial" panose="020B0604020202020204" pitchFamily="34" charset="0"/>
              <a:buChar char="•"/>
            </a:pPr>
            <a:r>
              <a:rPr lang="en-US" sz="2200" dirty="0"/>
              <a:t>So I being a data science practitioner would like to analyze the data and help them pick a right place.</a:t>
            </a:r>
          </a:p>
          <a:p>
            <a:pPr marL="228600" indent="-228600" algn="just">
              <a:buFont typeface="Arial" panose="020B0604020202020204" pitchFamily="34" charset="0"/>
              <a:buChar char="•"/>
            </a:pPr>
            <a:endParaRPr lang="en-US" sz="2200" dirty="0"/>
          </a:p>
          <a:p>
            <a:pPr marL="228600" indent="-228600" algn="just"/>
            <a:endParaRPr lang="en-US" sz="2200" dirty="0"/>
          </a:p>
        </p:txBody>
      </p:sp>
      <p:pic>
        <p:nvPicPr>
          <p:cNvPr id="4" name="Picture 3">
            <a:extLst>
              <a:ext uri="{FF2B5EF4-FFF2-40B4-BE49-F238E27FC236}">
                <a16:creationId xmlns:a16="http://schemas.microsoft.com/office/drawing/2014/main" id="{2854718C-7718-4FB1-9163-17D9CEE78D5B}"/>
              </a:ext>
            </a:extLst>
          </p:cNvPr>
          <p:cNvPicPr/>
          <p:nvPr/>
        </p:nvPicPr>
        <p:blipFill rotWithShape="1">
          <a:blip r:embed="rId2"/>
          <a:srcRect l="10409" r="21849"/>
          <a:stretch/>
        </p:blipFill>
        <p:spPr>
          <a:xfrm>
            <a:off x="8020570" y="1916318"/>
            <a:ext cx="3135109" cy="3471012"/>
          </a:xfrm>
          <a:prstGeom prst="rect">
            <a:avLst/>
          </a:prstGeom>
        </p:spPr>
      </p:pic>
    </p:spTree>
    <p:extLst>
      <p:ext uri="{BB962C8B-B14F-4D97-AF65-F5344CB8AC3E}">
        <p14:creationId xmlns:p14="http://schemas.microsoft.com/office/powerpoint/2010/main" val="246784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CAF0-C176-4222-BBC9-1F7E989168C5}"/>
              </a:ext>
            </a:extLst>
          </p:cNvPr>
          <p:cNvSpPr>
            <a:spLocks noGrp="1"/>
          </p:cNvSpPr>
          <p:nvPr>
            <p:ph type="title"/>
          </p:nvPr>
        </p:nvSpPr>
        <p:spPr/>
        <p:txBody>
          <a:bodyPr/>
          <a:lstStyle/>
          <a:p>
            <a:r>
              <a:rPr lang="en-US" b="1" dirty="0"/>
              <a:t>Data Description</a:t>
            </a:r>
          </a:p>
        </p:txBody>
      </p:sp>
      <p:sp>
        <p:nvSpPr>
          <p:cNvPr id="5" name="Content Placeholder 4">
            <a:extLst>
              <a:ext uri="{FF2B5EF4-FFF2-40B4-BE49-F238E27FC236}">
                <a16:creationId xmlns:a16="http://schemas.microsoft.com/office/drawing/2014/main" id="{870EAC81-BCA4-4096-918A-3BA2FCB39A06}"/>
              </a:ext>
            </a:extLst>
          </p:cNvPr>
          <p:cNvSpPr>
            <a:spLocks noGrp="1"/>
          </p:cNvSpPr>
          <p:nvPr>
            <p:ph idx="1"/>
          </p:nvPr>
        </p:nvSpPr>
        <p:spPr/>
        <p:txBody>
          <a:bodyPr/>
          <a:lstStyle/>
          <a:p>
            <a:pPr marL="225425" indent="-225425">
              <a:buFont typeface="Arial" panose="020B0604020202020204" pitchFamily="34" charset="0"/>
              <a:buChar char="•"/>
            </a:pPr>
            <a:r>
              <a:rPr lang="en-US" dirty="0"/>
              <a:t>The dataset used for this project is the json data of New York City and  is available at </a:t>
            </a:r>
            <a:r>
              <a:rPr lang="en-US" dirty="0">
                <a:solidFill>
                  <a:schemeClr val="tx1"/>
                </a:solidFill>
                <a:hlinkClick r:id="rId2">
                  <a:extLst>
                    <a:ext uri="{A12FA001-AC4F-418D-AE19-62706E023703}">
                      <ahyp:hlinkClr xmlns:ahyp="http://schemas.microsoft.com/office/drawing/2018/hyperlinkcolor" val="tx"/>
                    </a:ext>
                  </a:extLst>
                </a:hlinkClick>
              </a:rPr>
              <a:t>https://ibm.box.com/shared/static/fbpwbovar7lf8p5sgddm06cgipa2rxpe.json</a:t>
            </a:r>
            <a:endParaRPr lang="en-US" dirty="0">
              <a:solidFill>
                <a:schemeClr val="tx1"/>
              </a:solidFill>
            </a:endParaRPr>
          </a:p>
          <a:p>
            <a:pPr marL="225425" indent="-225425">
              <a:buFont typeface="Arial" panose="020B0604020202020204" pitchFamily="34" charset="0"/>
              <a:buChar char="•"/>
            </a:pPr>
            <a:r>
              <a:rPr lang="en-US" dirty="0"/>
              <a:t>The data contains info about all the Borough, its neighborhood and their Latitude, Longitude info.</a:t>
            </a:r>
          </a:p>
          <a:p>
            <a:pPr marL="225425" indent="-225425">
              <a:buFont typeface="Arial" panose="020B0604020202020204" pitchFamily="34" charset="0"/>
              <a:buChar char="•"/>
            </a:pPr>
            <a:r>
              <a:rPr lang="en-US" dirty="0"/>
              <a:t>we will use </a:t>
            </a:r>
            <a:r>
              <a:rPr lang="en-US" dirty="0" err="1"/>
              <a:t>FourSquare</a:t>
            </a:r>
            <a:r>
              <a:rPr lang="en-US" dirty="0"/>
              <a:t> developer API </a:t>
            </a:r>
          </a:p>
          <a:p>
            <a:pPr marL="225425" indent="-225425">
              <a:buNone/>
            </a:pPr>
            <a:r>
              <a:rPr lang="en-US" dirty="0"/>
              <a:t>to extract data for all the restaurants </a:t>
            </a:r>
          </a:p>
          <a:p>
            <a:pPr marL="225425" indent="-225425">
              <a:buNone/>
            </a:pPr>
            <a:r>
              <a:rPr lang="en-US" dirty="0"/>
              <a:t>in Manhattan</a:t>
            </a:r>
          </a:p>
        </p:txBody>
      </p:sp>
      <p:pic>
        <p:nvPicPr>
          <p:cNvPr id="6" name="Picture 5">
            <a:extLst>
              <a:ext uri="{FF2B5EF4-FFF2-40B4-BE49-F238E27FC236}">
                <a16:creationId xmlns:a16="http://schemas.microsoft.com/office/drawing/2014/main" id="{8C51D80A-884F-4802-97F7-C3D33F4B0BDB}"/>
              </a:ext>
            </a:extLst>
          </p:cNvPr>
          <p:cNvPicPr/>
          <p:nvPr/>
        </p:nvPicPr>
        <p:blipFill>
          <a:blip r:embed="rId3"/>
          <a:stretch>
            <a:fillRect/>
          </a:stretch>
        </p:blipFill>
        <p:spPr>
          <a:xfrm>
            <a:off x="5738854" y="3070985"/>
            <a:ext cx="5133975" cy="2505075"/>
          </a:xfrm>
          <a:prstGeom prst="rect">
            <a:avLst/>
          </a:prstGeom>
        </p:spPr>
      </p:pic>
    </p:spTree>
    <p:extLst>
      <p:ext uri="{BB962C8B-B14F-4D97-AF65-F5344CB8AC3E}">
        <p14:creationId xmlns:p14="http://schemas.microsoft.com/office/powerpoint/2010/main" val="302967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8B97-BA89-4E70-AC24-C3861A210A4D}"/>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1606E659-F5AB-4478-99AE-3AE932D3FCB4}"/>
              </a:ext>
            </a:extLst>
          </p:cNvPr>
          <p:cNvSpPr>
            <a:spLocks noGrp="1"/>
          </p:cNvSpPr>
          <p:nvPr>
            <p:ph idx="1"/>
          </p:nvPr>
        </p:nvSpPr>
        <p:spPr/>
        <p:txBody>
          <a:bodyPr/>
          <a:lstStyle/>
          <a:p>
            <a:pPr marL="228600" indent="-228600">
              <a:buFont typeface="Arial" panose="020B0604020202020204" pitchFamily="34" charset="0"/>
              <a:buChar char="•"/>
            </a:pPr>
            <a:r>
              <a:rPr lang="en-US" dirty="0"/>
              <a:t>The location data of Manhattan, New York City is downloaded in the format of JSON files, which is then converted to a panda’s data frame</a:t>
            </a:r>
          </a:p>
          <a:p>
            <a:pPr marL="228600" indent="-228600">
              <a:buFont typeface="Arial" panose="020B0604020202020204" pitchFamily="34" charset="0"/>
              <a:buChar char="•"/>
            </a:pPr>
            <a:r>
              <a:rPr lang="en-US" dirty="0"/>
              <a:t>Import Folium library, to display map of Manhattan city and its neighborhoods</a:t>
            </a:r>
          </a:p>
          <a:p>
            <a:pPr marL="228600" indent="-228600">
              <a:buFont typeface="Arial" panose="020B0604020202020204" pitchFamily="34" charset="0"/>
              <a:buChar char="•"/>
            </a:pPr>
            <a:r>
              <a:rPr lang="en-US" dirty="0"/>
              <a:t>Gather data of all the existing Restaurants of Manhattan with the help of </a:t>
            </a:r>
            <a:r>
              <a:rPr lang="en-US" dirty="0" err="1"/>
              <a:t>FourSquare</a:t>
            </a:r>
            <a:r>
              <a:rPr lang="en-US" dirty="0"/>
              <a:t> API and store it in panda’s data frame</a:t>
            </a:r>
          </a:p>
          <a:p>
            <a:pPr marL="228600" indent="-228600">
              <a:buFont typeface="Arial" panose="020B0604020202020204" pitchFamily="34" charset="0"/>
              <a:buChar char="•"/>
            </a:pPr>
            <a:r>
              <a:rPr lang="en-US" dirty="0"/>
              <a:t>Then based on postal codes, restaurant were grouped to determine the density. Below is the current restaurants of Manhattan city</a:t>
            </a:r>
          </a:p>
          <a:p>
            <a:pPr marL="228600" indent="-228600">
              <a:buFont typeface="Arial" panose="020B0604020202020204" pitchFamily="34" charset="0"/>
              <a:buChar char="•"/>
            </a:pPr>
            <a:r>
              <a:rPr lang="en-US" dirty="0"/>
              <a:t>Then one hot encoding is used to convert the categorical variable (for our scenario, restaurant name variable is used)</a:t>
            </a:r>
          </a:p>
          <a:p>
            <a:pPr marL="228600" indent="-228600">
              <a:buFont typeface="Arial" panose="020B0604020202020204" pitchFamily="34" charset="0"/>
              <a:buChar char="•"/>
            </a:pPr>
            <a:r>
              <a:rPr lang="en-US" dirty="0"/>
              <a:t>I used for K-mean clustering on the preprocessed data. Since K-mean clustering is an efficient model for pattern recognition, data segregation and comparison</a:t>
            </a:r>
          </a:p>
          <a:p>
            <a:pPr marL="228600" indent="-228600">
              <a:buFont typeface="Arial" panose="020B0604020202020204" pitchFamily="34" charset="0"/>
              <a:buChar char="•"/>
            </a:pPr>
            <a:endParaRPr lang="en-US" dirty="0"/>
          </a:p>
        </p:txBody>
      </p:sp>
    </p:spTree>
    <p:extLst>
      <p:ext uri="{BB962C8B-B14F-4D97-AF65-F5344CB8AC3E}">
        <p14:creationId xmlns:p14="http://schemas.microsoft.com/office/powerpoint/2010/main" val="366133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B6D9-3647-46F3-B8EC-D748D11B8F2E}"/>
              </a:ext>
            </a:extLst>
          </p:cNvPr>
          <p:cNvSpPr>
            <a:spLocks noGrp="1"/>
          </p:cNvSpPr>
          <p:nvPr>
            <p:ph type="title"/>
          </p:nvPr>
        </p:nvSpPr>
        <p:spPr/>
        <p:txBody>
          <a:bodyPr/>
          <a:lstStyle/>
          <a:p>
            <a:r>
              <a:rPr lang="en-US" b="1" dirty="0"/>
              <a:t>Maps</a:t>
            </a:r>
          </a:p>
        </p:txBody>
      </p:sp>
      <p:pic>
        <p:nvPicPr>
          <p:cNvPr id="4" name="Content Placeholder 3">
            <a:extLst>
              <a:ext uri="{FF2B5EF4-FFF2-40B4-BE49-F238E27FC236}">
                <a16:creationId xmlns:a16="http://schemas.microsoft.com/office/drawing/2014/main" id="{FDB0848C-DFF9-4BFF-A786-D0F0EB19D96C}"/>
              </a:ext>
            </a:extLst>
          </p:cNvPr>
          <p:cNvPicPr>
            <a:picLocks noGrp="1"/>
          </p:cNvPicPr>
          <p:nvPr>
            <p:ph idx="1"/>
          </p:nvPr>
        </p:nvPicPr>
        <p:blipFill>
          <a:blip r:embed="rId2"/>
          <a:stretch>
            <a:fillRect/>
          </a:stretch>
        </p:blipFill>
        <p:spPr>
          <a:xfrm>
            <a:off x="1748019" y="1975472"/>
            <a:ext cx="6987122" cy="4022725"/>
          </a:xfrm>
          <a:prstGeom prst="rect">
            <a:avLst/>
          </a:prstGeom>
        </p:spPr>
      </p:pic>
      <p:sp>
        <p:nvSpPr>
          <p:cNvPr id="5" name="TextBox 4">
            <a:extLst>
              <a:ext uri="{FF2B5EF4-FFF2-40B4-BE49-F238E27FC236}">
                <a16:creationId xmlns:a16="http://schemas.microsoft.com/office/drawing/2014/main" id="{2A8F9698-1EC7-4BCC-9CCA-5F4C91436705}"/>
              </a:ext>
            </a:extLst>
          </p:cNvPr>
          <p:cNvSpPr txBox="1"/>
          <p:nvPr/>
        </p:nvSpPr>
        <p:spPr>
          <a:xfrm>
            <a:off x="9123452" y="2547991"/>
            <a:ext cx="1921267" cy="1569660"/>
          </a:xfrm>
          <a:prstGeom prst="rect">
            <a:avLst/>
          </a:prstGeom>
          <a:noFill/>
        </p:spPr>
        <p:txBody>
          <a:bodyPr wrap="square" rtlCol="0">
            <a:spAutoFit/>
          </a:bodyPr>
          <a:lstStyle/>
          <a:p>
            <a:r>
              <a:rPr lang="en-US" sz="2400" dirty="0"/>
              <a:t>Identified the locations and marked them using Folium </a:t>
            </a:r>
          </a:p>
        </p:txBody>
      </p:sp>
    </p:spTree>
    <p:extLst>
      <p:ext uri="{BB962C8B-B14F-4D97-AF65-F5344CB8AC3E}">
        <p14:creationId xmlns:p14="http://schemas.microsoft.com/office/powerpoint/2010/main" val="219136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1B92-7BFE-405D-9D89-2D1A761DE5AF}"/>
              </a:ext>
            </a:extLst>
          </p:cNvPr>
          <p:cNvSpPr>
            <a:spLocks noGrp="1"/>
          </p:cNvSpPr>
          <p:nvPr>
            <p:ph type="title"/>
          </p:nvPr>
        </p:nvSpPr>
        <p:spPr/>
        <p:txBody>
          <a:bodyPr/>
          <a:lstStyle/>
          <a:p>
            <a:r>
              <a:rPr lang="en-US" b="1" dirty="0"/>
              <a:t>Data Processing </a:t>
            </a:r>
          </a:p>
        </p:txBody>
      </p:sp>
      <p:sp>
        <p:nvSpPr>
          <p:cNvPr id="3" name="Content Placeholder 2">
            <a:extLst>
              <a:ext uri="{FF2B5EF4-FFF2-40B4-BE49-F238E27FC236}">
                <a16:creationId xmlns:a16="http://schemas.microsoft.com/office/drawing/2014/main" id="{94013C95-7000-4969-A1E3-43F010905043}"/>
              </a:ext>
            </a:extLst>
          </p:cNvPr>
          <p:cNvSpPr>
            <a:spLocks noGrp="1"/>
          </p:cNvSpPr>
          <p:nvPr>
            <p:ph idx="1"/>
          </p:nvPr>
        </p:nvSpPr>
        <p:spPr/>
        <p:txBody>
          <a:bodyPr/>
          <a:lstStyle/>
          <a:p>
            <a:r>
              <a:rPr lang="en-US" dirty="0"/>
              <a:t>One hot encoding 					Grouping based on postal codes</a:t>
            </a:r>
          </a:p>
        </p:txBody>
      </p:sp>
      <p:pic>
        <p:nvPicPr>
          <p:cNvPr id="4" name="Picture 3">
            <a:extLst>
              <a:ext uri="{FF2B5EF4-FFF2-40B4-BE49-F238E27FC236}">
                <a16:creationId xmlns:a16="http://schemas.microsoft.com/office/drawing/2014/main" id="{05F1F47B-DB2B-4C09-844B-A1904F2A29C6}"/>
              </a:ext>
            </a:extLst>
          </p:cNvPr>
          <p:cNvPicPr/>
          <p:nvPr/>
        </p:nvPicPr>
        <p:blipFill>
          <a:blip r:embed="rId2"/>
          <a:stretch>
            <a:fillRect/>
          </a:stretch>
        </p:blipFill>
        <p:spPr>
          <a:xfrm>
            <a:off x="963845" y="2420923"/>
            <a:ext cx="4758861" cy="2993558"/>
          </a:xfrm>
          <a:prstGeom prst="rect">
            <a:avLst/>
          </a:prstGeom>
        </p:spPr>
      </p:pic>
      <p:pic>
        <p:nvPicPr>
          <p:cNvPr id="5" name="Picture 4">
            <a:extLst>
              <a:ext uri="{FF2B5EF4-FFF2-40B4-BE49-F238E27FC236}">
                <a16:creationId xmlns:a16="http://schemas.microsoft.com/office/drawing/2014/main" id="{65DEF122-EF19-4D32-8D1A-35E4EF824A62}"/>
              </a:ext>
            </a:extLst>
          </p:cNvPr>
          <p:cNvPicPr/>
          <p:nvPr/>
        </p:nvPicPr>
        <p:blipFill>
          <a:blip r:embed="rId3"/>
          <a:stretch>
            <a:fillRect/>
          </a:stretch>
        </p:blipFill>
        <p:spPr>
          <a:xfrm>
            <a:off x="6709025" y="2366983"/>
            <a:ext cx="5328734" cy="3047497"/>
          </a:xfrm>
          <a:prstGeom prst="rect">
            <a:avLst/>
          </a:prstGeom>
        </p:spPr>
      </p:pic>
    </p:spTree>
    <p:extLst>
      <p:ext uri="{BB962C8B-B14F-4D97-AF65-F5344CB8AC3E}">
        <p14:creationId xmlns:p14="http://schemas.microsoft.com/office/powerpoint/2010/main" val="362055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49B-6B09-4B06-A6DC-52CF34657456}"/>
              </a:ext>
            </a:extLst>
          </p:cNvPr>
          <p:cNvSpPr>
            <a:spLocks noGrp="1"/>
          </p:cNvSpPr>
          <p:nvPr>
            <p:ph type="title"/>
          </p:nvPr>
        </p:nvSpPr>
        <p:spPr>
          <a:xfrm>
            <a:off x="1097280" y="286603"/>
            <a:ext cx="10058400" cy="1450757"/>
          </a:xfrm>
        </p:spPr>
        <p:txBody>
          <a:bodyPr>
            <a:normAutofit/>
          </a:bodyPr>
          <a:lstStyle/>
          <a:p>
            <a:r>
              <a:rPr lang="en-US" b="1" dirty="0"/>
              <a:t>Results</a:t>
            </a:r>
          </a:p>
        </p:txBody>
      </p:sp>
      <p:sp>
        <p:nvSpPr>
          <p:cNvPr id="3" name="Content Placeholder 2">
            <a:extLst>
              <a:ext uri="{FF2B5EF4-FFF2-40B4-BE49-F238E27FC236}">
                <a16:creationId xmlns:a16="http://schemas.microsoft.com/office/drawing/2014/main" id="{3F4A1EC5-4007-4038-A1AD-D7C8B5416699}"/>
              </a:ext>
            </a:extLst>
          </p:cNvPr>
          <p:cNvSpPr>
            <a:spLocks noGrp="1"/>
          </p:cNvSpPr>
          <p:nvPr>
            <p:ph idx="1"/>
          </p:nvPr>
        </p:nvSpPr>
        <p:spPr>
          <a:xfrm>
            <a:off x="1097280" y="1845734"/>
            <a:ext cx="6048956" cy="4023360"/>
          </a:xfrm>
        </p:spPr>
        <p:txBody>
          <a:bodyPr>
            <a:noAutofit/>
          </a:bodyPr>
          <a:lstStyle/>
          <a:p>
            <a:pPr marL="228600" indent="-228600">
              <a:buFont typeface="Arial" panose="020B0604020202020204" pitchFamily="34" charset="0"/>
              <a:buChar char="•"/>
            </a:pPr>
            <a:r>
              <a:rPr lang="en-US" sz="2800" dirty="0"/>
              <a:t>k-mean clustering is performed using 5 clusters.</a:t>
            </a:r>
          </a:p>
          <a:p>
            <a:pPr marL="228600" indent="-228600">
              <a:buFont typeface="Arial" panose="020B0604020202020204" pitchFamily="34" charset="0"/>
              <a:buChar char="•"/>
            </a:pPr>
            <a:r>
              <a:rPr lang="en-US" sz="2800" dirty="0"/>
              <a:t> The results showed that some of the locations have a higher density of cafes while some other has lower density of restaurants. </a:t>
            </a:r>
          </a:p>
          <a:p>
            <a:pPr marL="228600" indent="-228600">
              <a:buFont typeface="Arial" panose="020B0604020202020204" pitchFamily="34" charset="0"/>
              <a:buChar char="•"/>
            </a:pPr>
            <a:r>
              <a:rPr lang="en-US" sz="2800" dirty="0"/>
              <a:t>Hence, places with low density will be ideal for opening restaurants. </a:t>
            </a:r>
          </a:p>
          <a:p>
            <a:pPr marL="228600" indent="-228600">
              <a:buFont typeface="Arial" panose="020B0604020202020204" pitchFamily="34" charset="0"/>
              <a:buChar char="•"/>
            </a:pPr>
            <a:endParaRPr lang="en-US" sz="2800" dirty="0"/>
          </a:p>
        </p:txBody>
      </p:sp>
      <p:pic>
        <p:nvPicPr>
          <p:cNvPr id="4" name="Picture 3">
            <a:extLst>
              <a:ext uri="{FF2B5EF4-FFF2-40B4-BE49-F238E27FC236}">
                <a16:creationId xmlns:a16="http://schemas.microsoft.com/office/drawing/2014/main" id="{A0F4C59A-4AF3-49B6-A32C-3434E7BACE76}"/>
              </a:ext>
            </a:extLst>
          </p:cNvPr>
          <p:cNvPicPr>
            <a:picLocks noChangeAspect="1"/>
          </p:cNvPicPr>
          <p:nvPr/>
        </p:nvPicPr>
        <p:blipFill rotWithShape="1">
          <a:blip r:embed="rId2"/>
          <a:srcRect l="23439" r="12886" b="4"/>
          <a:stretch/>
        </p:blipFill>
        <p:spPr>
          <a:xfrm>
            <a:off x="7325140" y="1916317"/>
            <a:ext cx="3830540" cy="3989491"/>
          </a:xfrm>
          <a:prstGeom prst="rect">
            <a:avLst/>
          </a:prstGeom>
        </p:spPr>
      </p:pic>
    </p:spTree>
    <p:extLst>
      <p:ext uri="{BB962C8B-B14F-4D97-AF65-F5344CB8AC3E}">
        <p14:creationId xmlns:p14="http://schemas.microsoft.com/office/powerpoint/2010/main" val="152977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E8F0-7F38-4B3A-8521-FD8A8D7CD298}"/>
              </a:ext>
            </a:extLst>
          </p:cNvPr>
          <p:cNvSpPr>
            <a:spLocks noGrp="1"/>
          </p:cNvSpPr>
          <p:nvPr>
            <p:ph type="title"/>
          </p:nvPr>
        </p:nvSpPr>
        <p:spPr>
          <a:xfrm>
            <a:off x="1097280" y="286603"/>
            <a:ext cx="10058400" cy="1450757"/>
          </a:xfrm>
        </p:spPr>
        <p:txBody>
          <a:bodyPr>
            <a:normAutofit/>
          </a:bodyPr>
          <a:lstStyle/>
          <a:p>
            <a:r>
              <a:rPr lang="en-US" b="1" dirty="0"/>
              <a:t>Recommendation</a:t>
            </a:r>
          </a:p>
        </p:txBody>
      </p:sp>
      <p:sp>
        <p:nvSpPr>
          <p:cNvPr id="3" name="Content Placeholder 2">
            <a:extLst>
              <a:ext uri="{FF2B5EF4-FFF2-40B4-BE49-F238E27FC236}">
                <a16:creationId xmlns:a16="http://schemas.microsoft.com/office/drawing/2014/main" id="{63F714A7-06DD-430D-8ACD-A8C74DAE5F31}"/>
              </a:ext>
            </a:extLst>
          </p:cNvPr>
          <p:cNvSpPr>
            <a:spLocks noGrp="1"/>
          </p:cNvSpPr>
          <p:nvPr>
            <p:ph idx="1"/>
          </p:nvPr>
        </p:nvSpPr>
        <p:spPr>
          <a:xfrm>
            <a:off x="1097280" y="1845734"/>
            <a:ext cx="4553508" cy="4023360"/>
          </a:xfrm>
        </p:spPr>
        <p:txBody>
          <a:bodyPr>
            <a:normAutofit/>
          </a:bodyPr>
          <a:lstStyle/>
          <a:p>
            <a:pPr algn="just"/>
            <a:r>
              <a:rPr lang="en-US" sz="2400" b="1" dirty="0"/>
              <a:t> </a:t>
            </a:r>
            <a:endParaRPr lang="en-US" sz="2400" dirty="0"/>
          </a:p>
          <a:p>
            <a:pPr algn="just"/>
            <a:r>
              <a:rPr lang="en-US" sz="2400" dirty="0"/>
              <a:t>Based on the business analysis of the restaurant density. The neighborhood regions under postcode 10024, 10029, 10027 are optimal for opening a restaurant.</a:t>
            </a:r>
          </a:p>
          <a:p>
            <a:pPr algn="just"/>
            <a:r>
              <a:rPr lang="en-US" sz="2400" dirty="0"/>
              <a:t> </a:t>
            </a:r>
          </a:p>
          <a:p>
            <a:pPr algn="just"/>
            <a:endParaRPr lang="en-US" sz="2400" dirty="0"/>
          </a:p>
        </p:txBody>
      </p:sp>
      <p:pic>
        <p:nvPicPr>
          <p:cNvPr id="4" name="Picture 3">
            <a:extLst>
              <a:ext uri="{FF2B5EF4-FFF2-40B4-BE49-F238E27FC236}">
                <a16:creationId xmlns:a16="http://schemas.microsoft.com/office/drawing/2014/main" id="{3F2B81BE-A297-4645-ABDA-07223EBF04A8}"/>
              </a:ext>
            </a:extLst>
          </p:cNvPr>
          <p:cNvPicPr>
            <a:picLocks noChangeAspect="1"/>
          </p:cNvPicPr>
          <p:nvPr/>
        </p:nvPicPr>
        <p:blipFill rotWithShape="1">
          <a:blip r:embed="rId2"/>
          <a:srcRect l="23439" r="12886" b="4"/>
          <a:stretch/>
        </p:blipFill>
        <p:spPr>
          <a:xfrm>
            <a:off x="5948737" y="1795963"/>
            <a:ext cx="5206943" cy="4255516"/>
          </a:xfrm>
          <a:prstGeom prst="rect">
            <a:avLst/>
          </a:prstGeom>
        </p:spPr>
      </p:pic>
    </p:spTree>
    <p:extLst>
      <p:ext uri="{BB962C8B-B14F-4D97-AF65-F5344CB8AC3E}">
        <p14:creationId xmlns:p14="http://schemas.microsoft.com/office/powerpoint/2010/main" val="37447140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3</TotalTime>
  <Words>512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Restaurant Location – Recommender System </vt:lpstr>
      <vt:lpstr>Introduction</vt:lpstr>
      <vt:lpstr>Business Problem</vt:lpstr>
      <vt:lpstr>Data Description</vt:lpstr>
      <vt:lpstr>Methodology</vt:lpstr>
      <vt:lpstr>Maps</vt:lpstr>
      <vt:lpstr>Data Processing </vt:lpstr>
      <vt:lpstr>Results</vt:lpstr>
      <vt:lpstr>Recommendation</vt:lpstr>
      <vt:lpstr>Conclusion</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Location – Recommender System </dc:title>
  <dc:creator>ruthvic punyamurtula</dc:creator>
  <cp:lastModifiedBy>ruthvic punyamurtula</cp:lastModifiedBy>
  <cp:revision>10</cp:revision>
  <dcterms:created xsi:type="dcterms:W3CDTF">2019-04-22T03:51:27Z</dcterms:created>
  <dcterms:modified xsi:type="dcterms:W3CDTF">2019-04-22T03:54:57Z</dcterms:modified>
</cp:coreProperties>
</file>