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2"/>
                </a:solidFill>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Karthikeya </a:t>
            </a:r>
            <a:r>
              <a:rPr lang="en-US" sz="2000" b="1" dirty="0" err="1">
                <a:solidFill>
                  <a:schemeClr val="accent1">
                    <a:lumMod val="75000"/>
                  </a:schemeClr>
                </a:solidFill>
                <a:latin typeface="Arial" pitchFamily="34" charset="0"/>
                <a:cs typeface="Arial" pitchFamily="34" charset="0"/>
              </a:rPr>
              <a:t>Ruthvik</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Pakki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Karthikeya </a:t>
            </a:r>
            <a:r>
              <a:rPr lang="en-US" sz="2000" b="1" dirty="0" err="1">
                <a:solidFill>
                  <a:schemeClr val="accent1">
                    <a:lumMod val="75000"/>
                  </a:schemeClr>
                </a:solidFill>
                <a:latin typeface="Arial"/>
                <a:cs typeface="Arial"/>
              </a:rPr>
              <a:t>Ruthvik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Pakki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VIT, Vellore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Wingdings" panose="05000000000000000000" pitchFamily="2" charset="2"/>
              <a:buChar char="v"/>
            </a:pPr>
            <a:r>
              <a:rPr lang="en-US" sz="2000" dirty="0"/>
              <a:t>Support for multiple image formats – Expanding compatibility to include JPG, BMP, and other formats for broader usability.</a:t>
            </a:r>
          </a:p>
          <a:p>
            <a:pPr>
              <a:buFont typeface="Wingdings" panose="05000000000000000000" pitchFamily="2" charset="2"/>
              <a:buChar char="v"/>
            </a:pPr>
            <a:r>
              <a:rPr lang="en-US" sz="2000" dirty="0"/>
              <a:t>Implementation of AES encryption – Enhancing security with advanced encryption standards to further protect hidden messages.</a:t>
            </a:r>
          </a:p>
          <a:p>
            <a:pPr>
              <a:buFont typeface="Wingdings" panose="05000000000000000000" pitchFamily="2" charset="2"/>
              <a:buChar char="v"/>
            </a:pPr>
            <a:r>
              <a:rPr lang="en-US" sz="2000" dirty="0"/>
              <a:t>Development of a mobile and web application – Making the system accessible across multiple platforms for convenience.</a:t>
            </a:r>
          </a:p>
          <a:p>
            <a:pPr>
              <a:buFont typeface="Wingdings" panose="05000000000000000000" pitchFamily="2" charset="2"/>
              <a:buChar char="v"/>
            </a:pPr>
            <a:r>
              <a:rPr lang="en-US" sz="2000" dirty="0"/>
              <a:t>AI-based image security and tampering detection – Integrating AI to detect unauthorized modifications and enhance data integrity.</a:t>
            </a:r>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rot="9847686">
            <a:off x="217497" y="6863380"/>
            <a:ext cx="45719" cy="45719"/>
          </a:xfrm>
        </p:spPr>
        <p:txBody>
          <a:bodyPr>
            <a:normAutofit fontScale="25000" lnSpcReduction="20000"/>
          </a:bodyPr>
          <a:lstStyle/>
          <a:p>
            <a:pPr marL="0" indent="0">
              <a:buNone/>
            </a:pPr>
            <a:endParaRPr lang="en-IN" sz="1300" dirty="0"/>
          </a:p>
        </p:txBody>
      </p:sp>
      <p:sp>
        <p:nvSpPr>
          <p:cNvPr id="8" name="TextBox 7">
            <a:extLst>
              <a:ext uri="{FF2B5EF4-FFF2-40B4-BE49-F238E27FC236}">
                <a16:creationId xmlns:a16="http://schemas.microsoft.com/office/drawing/2014/main" id="{10B54FF4-D69D-AE3B-153A-5B3260319684}"/>
              </a:ext>
            </a:extLst>
          </p:cNvPr>
          <p:cNvSpPr txBox="1"/>
          <p:nvPr/>
        </p:nvSpPr>
        <p:spPr>
          <a:xfrm>
            <a:off x="4368055" y="4582802"/>
            <a:ext cx="6531695" cy="3912431"/>
          </a:xfrm>
          <a:prstGeom prst="rect">
            <a:avLst/>
          </a:prstGeom>
          <a:noFill/>
        </p:spPr>
        <p:txBody>
          <a:bodyPr wrap="square" rtlCol="0">
            <a:spAutoFit/>
          </a:bodyPr>
          <a:lstStyle/>
          <a:p>
            <a:endParaRPr lang="en-US" dirty="0"/>
          </a:p>
        </p:txBody>
      </p:sp>
      <p:sp>
        <p:nvSpPr>
          <p:cNvPr id="10" name="Rectangle 5">
            <a:extLst>
              <a:ext uri="{FF2B5EF4-FFF2-40B4-BE49-F238E27FC236}">
                <a16:creationId xmlns:a16="http://schemas.microsoft.com/office/drawing/2014/main" id="{DD4AB832-0DE0-5E2E-3CE8-8595358AB0B9}"/>
              </a:ext>
            </a:extLst>
          </p:cNvPr>
          <p:cNvSpPr>
            <a:spLocks noChangeArrowheads="1"/>
          </p:cNvSpPr>
          <p:nvPr/>
        </p:nvSpPr>
        <p:spPr bwMode="auto">
          <a:xfrm>
            <a:off x="581192" y="2253260"/>
            <a:ext cx="1037751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project provides a secure way to hide and retrieve messages in images using steganography and password protection. OpenCV is used to embed the message within an image. The encrypted message remains concealed, ensuring confidentiality. Only users with the correct password can extract the hidden text. This enhances security by preventing unauthorized access. The approach combines encryption and image processing for effective data protection.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7D674-9DA4-05D8-621E-6DBC8436EFCD}"/>
              </a:ext>
            </a:extLst>
          </p:cNvPr>
          <p:cNvSpPr>
            <a:spLocks noGrp="1"/>
          </p:cNvSpPr>
          <p:nvPr>
            <p:ph type="title"/>
          </p:nvPr>
        </p:nvSpPr>
        <p:spPr/>
        <p:txBody>
          <a:bodyPr/>
          <a:lstStyle/>
          <a:p>
            <a:endParaRPr lang="en-US"/>
          </a:p>
        </p:txBody>
      </p:sp>
      <p:sp>
        <p:nvSpPr>
          <p:cNvPr id="7" name="Rectangle 2">
            <a:extLst>
              <a:ext uri="{FF2B5EF4-FFF2-40B4-BE49-F238E27FC236}">
                <a16:creationId xmlns:a16="http://schemas.microsoft.com/office/drawing/2014/main" id="{CC23E719-F9D8-74CE-3B00-5822FF7B3573}"/>
              </a:ext>
            </a:extLst>
          </p:cNvPr>
          <p:cNvSpPr>
            <a:spLocks noGrp="1" noChangeArrowheads="1"/>
          </p:cNvSpPr>
          <p:nvPr>
            <p:ph idx="1"/>
          </p:nvPr>
        </p:nvSpPr>
        <p:spPr bwMode="auto">
          <a:xfrm>
            <a:off x="581025" y="2169828"/>
            <a:ext cx="110297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Python is a versatile programming language used for implementing encryption, decryption, and image processing in this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OpenCV is a powerful image processing library that embeds and extracts hidden messages within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NumPy provides efficient array manipulation, aiding in handling image data and numerical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PyQt6 is a GUI framework that enables user-friendly interaction for encrypting and decrypting messages in images.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v"/>
            </a:pPr>
            <a:r>
              <a:rPr lang="en-US" sz="2000" b="1" dirty="0"/>
              <a:t>Steganography-based encryption </a:t>
            </a:r>
            <a:r>
              <a:rPr lang="en-US" sz="2000" dirty="0"/>
              <a:t>– Conceals messages within image pixels, making them nearly impossible to detect.</a:t>
            </a:r>
          </a:p>
          <a:p>
            <a:pPr>
              <a:buFont typeface="Wingdings" panose="05000000000000000000" pitchFamily="2" charset="2"/>
              <a:buChar char="v"/>
            </a:pPr>
            <a:r>
              <a:rPr lang="en-US" sz="2000" b="1" dirty="0"/>
              <a:t>Password-protected decryption </a:t>
            </a:r>
            <a:r>
              <a:rPr lang="en-US" sz="2000" dirty="0"/>
              <a:t>– Adds an extra layer of security, ensuring only authorized users can access the hidden message.</a:t>
            </a:r>
          </a:p>
          <a:p>
            <a:pPr>
              <a:buFont typeface="Wingdings" panose="05000000000000000000" pitchFamily="2" charset="2"/>
              <a:buChar char="v"/>
            </a:pPr>
            <a:r>
              <a:rPr lang="en-US" sz="2000" b="1" dirty="0"/>
              <a:t>Graphical User Interface (GUI) </a:t>
            </a:r>
            <a:r>
              <a:rPr lang="en-US" sz="2000" dirty="0"/>
              <a:t>– Provides an intuitive and user-friendly experience for seamless encryption and decryption.</a:t>
            </a:r>
          </a:p>
          <a:p>
            <a:pPr>
              <a:buFont typeface="Wingdings" panose="05000000000000000000" pitchFamily="2" charset="2"/>
              <a:buChar char="v"/>
            </a:pPr>
            <a:r>
              <a:rPr lang="en-US" sz="2000" b="1" dirty="0"/>
              <a:t>No need for external storage </a:t>
            </a:r>
            <a:r>
              <a:rPr lang="en-US" sz="2000" dirty="0"/>
              <a:t>– The message is embedded directly in the image, eliminating the need for separate storage.</a:t>
            </a:r>
          </a:p>
          <a:p>
            <a:pPr>
              <a:buFont typeface="Wingdings" panose="05000000000000000000" pitchFamily="2" charset="2"/>
              <a:buChar char="v"/>
            </a:pPr>
            <a:r>
              <a:rPr lang="en-US" sz="2000" b="1" dirty="0"/>
              <a:t>Works with PNG images </a:t>
            </a:r>
            <a:r>
              <a:rPr lang="en-US" sz="2000" dirty="0"/>
              <a:t>– Utilizes a lossless format to preserve image quality while securely storing encrypted messages.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v"/>
            </a:pPr>
            <a:r>
              <a:rPr lang="en-US" sz="2000" b="1" dirty="0"/>
              <a:t>Journalists and Whistleblowers</a:t>
            </a:r>
            <a:r>
              <a:rPr lang="en-US" sz="2000" dirty="0"/>
              <a:t> – Securely transmit sensitive information without detection.</a:t>
            </a:r>
          </a:p>
          <a:p>
            <a:pPr>
              <a:buFont typeface="Wingdings" panose="05000000000000000000" pitchFamily="2" charset="2"/>
              <a:buChar char="v"/>
            </a:pPr>
            <a:r>
              <a:rPr lang="en-US" sz="2000" b="1" dirty="0"/>
              <a:t>Cybersecurity Professionals</a:t>
            </a:r>
            <a:r>
              <a:rPr lang="en-US" sz="2000" dirty="0"/>
              <a:t> – Implement and test secure communication methods.</a:t>
            </a:r>
          </a:p>
          <a:p>
            <a:pPr>
              <a:buFont typeface="Wingdings" panose="05000000000000000000" pitchFamily="2" charset="2"/>
              <a:buChar char="v"/>
            </a:pPr>
            <a:r>
              <a:rPr lang="en-US" sz="2000" b="1" dirty="0"/>
              <a:t>Government and Military Personnel</a:t>
            </a:r>
            <a:r>
              <a:rPr lang="en-US" sz="2000" dirty="0"/>
              <a:t> – Protect classified messages from unauthorized access.</a:t>
            </a:r>
          </a:p>
          <a:p>
            <a:pPr>
              <a:buFont typeface="Wingdings" panose="05000000000000000000" pitchFamily="2" charset="2"/>
              <a:buChar char="v"/>
            </a:pPr>
            <a:r>
              <a:rPr lang="en-US" sz="2000" b="1" dirty="0"/>
              <a:t>General Users</a:t>
            </a:r>
            <a:r>
              <a:rPr lang="en-US" sz="2000" dirty="0"/>
              <a:t> – Safeguard personal messages from prying eyes.</a:t>
            </a:r>
          </a:p>
          <a:p>
            <a:pPr>
              <a:buFont typeface="Wingdings" panose="05000000000000000000" pitchFamily="2" charset="2"/>
              <a:buChar char="v"/>
            </a:pPr>
            <a:r>
              <a:rPr lang="en-US" sz="2000" b="1" dirty="0"/>
              <a:t>Researchers and Academics</a:t>
            </a:r>
            <a:r>
              <a:rPr lang="en-US" sz="2000" dirty="0"/>
              <a:t> – Study and develop advanced steganography techniques.</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pic>
        <p:nvPicPr>
          <p:cNvPr id="7" name="Content Placeholder 6" descr="A screenshot of a computer&#10;&#10;AI-generated content may be incorrect.">
            <a:extLst>
              <a:ext uri="{FF2B5EF4-FFF2-40B4-BE49-F238E27FC236}">
                <a16:creationId xmlns:a16="http://schemas.microsoft.com/office/drawing/2014/main" id="{6D8CE54B-DAEB-1E75-7928-7B7DA632F304}"/>
              </a:ext>
            </a:extLst>
          </p:cNvPr>
          <p:cNvPicPr>
            <a:picLocks noGrp="1" noChangeAspect="1"/>
          </p:cNvPicPr>
          <p:nvPr>
            <p:ph idx="1"/>
          </p:nvPr>
        </p:nvPicPr>
        <p:blipFill>
          <a:blip r:embed="rId2"/>
          <a:stretch>
            <a:fillRect/>
          </a:stretch>
        </p:blipFill>
        <p:spPr>
          <a:xfrm>
            <a:off x="692300" y="1296253"/>
            <a:ext cx="3668536" cy="2683273"/>
          </a:xfrm>
        </p:spPr>
      </p:pic>
      <p:pic>
        <p:nvPicPr>
          <p:cNvPr id="17" name="Picture 16">
            <a:extLst>
              <a:ext uri="{FF2B5EF4-FFF2-40B4-BE49-F238E27FC236}">
                <a16:creationId xmlns:a16="http://schemas.microsoft.com/office/drawing/2014/main" id="{CFC61B5D-D639-7591-2843-7B54C2057D01}"/>
              </a:ext>
            </a:extLst>
          </p:cNvPr>
          <p:cNvPicPr>
            <a:picLocks noChangeAspect="1"/>
          </p:cNvPicPr>
          <p:nvPr/>
        </p:nvPicPr>
        <p:blipFill>
          <a:blip r:embed="rId3"/>
          <a:stretch>
            <a:fillRect/>
          </a:stretch>
        </p:blipFill>
        <p:spPr>
          <a:xfrm>
            <a:off x="7121937" y="1157207"/>
            <a:ext cx="4421022" cy="2522339"/>
          </a:xfrm>
          <a:prstGeom prst="rect">
            <a:avLst/>
          </a:prstGeom>
        </p:spPr>
      </p:pic>
      <p:pic>
        <p:nvPicPr>
          <p:cNvPr id="21" name="Picture 20">
            <a:extLst>
              <a:ext uri="{FF2B5EF4-FFF2-40B4-BE49-F238E27FC236}">
                <a16:creationId xmlns:a16="http://schemas.microsoft.com/office/drawing/2014/main" id="{8A8CE43E-6B25-D98F-909E-BA8032374BED}"/>
              </a:ext>
            </a:extLst>
          </p:cNvPr>
          <p:cNvPicPr>
            <a:picLocks noChangeAspect="1"/>
          </p:cNvPicPr>
          <p:nvPr/>
        </p:nvPicPr>
        <p:blipFill>
          <a:blip r:embed="rId4"/>
          <a:stretch>
            <a:fillRect/>
          </a:stretch>
        </p:blipFill>
        <p:spPr>
          <a:xfrm>
            <a:off x="7159351" y="3953612"/>
            <a:ext cx="4340349" cy="2409866"/>
          </a:xfrm>
          <a:prstGeom prst="rect">
            <a:avLst/>
          </a:prstGeom>
        </p:spPr>
      </p:pic>
      <p:pic>
        <p:nvPicPr>
          <p:cNvPr id="23" name="Picture 22">
            <a:extLst>
              <a:ext uri="{FF2B5EF4-FFF2-40B4-BE49-F238E27FC236}">
                <a16:creationId xmlns:a16="http://schemas.microsoft.com/office/drawing/2014/main" id="{C5B66AA1-FA63-30CE-D7C7-52699652C168}"/>
              </a:ext>
            </a:extLst>
          </p:cNvPr>
          <p:cNvPicPr>
            <a:picLocks noChangeAspect="1"/>
          </p:cNvPicPr>
          <p:nvPr/>
        </p:nvPicPr>
        <p:blipFill>
          <a:blip r:embed="rId5"/>
          <a:stretch>
            <a:fillRect/>
          </a:stretch>
        </p:blipFill>
        <p:spPr>
          <a:xfrm>
            <a:off x="654747" y="4220110"/>
            <a:ext cx="4904316" cy="2143368"/>
          </a:xfrm>
          <a:prstGeom prst="rect">
            <a:avLst/>
          </a:prstGeom>
        </p:spPr>
      </p:pic>
      <p:sp>
        <p:nvSpPr>
          <p:cNvPr id="24" name="Arrow: Down 23">
            <a:extLst>
              <a:ext uri="{FF2B5EF4-FFF2-40B4-BE49-F238E27FC236}">
                <a16:creationId xmlns:a16="http://schemas.microsoft.com/office/drawing/2014/main" id="{F58D20D9-D16C-2916-95B2-00BCC75BF2FD}"/>
              </a:ext>
            </a:extLst>
          </p:cNvPr>
          <p:cNvSpPr/>
          <p:nvPr/>
        </p:nvSpPr>
        <p:spPr>
          <a:xfrm>
            <a:off x="4504545" y="3190342"/>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0721BF45-B392-5C24-6672-6D8F59AEDB1F}"/>
              </a:ext>
            </a:extLst>
          </p:cNvPr>
          <p:cNvCxnSpPr>
            <a:cxnSpLocks/>
          </p:cNvCxnSpPr>
          <p:nvPr/>
        </p:nvCxnSpPr>
        <p:spPr>
          <a:xfrm flipV="1">
            <a:off x="5559063" y="2129509"/>
            <a:ext cx="1504524" cy="201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38DE7EAA-40D8-4AC8-B299-3113F3D6A746}"/>
              </a:ext>
            </a:extLst>
          </p:cNvPr>
          <p:cNvSpPr/>
          <p:nvPr/>
        </p:nvSpPr>
        <p:spPr>
          <a:xfrm>
            <a:off x="11638723" y="317014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The project successfully implements steganography-based encryption, allowing users to securely hide messages within images. The results demonstrate:</a:t>
            </a:r>
          </a:p>
          <a:p>
            <a:pPr>
              <a:buFont typeface="Wingdings" panose="05000000000000000000" pitchFamily="2" charset="2"/>
              <a:buChar char="Ø"/>
            </a:pPr>
            <a:r>
              <a:rPr lang="en-US" sz="2000" b="1" dirty="0"/>
              <a:t>Effective Message Concealment</a:t>
            </a:r>
            <a:r>
              <a:rPr lang="en-US" sz="2000" dirty="0"/>
              <a:t> – The encrypted text remains undetectable within the image pixels.</a:t>
            </a:r>
          </a:p>
          <a:p>
            <a:pPr>
              <a:buFont typeface="Wingdings" panose="05000000000000000000" pitchFamily="2" charset="2"/>
              <a:buChar char="Ø"/>
            </a:pPr>
            <a:r>
              <a:rPr lang="en-US" sz="2000" b="1" dirty="0"/>
              <a:t>Secure Access with Password Protection</a:t>
            </a:r>
            <a:r>
              <a:rPr lang="en-US" sz="2000" dirty="0"/>
              <a:t> – Only authorized users can retrieve the hidden message.</a:t>
            </a:r>
          </a:p>
          <a:p>
            <a:pPr>
              <a:buFont typeface="Wingdings" panose="05000000000000000000" pitchFamily="2" charset="2"/>
              <a:buChar char="Ø"/>
            </a:pPr>
            <a:r>
              <a:rPr lang="en-US" sz="2000" b="1" dirty="0"/>
              <a:t>Preserved Image Quality</a:t>
            </a:r>
            <a:r>
              <a:rPr lang="en-US" sz="2000" dirty="0"/>
              <a:t> – PNG format ensures lossless storage without noticeable visual changes.</a:t>
            </a:r>
          </a:p>
          <a:p>
            <a:pPr>
              <a:buFont typeface="Wingdings" panose="05000000000000000000" pitchFamily="2" charset="2"/>
              <a:buChar char="Ø"/>
            </a:pPr>
            <a:r>
              <a:rPr lang="en-US" sz="2000" b="1" dirty="0"/>
              <a:t>Efficient Processing</a:t>
            </a:r>
            <a:r>
              <a:rPr lang="en-US" sz="2000" dirty="0"/>
              <a:t> – OpenCV and NumPy enable fast embedding and extraction.</a:t>
            </a:r>
          </a:p>
          <a:p>
            <a:pPr>
              <a:buFont typeface="Wingdings" panose="05000000000000000000" pitchFamily="2" charset="2"/>
              <a:buChar char="Ø"/>
            </a:pPr>
            <a:r>
              <a:rPr lang="en-US" sz="2000" b="1" dirty="0"/>
              <a:t>User-Friendly Interaction</a:t>
            </a:r>
            <a:r>
              <a:rPr lang="en-US" sz="2000" dirty="0"/>
              <a:t> – PyQt6 provides an intuitive GUI for seamless encryption and decryption.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https://github.com/Ruthvik-Pakki/Secure-Data-Hiding-in-Images-using-Steganography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523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PowerPoint Presentation</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Bobby _TheMemeLord</cp:lastModifiedBy>
  <cp:revision>26</cp:revision>
  <dcterms:created xsi:type="dcterms:W3CDTF">2021-05-26T16:50:10Z</dcterms:created>
  <dcterms:modified xsi:type="dcterms:W3CDTF">2025-02-19T02:03:21Z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