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Niharika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66d730ce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66d730ce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6b444052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6b444052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b44405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b44405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6d730ce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6d730ce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66d730ce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66d730ce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6b946e9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6b946e9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b080eb7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b080eb7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2b080eb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2b080eb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2b080eb7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2b080eb7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2b080eb7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2b080eb7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3e44863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3e44863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2b080eb7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2b080eb7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2b080eb7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2b080eb7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2b080eb7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2b080eb7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2b080eb7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2b080eb7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2b080eb7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2b080eb7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23e4486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23e4486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7c5b3f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7c5b3f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60b546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60b546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Niharika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605ce2d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605ce2d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Ruthvik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66d730c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66d730c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66d730c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66d730c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6b44405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6b44405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Ruthvik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00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t>Machine Learning-based Test Power analysis</a:t>
            </a:r>
            <a:endParaRPr sz="4500"/>
          </a:p>
        </p:txBody>
      </p:sp>
      <p:sp>
        <p:nvSpPr>
          <p:cNvPr id="87" name="Google Shape;87;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idx="1" type="body"/>
          </p:nvPr>
        </p:nvSpPr>
        <p:spPr>
          <a:xfrm>
            <a:off x="729450" y="1265475"/>
            <a:ext cx="7688700" cy="30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For this </a:t>
            </a:r>
            <a:r>
              <a:rPr lang="en" sz="1600"/>
              <a:t>dataset</a:t>
            </a:r>
            <a:r>
              <a:rPr lang="en" sz="1600"/>
              <a:t> we also performed regression analysis using different ensemble learning methods along with the usual models. That is Random Forest, Bagging and Boosting Regressors.The MSE’s for the Ensemble Learning Models were</a:t>
            </a:r>
            <a:endParaRPr sz="1600"/>
          </a:p>
          <a:p>
            <a:pPr indent="0" lvl="0" marL="0" rtl="0" algn="l">
              <a:spcBef>
                <a:spcPts val="1200"/>
              </a:spcBef>
              <a:spcAft>
                <a:spcPts val="0"/>
              </a:spcAft>
              <a:buNone/>
            </a:pPr>
            <a:r>
              <a:rPr lang="en" sz="1600">
                <a:solidFill>
                  <a:srgbClr val="D5D5D5"/>
                </a:solidFill>
                <a:highlight>
                  <a:srgbClr val="383838"/>
                </a:highlight>
                <a:latin typeface="Courier New"/>
                <a:ea typeface="Courier New"/>
                <a:cs typeface="Courier New"/>
                <a:sym typeface="Courier New"/>
              </a:rPr>
              <a:t>mean square error using Random Forest Regressor: 9.688475288523276e-25</a:t>
            </a:r>
            <a:endParaRPr sz="160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600">
                <a:solidFill>
                  <a:srgbClr val="D5D5D5"/>
                </a:solidFill>
                <a:highlight>
                  <a:srgbClr val="383838"/>
                </a:highlight>
                <a:latin typeface="Courier New"/>
                <a:ea typeface="Courier New"/>
                <a:cs typeface="Courier New"/>
                <a:sym typeface="Courier New"/>
              </a:rPr>
              <a:t>mean square error after Bagging: 3.7010520121940847e-25</a:t>
            </a:r>
            <a:endParaRPr sz="160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600">
                <a:solidFill>
                  <a:srgbClr val="D5D5D5"/>
                </a:solidFill>
                <a:highlight>
                  <a:srgbClr val="383838"/>
                </a:highlight>
                <a:latin typeface="Courier New"/>
                <a:ea typeface="Courier New"/>
                <a:cs typeface="Courier New"/>
                <a:sym typeface="Courier New"/>
              </a:rPr>
              <a:t>mean square error after Boosting: 0.0007794173805528917</a:t>
            </a:r>
            <a:endParaRPr sz="160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t/>
            </a:r>
            <a:endParaRPr sz="1600"/>
          </a:p>
        </p:txBody>
      </p:sp>
      <p:sp>
        <p:nvSpPr>
          <p:cNvPr id="150" name="Google Shape;150;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idx="1" type="body"/>
          </p:nvPr>
        </p:nvSpPr>
        <p:spPr>
          <a:xfrm>
            <a:off x="729450" y="1265475"/>
            <a:ext cx="7688700" cy="30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Visualization:</a:t>
            </a:r>
            <a:endParaRPr sz="1600"/>
          </a:p>
          <a:p>
            <a:pPr indent="0" lvl="0" marL="0" rtl="0" algn="l">
              <a:spcBef>
                <a:spcPts val="1200"/>
              </a:spcBef>
              <a:spcAft>
                <a:spcPts val="1200"/>
              </a:spcAft>
              <a:buNone/>
            </a:pPr>
            <a:r>
              <a:t/>
            </a:r>
            <a:endParaRPr sz="1600"/>
          </a:p>
        </p:txBody>
      </p:sp>
      <p:pic>
        <p:nvPicPr>
          <p:cNvPr id="156" name="Google Shape;156;p23"/>
          <p:cNvPicPr preferRelativeResize="0"/>
          <p:nvPr/>
        </p:nvPicPr>
        <p:blipFill>
          <a:blip r:embed="rId3">
            <a:alphaModFix/>
          </a:blip>
          <a:stretch>
            <a:fillRect/>
          </a:stretch>
        </p:blipFill>
        <p:spPr>
          <a:xfrm>
            <a:off x="1000125" y="1765525"/>
            <a:ext cx="4867950" cy="2739800"/>
          </a:xfrm>
          <a:prstGeom prst="rect">
            <a:avLst/>
          </a:prstGeom>
          <a:noFill/>
          <a:ln>
            <a:noFill/>
          </a:ln>
        </p:spPr>
      </p:pic>
      <p:sp>
        <p:nvSpPr>
          <p:cNvPr id="157" name="Google Shape;157;p23"/>
          <p:cNvSpPr txBox="1"/>
          <p:nvPr/>
        </p:nvSpPr>
        <p:spPr>
          <a:xfrm>
            <a:off x="6153825" y="1775725"/>
            <a:ext cx="226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Similar plots were obtained while performing regression using Bagging and Boosting techniques.</a:t>
            </a:r>
            <a:endParaRPr>
              <a:latin typeface="Lato"/>
              <a:ea typeface="Lato"/>
              <a:cs typeface="Lato"/>
              <a:sym typeface="Lato"/>
            </a:endParaRPr>
          </a:p>
        </p:txBody>
      </p:sp>
      <p:sp>
        <p:nvSpPr>
          <p:cNvPr id="158" name="Google Shape;158;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idx="1" type="body"/>
          </p:nvPr>
        </p:nvSpPr>
        <p:spPr>
          <a:xfrm>
            <a:off x="729450" y="1285875"/>
            <a:ext cx="7688700" cy="30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And for the usual models the MSE’s obtained were:</a:t>
            </a:r>
            <a:endParaRPr sz="1600"/>
          </a:p>
          <a:p>
            <a:pPr indent="0" lvl="0" marL="0" rtl="0" algn="l">
              <a:spcBef>
                <a:spcPts val="1200"/>
              </a:spcBef>
              <a:spcAft>
                <a:spcPts val="1200"/>
              </a:spcAft>
              <a:buNone/>
            </a:pPr>
            <a:r>
              <a:t/>
            </a:r>
            <a:endParaRPr sz="1600"/>
          </a:p>
        </p:txBody>
      </p:sp>
      <p:pic>
        <p:nvPicPr>
          <p:cNvPr id="164" name="Google Shape;164;p24"/>
          <p:cNvPicPr preferRelativeResize="0"/>
          <p:nvPr/>
        </p:nvPicPr>
        <p:blipFill>
          <a:blip r:embed="rId3">
            <a:alphaModFix/>
          </a:blip>
          <a:stretch>
            <a:fillRect/>
          </a:stretch>
        </p:blipFill>
        <p:spPr>
          <a:xfrm>
            <a:off x="853875" y="1941725"/>
            <a:ext cx="4483525" cy="2334325"/>
          </a:xfrm>
          <a:prstGeom prst="rect">
            <a:avLst/>
          </a:prstGeom>
          <a:noFill/>
          <a:ln>
            <a:noFill/>
          </a:ln>
        </p:spPr>
      </p:pic>
      <p:sp>
        <p:nvSpPr>
          <p:cNvPr id="165" name="Google Shape;165;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17375" y="499225"/>
            <a:ext cx="33009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2</a:t>
            </a:r>
            <a:endParaRPr/>
          </a:p>
        </p:txBody>
      </p:sp>
      <p:sp>
        <p:nvSpPr>
          <p:cNvPr id="171" name="Google Shape;171;p25"/>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latin typeface="Arial"/>
                <a:ea typeface="Arial"/>
                <a:cs typeface="Arial"/>
                <a:sym typeface="Arial"/>
              </a:rPr>
              <a:t>Considering the No of switches in the test vector as a separate feature i.e;finally with No of switches and total gates as features with Test Power as target we implemented the models. </a:t>
            </a:r>
            <a:endParaRPr/>
          </a:p>
        </p:txBody>
      </p:sp>
      <p:pic>
        <p:nvPicPr>
          <p:cNvPr id="172" name="Google Shape;172;p25"/>
          <p:cNvPicPr preferRelativeResize="0"/>
          <p:nvPr/>
        </p:nvPicPr>
        <p:blipFill>
          <a:blip r:embed="rId3">
            <a:alphaModFix/>
          </a:blip>
          <a:stretch>
            <a:fillRect/>
          </a:stretch>
        </p:blipFill>
        <p:spPr>
          <a:xfrm>
            <a:off x="618850" y="1892125"/>
            <a:ext cx="3324225" cy="2400300"/>
          </a:xfrm>
          <a:prstGeom prst="rect">
            <a:avLst/>
          </a:prstGeom>
          <a:noFill/>
          <a:ln>
            <a:noFill/>
          </a:ln>
        </p:spPr>
      </p:pic>
      <p:sp>
        <p:nvSpPr>
          <p:cNvPr id="173" name="Google Shape;173;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idx="1" type="body"/>
          </p:nvPr>
        </p:nvSpPr>
        <p:spPr>
          <a:xfrm>
            <a:off x="729450" y="1306275"/>
            <a:ext cx="7688700" cy="30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We tried to implement the regression models considering test vectors of size 50 and total gates using these some regression models we have done the prediction and this did not give any result as the size of test vector is 50 and that float value could not fit in the regressor models.</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lang="en" sz="1600">
                <a:solidFill>
                  <a:srgbClr val="000000"/>
                </a:solidFill>
                <a:latin typeface="Arial"/>
                <a:ea typeface="Arial"/>
                <a:cs typeface="Arial"/>
                <a:sym typeface="Arial"/>
              </a:rPr>
              <a:t>So we took Number of Switches into consideration instead of the Test Vector of size 50 and did the further analysis.That is considering the features as No of Switches and Total no of gates with target as Test power we implement the regression models.</a:t>
            </a:r>
            <a:endParaRPr sz="1600">
              <a:solidFill>
                <a:srgbClr val="000000"/>
              </a:solidFill>
              <a:latin typeface="Arial"/>
              <a:ea typeface="Arial"/>
              <a:cs typeface="Arial"/>
              <a:sym typeface="Arial"/>
            </a:endParaRPr>
          </a:p>
        </p:txBody>
      </p:sp>
      <p:sp>
        <p:nvSpPr>
          <p:cNvPr id="179" name="Google Shape;179;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idx="1" type="body"/>
          </p:nvPr>
        </p:nvSpPr>
        <p:spPr>
          <a:xfrm>
            <a:off x="729450" y="1285875"/>
            <a:ext cx="7688700" cy="30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Applying Ridge Regression, MSE obtained is</a:t>
            </a:r>
            <a:endParaRPr sz="1600"/>
          </a:p>
          <a:p>
            <a:pPr indent="0" lvl="0" marL="0" rtl="0" algn="l">
              <a:spcBef>
                <a:spcPts val="1200"/>
              </a:spcBef>
              <a:spcAft>
                <a:spcPts val="0"/>
              </a:spcAft>
              <a:buNone/>
            </a:pPr>
            <a:r>
              <a:rPr lang="en" sz="1550">
                <a:solidFill>
                  <a:srgbClr val="D5D5D5"/>
                </a:solidFill>
                <a:highlight>
                  <a:srgbClr val="383838"/>
                </a:highlight>
                <a:latin typeface="Courier New"/>
                <a:ea typeface="Courier New"/>
                <a:cs typeface="Courier New"/>
                <a:sym typeface="Courier New"/>
              </a:rPr>
              <a:t>35.527891743811495</a:t>
            </a:r>
            <a:endParaRPr sz="15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t/>
            </a:r>
            <a:endParaRPr sz="15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t/>
            </a:r>
            <a:endParaRPr sz="1600"/>
          </a:p>
        </p:txBody>
      </p:sp>
      <p:pic>
        <p:nvPicPr>
          <p:cNvPr id="185" name="Google Shape;185;p27"/>
          <p:cNvPicPr preferRelativeResize="0"/>
          <p:nvPr/>
        </p:nvPicPr>
        <p:blipFill>
          <a:blip r:embed="rId3">
            <a:alphaModFix/>
          </a:blip>
          <a:stretch>
            <a:fillRect/>
          </a:stretch>
        </p:blipFill>
        <p:spPr>
          <a:xfrm>
            <a:off x="776963" y="2126125"/>
            <a:ext cx="3609975" cy="2381250"/>
          </a:xfrm>
          <a:prstGeom prst="rect">
            <a:avLst/>
          </a:prstGeom>
          <a:noFill/>
          <a:ln>
            <a:noFill/>
          </a:ln>
        </p:spPr>
      </p:pic>
      <p:sp>
        <p:nvSpPr>
          <p:cNvPr id="186" name="Google Shape;186;p27"/>
          <p:cNvSpPr txBox="1"/>
          <p:nvPr/>
        </p:nvSpPr>
        <p:spPr>
          <a:xfrm>
            <a:off x="4572000" y="2204350"/>
            <a:ext cx="2561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Here is the Visualisation of </a:t>
            </a:r>
            <a:r>
              <a:rPr lang="en" sz="1600">
                <a:latin typeface="Lato"/>
                <a:ea typeface="Lato"/>
                <a:cs typeface="Lato"/>
                <a:sym typeface="Lato"/>
              </a:rPr>
              <a:t>predicted</a:t>
            </a:r>
            <a:r>
              <a:rPr lang="en" sz="1600">
                <a:latin typeface="Lato"/>
                <a:ea typeface="Lato"/>
                <a:cs typeface="Lato"/>
                <a:sym typeface="Lato"/>
              </a:rPr>
              <a:t> values and test values, we can see some values are not predicted correctly, blue lines appear clearly above the red ones.</a:t>
            </a:r>
            <a:endParaRPr sz="1600">
              <a:latin typeface="Lato"/>
              <a:ea typeface="Lato"/>
              <a:cs typeface="Lato"/>
              <a:sym typeface="Lato"/>
            </a:endParaRPr>
          </a:p>
        </p:txBody>
      </p:sp>
      <p:sp>
        <p:nvSpPr>
          <p:cNvPr id="187" name="Google Shape;187;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729450" y="1285875"/>
            <a:ext cx="7688700" cy="30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Applying KNN model, MSE obtained is</a:t>
            </a:r>
            <a:endParaRPr sz="1600"/>
          </a:p>
          <a:p>
            <a:pPr indent="0" lvl="0" marL="0" rtl="0" algn="l">
              <a:spcBef>
                <a:spcPts val="1200"/>
              </a:spcBef>
              <a:spcAft>
                <a:spcPts val="0"/>
              </a:spcAft>
              <a:buNone/>
            </a:pPr>
            <a:r>
              <a:rPr lang="en" sz="1550">
                <a:solidFill>
                  <a:srgbClr val="D5D5D5"/>
                </a:solidFill>
                <a:highlight>
                  <a:srgbClr val="383838"/>
                </a:highlight>
                <a:latin typeface="Courier New"/>
                <a:ea typeface="Courier New"/>
                <a:cs typeface="Courier New"/>
                <a:sym typeface="Courier New"/>
              </a:rPr>
              <a:t>44.24764705882354</a:t>
            </a:r>
            <a:endParaRPr sz="15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t/>
            </a:r>
            <a:endParaRPr sz="1550">
              <a:solidFill>
                <a:srgbClr val="D5D5D5"/>
              </a:solidFill>
              <a:highlight>
                <a:srgbClr val="383838"/>
              </a:highlight>
              <a:latin typeface="Courier New"/>
              <a:ea typeface="Courier New"/>
              <a:cs typeface="Courier New"/>
              <a:sym typeface="Courier New"/>
            </a:endParaRPr>
          </a:p>
        </p:txBody>
      </p:sp>
      <p:pic>
        <p:nvPicPr>
          <p:cNvPr id="193" name="Google Shape;193;p28"/>
          <p:cNvPicPr preferRelativeResize="0"/>
          <p:nvPr/>
        </p:nvPicPr>
        <p:blipFill>
          <a:blip r:embed="rId3">
            <a:alphaModFix/>
          </a:blip>
          <a:stretch>
            <a:fillRect/>
          </a:stretch>
        </p:blipFill>
        <p:spPr>
          <a:xfrm>
            <a:off x="797388" y="2141763"/>
            <a:ext cx="3609975" cy="2390775"/>
          </a:xfrm>
          <a:prstGeom prst="rect">
            <a:avLst/>
          </a:prstGeom>
          <a:noFill/>
          <a:ln>
            <a:noFill/>
          </a:ln>
        </p:spPr>
      </p:pic>
      <p:sp>
        <p:nvSpPr>
          <p:cNvPr id="194" name="Google Shape;194;p28"/>
          <p:cNvSpPr txBox="1"/>
          <p:nvPr/>
        </p:nvSpPr>
        <p:spPr>
          <a:xfrm>
            <a:off x="4520975" y="2041075"/>
            <a:ext cx="34494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Even here we can clearly see some of the predicted values are not correct comparing it with Ridge Regressor from the plot we can see the blue lines appear more on Knn model so predictions done by Ridge Regressor is better than Knn, MSE’s also show us the same.</a:t>
            </a:r>
            <a:endParaRPr sz="1600">
              <a:latin typeface="Lato"/>
              <a:ea typeface="Lato"/>
              <a:cs typeface="Lato"/>
              <a:sym typeface="Lato"/>
            </a:endParaRPr>
          </a:p>
        </p:txBody>
      </p:sp>
      <p:sp>
        <p:nvSpPr>
          <p:cNvPr id="195" name="Google Shape;195;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1" type="body"/>
          </p:nvPr>
        </p:nvSpPr>
        <p:spPr>
          <a:xfrm>
            <a:off x="729450" y="1275675"/>
            <a:ext cx="7688700" cy="30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Applying Decision Tree Regressor model, MSE obtained is</a:t>
            </a:r>
            <a:endParaRPr sz="1600"/>
          </a:p>
          <a:p>
            <a:pPr indent="0" lvl="0" marL="0" rtl="0" algn="l">
              <a:spcBef>
                <a:spcPts val="1200"/>
              </a:spcBef>
              <a:spcAft>
                <a:spcPts val="0"/>
              </a:spcAft>
              <a:buNone/>
            </a:pPr>
            <a:r>
              <a:rPr lang="en" sz="1550">
                <a:solidFill>
                  <a:srgbClr val="D5D5D5"/>
                </a:solidFill>
                <a:highlight>
                  <a:srgbClr val="383838"/>
                </a:highlight>
                <a:latin typeface="Courier New"/>
                <a:ea typeface="Courier New"/>
                <a:cs typeface="Courier New"/>
                <a:sym typeface="Courier New"/>
              </a:rPr>
              <a:t>1.7205882352941178</a:t>
            </a:r>
            <a:endParaRPr sz="15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t/>
            </a:r>
            <a:endParaRPr sz="1550">
              <a:solidFill>
                <a:srgbClr val="D5D5D5"/>
              </a:solidFill>
              <a:highlight>
                <a:srgbClr val="383838"/>
              </a:highlight>
              <a:latin typeface="Courier New"/>
              <a:ea typeface="Courier New"/>
              <a:cs typeface="Courier New"/>
              <a:sym typeface="Courier New"/>
            </a:endParaRPr>
          </a:p>
        </p:txBody>
      </p:sp>
      <p:pic>
        <p:nvPicPr>
          <p:cNvPr id="201" name="Google Shape;201;p29"/>
          <p:cNvPicPr preferRelativeResize="0"/>
          <p:nvPr/>
        </p:nvPicPr>
        <p:blipFill>
          <a:blip r:embed="rId3">
            <a:alphaModFix/>
          </a:blip>
          <a:stretch>
            <a:fillRect/>
          </a:stretch>
        </p:blipFill>
        <p:spPr>
          <a:xfrm>
            <a:off x="807588" y="2080538"/>
            <a:ext cx="3609975" cy="2390775"/>
          </a:xfrm>
          <a:prstGeom prst="rect">
            <a:avLst/>
          </a:prstGeom>
          <a:noFill/>
          <a:ln>
            <a:noFill/>
          </a:ln>
        </p:spPr>
      </p:pic>
      <p:sp>
        <p:nvSpPr>
          <p:cNvPr id="202" name="Google Shape;202;p29"/>
          <p:cNvSpPr txBox="1"/>
          <p:nvPr/>
        </p:nvSpPr>
        <p:spPr>
          <a:xfrm>
            <a:off x="4633225" y="2255375"/>
            <a:ext cx="282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This model is better considering the models implemented before we can clearly see it through the plot and even with MSE.</a:t>
            </a:r>
            <a:endParaRPr>
              <a:latin typeface="Lato"/>
              <a:ea typeface="Lato"/>
              <a:cs typeface="Lato"/>
              <a:sym typeface="Lato"/>
            </a:endParaRPr>
          </a:p>
        </p:txBody>
      </p:sp>
      <p:sp>
        <p:nvSpPr>
          <p:cNvPr id="203" name="Google Shape;203;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idx="1" type="body"/>
          </p:nvPr>
        </p:nvSpPr>
        <p:spPr>
          <a:xfrm>
            <a:off x="729450" y="1326700"/>
            <a:ext cx="7688700" cy="30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Applying Random Forest regressor, MSE obtained</a:t>
            </a:r>
            <a:endParaRPr sz="1600"/>
          </a:p>
          <a:p>
            <a:pPr indent="0" lvl="0" marL="0" rtl="0" algn="l">
              <a:spcBef>
                <a:spcPts val="1200"/>
              </a:spcBef>
              <a:spcAft>
                <a:spcPts val="0"/>
              </a:spcAft>
              <a:buNone/>
            </a:pPr>
            <a:r>
              <a:rPr lang="en" sz="1550">
                <a:solidFill>
                  <a:srgbClr val="D5D5D5"/>
                </a:solidFill>
                <a:highlight>
                  <a:srgbClr val="383838"/>
                </a:highlight>
                <a:latin typeface="Courier New"/>
                <a:ea typeface="Courier New"/>
                <a:cs typeface="Courier New"/>
                <a:sym typeface="Courier New"/>
              </a:rPr>
              <a:t>1.0709322433407087</a:t>
            </a:r>
            <a:endParaRPr sz="15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t/>
            </a:r>
            <a:endParaRPr sz="1550">
              <a:solidFill>
                <a:srgbClr val="D5D5D5"/>
              </a:solidFill>
              <a:highlight>
                <a:srgbClr val="383838"/>
              </a:highlight>
              <a:latin typeface="Courier New"/>
              <a:ea typeface="Courier New"/>
              <a:cs typeface="Courier New"/>
              <a:sym typeface="Courier New"/>
            </a:endParaRPr>
          </a:p>
        </p:txBody>
      </p:sp>
      <p:pic>
        <p:nvPicPr>
          <p:cNvPr id="209" name="Google Shape;209;p30"/>
          <p:cNvPicPr preferRelativeResize="0"/>
          <p:nvPr/>
        </p:nvPicPr>
        <p:blipFill>
          <a:blip r:embed="rId3">
            <a:alphaModFix/>
          </a:blip>
          <a:stretch>
            <a:fillRect/>
          </a:stretch>
        </p:blipFill>
        <p:spPr>
          <a:xfrm>
            <a:off x="776963" y="2192788"/>
            <a:ext cx="3609975" cy="2390775"/>
          </a:xfrm>
          <a:prstGeom prst="rect">
            <a:avLst/>
          </a:prstGeom>
          <a:noFill/>
          <a:ln>
            <a:noFill/>
          </a:ln>
        </p:spPr>
      </p:pic>
      <p:sp>
        <p:nvSpPr>
          <p:cNvPr id="210" name="Google Shape;210;p30"/>
          <p:cNvSpPr txBox="1"/>
          <p:nvPr/>
        </p:nvSpPr>
        <p:spPr>
          <a:xfrm>
            <a:off x="4674050" y="2510525"/>
            <a:ext cx="2582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plot is almost same as that of Decision tree model even the MSE is almost same, But by a small margin this model is better than the decision tree model .</a:t>
            </a:r>
            <a:endParaRPr>
              <a:latin typeface="Lato"/>
              <a:ea typeface="Lato"/>
              <a:cs typeface="Lato"/>
              <a:sym typeface="Lato"/>
            </a:endParaRPr>
          </a:p>
        </p:txBody>
      </p:sp>
      <p:sp>
        <p:nvSpPr>
          <p:cNvPr id="211" name="Google Shape;211;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idx="1" type="body"/>
          </p:nvPr>
        </p:nvSpPr>
        <p:spPr>
          <a:xfrm>
            <a:off x="729450" y="1296075"/>
            <a:ext cx="7688700" cy="30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Applying Neural Network regressor, MSE obtained is</a:t>
            </a:r>
            <a:endParaRPr sz="1600"/>
          </a:p>
          <a:p>
            <a:pPr indent="0" lvl="0" marL="0" rtl="0" algn="l">
              <a:spcBef>
                <a:spcPts val="1200"/>
              </a:spcBef>
              <a:spcAft>
                <a:spcPts val="0"/>
              </a:spcAft>
              <a:buNone/>
            </a:pPr>
            <a:r>
              <a:rPr lang="en" sz="1550">
                <a:solidFill>
                  <a:srgbClr val="D5D5D5"/>
                </a:solidFill>
                <a:highlight>
                  <a:srgbClr val="383838"/>
                </a:highlight>
                <a:latin typeface="Courier New"/>
                <a:ea typeface="Courier New"/>
                <a:cs typeface="Courier New"/>
                <a:sym typeface="Courier New"/>
              </a:rPr>
              <a:t>0.8796303817055585</a:t>
            </a:r>
            <a:endParaRPr sz="15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t/>
            </a:r>
            <a:endParaRPr sz="1550">
              <a:solidFill>
                <a:srgbClr val="D5D5D5"/>
              </a:solidFill>
              <a:highlight>
                <a:srgbClr val="383838"/>
              </a:highlight>
              <a:latin typeface="Courier New"/>
              <a:ea typeface="Courier New"/>
              <a:cs typeface="Courier New"/>
              <a:sym typeface="Courier New"/>
            </a:endParaRPr>
          </a:p>
        </p:txBody>
      </p:sp>
      <p:pic>
        <p:nvPicPr>
          <p:cNvPr id="217" name="Google Shape;217;p31"/>
          <p:cNvPicPr preferRelativeResize="0"/>
          <p:nvPr/>
        </p:nvPicPr>
        <p:blipFill>
          <a:blip r:embed="rId3">
            <a:alphaModFix/>
          </a:blip>
          <a:stretch>
            <a:fillRect/>
          </a:stretch>
        </p:blipFill>
        <p:spPr>
          <a:xfrm>
            <a:off x="729438" y="2213213"/>
            <a:ext cx="3609975" cy="2390775"/>
          </a:xfrm>
          <a:prstGeom prst="rect">
            <a:avLst/>
          </a:prstGeom>
          <a:noFill/>
          <a:ln>
            <a:noFill/>
          </a:ln>
        </p:spPr>
      </p:pic>
      <p:sp>
        <p:nvSpPr>
          <p:cNvPr id="218" name="Google Shape;218;p31"/>
          <p:cNvSpPr txBox="1"/>
          <p:nvPr/>
        </p:nvSpPr>
        <p:spPr>
          <a:xfrm>
            <a:off x="4725075" y="2275800"/>
            <a:ext cx="2745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This is the best prediction, we can clearly see how there is almost an entire overlap of both predicted and actual Test Power.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Even the MSE is very less compared to all the models implemented before.</a:t>
            </a:r>
            <a:endParaRPr>
              <a:latin typeface="Lato"/>
              <a:ea typeface="Lato"/>
              <a:cs typeface="Lato"/>
              <a:sym typeface="Lato"/>
            </a:endParaRPr>
          </a:p>
        </p:txBody>
      </p:sp>
      <p:sp>
        <p:nvSpPr>
          <p:cNvPr id="219" name="Google Shape;219;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93" name="Google Shape;93;p14"/>
          <p:cNvSpPr txBox="1"/>
          <p:nvPr>
            <p:ph idx="1" type="body"/>
          </p:nvPr>
        </p:nvSpPr>
        <p:spPr>
          <a:xfrm>
            <a:off x="727650" y="20686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Niharika Manhar (B20CS038)</a:t>
            </a:r>
            <a:endParaRPr sz="1600"/>
          </a:p>
          <a:p>
            <a:pPr indent="0" lvl="0" marL="0" rtl="0" algn="l">
              <a:spcBef>
                <a:spcPts val="1200"/>
              </a:spcBef>
              <a:spcAft>
                <a:spcPts val="0"/>
              </a:spcAft>
              <a:buNone/>
            </a:pPr>
            <a:r>
              <a:rPr lang="en" sz="1600"/>
              <a:t>Ruthvik K (B20AI037)</a:t>
            </a:r>
            <a:endParaRPr sz="1600"/>
          </a:p>
          <a:p>
            <a:pPr indent="0" lvl="0" marL="0" rtl="0" algn="l">
              <a:spcBef>
                <a:spcPts val="1200"/>
              </a:spcBef>
              <a:spcAft>
                <a:spcPts val="1200"/>
              </a:spcAft>
              <a:buNone/>
            </a:pPr>
            <a:r>
              <a:t/>
            </a:r>
            <a:endParaRPr/>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idx="1" type="body"/>
          </p:nvPr>
        </p:nvSpPr>
        <p:spPr>
          <a:xfrm>
            <a:off x="729450" y="1326700"/>
            <a:ext cx="7688700" cy="301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As neural network was giving the best result we wanted to check how the MSE updates by </a:t>
            </a:r>
            <a:r>
              <a:rPr lang="en" sz="1600"/>
              <a:t>increasing</a:t>
            </a:r>
            <a:r>
              <a:rPr lang="en" sz="1600"/>
              <a:t> epochs by applying Artificial Neural Network Model, building this model with the help of three hidden layers and from tensorflow  using Sequential() class to develop our neural network with appropriate activation functions and perform the forward propagation, Now after this for backward </a:t>
            </a:r>
            <a:r>
              <a:rPr lang="en" sz="1600"/>
              <a:t>propagation</a:t>
            </a:r>
            <a:r>
              <a:rPr lang="en" sz="1600"/>
              <a:t> we use Adams Optimizer and loss function considered is MSLE() mean squared logarithmic error. Then training the model we analyse how the MSLE varies with change in epochs.</a:t>
            </a:r>
            <a:endParaRPr sz="1600"/>
          </a:p>
        </p:txBody>
      </p:sp>
      <p:sp>
        <p:nvSpPr>
          <p:cNvPr id="225" name="Google Shape;225;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idx="1" type="body"/>
          </p:nvPr>
        </p:nvSpPr>
        <p:spPr>
          <a:xfrm>
            <a:off x="729450" y="1275675"/>
            <a:ext cx="7688700" cy="306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600"/>
          </a:p>
        </p:txBody>
      </p:sp>
      <p:pic>
        <p:nvPicPr>
          <p:cNvPr id="231" name="Google Shape;231;p33"/>
          <p:cNvPicPr preferRelativeResize="0"/>
          <p:nvPr/>
        </p:nvPicPr>
        <p:blipFill>
          <a:blip r:embed="rId3">
            <a:alphaModFix/>
          </a:blip>
          <a:stretch>
            <a:fillRect/>
          </a:stretch>
        </p:blipFill>
        <p:spPr>
          <a:xfrm>
            <a:off x="398000" y="1323375"/>
            <a:ext cx="8490877" cy="2942475"/>
          </a:xfrm>
          <a:prstGeom prst="rect">
            <a:avLst/>
          </a:prstGeom>
          <a:noFill/>
          <a:ln>
            <a:noFill/>
          </a:ln>
        </p:spPr>
      </p:pic>
      <p:sp>
        <p:nvSpPr>
          <p:cNvPr id="232" name="Google Shape;232;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idx="1" type="body"/>
          </p:nvPr>
        </p:nvSpPr>
        <p:spPr>
          <a:xfrm>
            <a:off x="729450" y="1306275"/>
            <a:ext cx="7688700" cy="30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can observe how the MSLE values decrease with increase in number of epochs.</a:t>
            </a:r>
            <a:endParaRPr sz="1600"/>
          </a:p>
          <a:p>
            <a:pPr indent="0" lvl="0" marL="0" rtl="0" algn="l">
              <a:spcBef>
                <a:spcPts val="1200"/>
              </a:spcBef>
              <a:spcAft>
                <a:spcPts val="1200"/>
              </a:spcAft>
              <a:buNone/>
            </a:pPr>
            <a:r>
              <a:t/>
            </a:r>
            <a:endParaRPr sz="1600"/>
          </a:p>
        </p:txBody>
      </p:sp>
      <p:pic>
        <p:nvPicPr>
          <p:cNvPr id="238" name="Google Shape;238;p34"/>
          <p:cNvPicPr preferRelativeResize="0"/>
          <p:nvPr/>
        </p:nvPicPr>
        <p:blipFill>
          <a:blip r:embed="rId3">
            <a:alphaModFix/>
          </a:blip>
          <a:stretch>
            <a:fillRect/>
          </a:stretch>
        </p:blipFill>
        <p:spPr>
          <a:xfrm>
            <a:off x="2656125" y="1793400"/>
            <a:ext cx="4181205" cy="2860250"/>
          </a:xfrm>
          <a:prstGeom prst="rect">
            <a:avLst/>
          </a:prstGeom>
          <a:noFill/>
          <a:ln>
            <a:noFill/>
          </a:ln>
        </p:spPr>
      </p:pic>
      <p:sp>
        <p:nvSpPr>
          <p:cNvPr id="239" name="Google Shape;239;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idx="1" type="body"/>
          </p:nvPr>
        </p:nvSpPr>
        <p:spPr>
          <a:xfrm>
            <a:off x="729450" y="1265475"/>
            <a:ext cx="7688700" cy="30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Final Comparison of the models we implemented:</a:t>
            </a:r>
            <a:endParaRPr sz="1600"/>
          </a:p>
          <a:p>
            <a:pPr indent="0" lvl="0" marL="0" rtl="0" algn="l">
              <a:spcBef>
                <a:spcPts val="1200"/>
              </a:spcBef>
              <a:spcAft>
                <a:spcPts val="1200"/>
              </a:spcAft>
              <a:buNone/>
            </a:pPr>
            <a:r>
              <a:rPr lang="en" sz="1600"/>
              <a:t> </a:t>
            </a:r>
            <a:endParaRPr sz="1600"/>
          </a:p>
        </p:txBody>
      </p:sp>
      <p:pic>
        <p:nvPicPr>
          <p:cNvPr id="245" name="Google Shape;245;p35"/>
          <p:cNvPicPr preferRelativeResize="0"/>
          <p:nvPr/>
        </p:nvPicPr>
        <p:blipFill>
          <a:blip r:embed="rId3">
            <a:alphaModFix/>
          </a:blip>
          <a:stretch>
            <a:fillRect/>
          </a:stretch>
        </p:blipFill>
        <p:spPr>
          <a:xfrm>
            <a:off x="1969625" y="1643075"/>
            <a:ext cx="4949600" cy="2781300"/>
          </a:xfrm>
          <a:prstGeom prst="rect">
            <a:avLst/>
          </a:prstGeom>
          <a:noFill/>
          <a:ln>
            <a:noFill/>
          </a:ln>
        </p:spPr>
      </p:pic>
      <p:sp>
        <p:nvSpPr>
          <p:cNvPr id="246" name="Google Shape;246;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idx="1" type="body"/>
          </p:nvPr>
        </p:nvSpPr>
        <p:spPr>
          <a:xfrm>
            <a:off x="729450" y="1275675"/>
            <a:ext cx="7688700" cy="30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Conclusion:</a:t>
            </a:r>
            <a:endParaRPr sz="1600"/>
          </a:p>
          <a:p>
            <a:pPr indent="0" lvl="0" marL="0" rtl="0" algn="l">
              <a:spcBef>
                <a:spcPts val="1200"/>
              </a:spcBef>
              <a:spcAft>
                <a:spcPts val="0"/>
              </a:spcAft>
              <a:buNone/>
            </a:pPr>
            <a:r>
              <a:rPr lang="en" sz="1600"/>
              <a:t>Here, the Neural Network-based learning algorithm has been found to be the best in terms of run time and error rate. Overall, it has been shown that machine learning-based prediction is an effective alternative to the accurate simulation of all test patterns to identify power-critical tests when the latter is infeasible.</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
        <p:nvSpPr>
          <p:cNvPr id="252" name="Google Shape;252;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0" name="Google Shape;100;p15"/>
          <p:cNvSpPr txBox="1"/>
          <p:nvPr>
            <p:ph idx="1" type="body"/>
          </p:nvPr>
        </p:nvSpPr>
        <p:spPr>
          <a:xfrm>
            <a:off x="729450" y="20574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Manufacturing is an important part in chip development and production process. The goal is to find defective chips. In order to ensure timely and cost effective testing non-functional operating conditions are created. This in turn creates power issues. The non-functional operating conditions exceed the power specification. This leads to unreliable test results and chip damage.Therefore, tests have to be checked in advance to ensure that they meet the power requirements to guarantee test power-safety.</a:t>
            </a:r>
            <a:endParaRPr sz="1600"/>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729450" y="1802750"/>
            <a:ext cx="7688700" cy="28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2"/>
                </a:solidFill>
              </a:rPr>
              <a:t>Accurate power and timing simulations need considerable resources and excessive runtime. Furthermore, the analyses can only be performed in a very late stage of the development process close to tapeout . The complete simulation of all tests is therefore infeasible. A small subset of tests is typically chosen to be simulated accurately.</a:t>
            </a:r>
            <a:endParaRPr sz="1600">
              <a:solidFill>
                <a:schemeClr val="dk2"/>
              </a:solidFill>
            </a:endParaRPr>
          </a:p>
          <a:p>
            <a:pPr indent="0" lvl="0" marL="0" rtl="0" algn="l">
              <a:spcBef>
                <a:spcPts val="1200"/>
              </a:spcBef>
              <a:spcAft>
                <a:spcPts val="1200"/>
              </a:spcAft>
              <a:buNone/>
            </a:pPr>
            <a:r>
              <a:rPr lang="en" sz="1600">
                <a:solidFill>
                  <a:schemeClr val="dk2"/>
                </a:solidFill>
              </a:rPr>
              <a:t>A critical issue we face here is the selection of tests covering </a:t>
            </a:r>
            <a:r>
              <a:rPr lang="en" sz="1600">
                <a:solidFill>
                  <a:schemeClr val="dk2"/>
                </a:solidFill>
              </a:rPr>
              <a:t>the</a:t>
            </a:r>
            <a:r>
              <a:rPr lang="en" sz="1600">
                <a:solidFill>
                  <a:schemeClr val="dk2"/>
                </a:solidFill>
              </a:rPr>
              <a:t> </a:t>
            </a:r>
            <a:r>
              <a:rPr lang="en" sz="1600">
                <a:solidFill>
                  <a:schemeClr val="dk2"/>
                </a:solidFill>
              </a:rPr>
              <a:t>scenarios</a:t>
            </a:r>
            <a:r>
              <a:rPr lang="en" sz="1600">
                <a:solidFill>
                  <a:schemeClr val="dk2"/>
                </a:solidFill>
              </a:rPr>
              <a:t> which can lead to power issues during the test application.                                                                                 So we need to identify the worst-case test power related issues by means of prediction.</a:t>
            </a:r>
            <a:endParaRPr sz="1600">
              <a:solidFill>
                <a:schemeClr val="dk2"/>
              </a:solidFill>
            </a:endParaRPr>
          </a:p>
        </p:txBody>
      </p:sp>
      <p:sp>
        <p:nvSpPr>
          <p:cNvPr id="107" name="Google Shape;107;p16"/>
          <p:cNvSpPr txBox="1"/>
          <p:nvPr>
            <p:ph type="title"/>
          </p:nvPr>
        </p:nvSpPr>
        <p:spPr>
          <a:xfrm>
            <a:off x="729450" y="126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108" name="Google Shape;108;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7650" y="1255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14" name="Google Shape;114;p17"/>
          <p:cNvSpPr txBox="1"/>
          <p:nvPr>
            <p:ph idx="1" type="body"/>
          </p:nvPr>
        </p:nvSpPr>
        <p:spPr>
          <a:xfrm>
            <a:off x="727650" y="17908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We propose the use of machine learning based power prediction for test selection to avoid these conditions.</a:t>
            </a:r>
            <a:endParaRPr sz="1600">
              <a:solidFill>
                <a:srgbClr val="000000"/>
              </a:solidFill>
            </a:endParaRPr>
          </a:p>
          <a:p>
            <a:pPr indent="0" lvl="0" marL="0" rtl="0" algn="l">
              <a:spcBef>
                <a:spcPts val="0"/>
              </a:spcBef>
              <a:spcAft>
                <a:spcPts val="0"/>
              </a:spcAft>
              <a:buNone/>
            </a:pPr>
            <a:r>
              <a:rPr lang="en" sz="1600">
                <a:solidFill>
                  <a:srgbClr val="000000"/>
                </a:solidFill>
              </a:rPr>
              <a:t>Few preselected tests are accurately simulated. Training vectors and analysis results are used to train the model and then using this model to predict power analysis of target test vectors.</a:t>
            </a:r>
            <a:endParaRPr sz="1600">
              <a:solidFill>
                <a:srgbClr val="000000"/>
              </a:solidFill>
            </a:endParaRPr>
          </a:p>
          <a:p>
            <a:pPr indent="0" lvl="0" marL="0" rtl="0" algn="l">
              <a:spcBef>
                <a:spcPts val="0"/>
              </a:spcBef>
              <a:spcAft>
                <a:spcPts val="0"/>
              </a:spcAft>
              <a:buNone/>
            </a:pPr>
            <a:r>
              <a:rPr lang="en" sz="1600">
                <a:solidFill>
                  <a:srgbClr val="000000"/>
                </a:solidFill>
              </a:rPr>
              <a:t>Advantages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Prediction time is very less as compared to actual process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Predicted values are highly reliable with small variance to actual values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Increases possibility to cover critical tests during sign-off.</a:t>
            </a:r>
            <a:endParaRPr sz="1600">
              <a:solidFill>
                <a:srgbClr val="000000"/>
              </a:solidFill>
            </a:endParaRPr>
          </a:p>
          <a:p>
            <a:pPr indent="0" lvl="0" marL="0" rtl="0" algn="l">
              <a:spcBef>
                <a:spcPts val="0"/>
              </a:spcBef>
              <a:spcAft>
                <a:spcPts val="1200"/>
              </a:spcAft>
              <a:buNone/>
            </a:pPr>
            <a:r>
              <a:t/>
            </a:r>
            <a:endParaRPr/>
          </a:p>
        </p:txBody>
      </p:sp>
      <p:sp>
        <p:nvSpPr>
          <p:cNvPr id="115" name="Google Shape;115;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APPLIED</a:t>
            </a:r>
            <a:endParaRPr/>
          </a:p>
        </p:txBody>
      </p:sp>
      <p:sp>
        <p:nvSpPr>
          <p:cNvPr id="121" name="Google Shape;121;p18"/>
          <p:cNvSpPr txBox="1"/>
          <p:nvPr>
            <p:ph idx="1" type="body"/>
          </p:nvPr>
        </p:nvSpPr>
        <p:spPr>
          <a:xfrm>
            <a:off x="727650" y="1853850"/>
            <a:ext cx="7688700" cy="26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worked on the datasets, each with different set of columns to test how would it affect the test power accuracies.</a:t>
            </a:r>
            <a:endParaRPr sz="1600"/>
          </a:p>
          <a:p>
            <a:pPr indent="0" lvl="0" marL="0" rtl="0" algn="l">
              <a:spcBef>
                <a:spcPts val="1200"/>
              </a:spcBef>
              <a:spcAft>
                <a:spcPts val="0"/>
              </a:spcAft>
              <a:buNone/>
            </a:pPr>
            <a:r>
              <a:rPr lang="en" sz="1600"/>
              <a:t>The models we used are listed below:</a:t>
            </a:r>
            <a:endParaRPr sz="1600"/>
          </a:p>
          <a:p>
            <a:pPr indent="-330200" lvl="0" marL="457200" rtl="0" algn="l">
              <a:spcBef>
                <a:spcPts val="1200"/>
              </a:spcBef>
              <a:spcAft>
                <a:spcPts val="0"/>
              </a:spcAft>
              <a:buSzPts val="1600"/>
              <a:buChar char="●"/>
            </a:pPr>
            <a:r>
              <a:rPr lang="en" sz="1600"/>
              <a:t>Linear regression</a:t>
            </a:r>
            <a:endParaRPr sz="1600"/>
          </a:p>
          <a:p>
            <a:pPr indent="-330200" lvl="0" marL="457200" rtl="0" algn="l">
              <a:spcBef>
                <a:spcPts val="0"/>
              </a:spcBef>
              <a:spcAft>
                <a:spcPts val="0"/>
              </a:spcAft>
              <a:buSzPts val="1600"/>
              <a:buChar char="●"/>
            </a:pPr>
            <a:r>
              <a:rPr lang="en" sz="1600"/>
              <a:t>Ridge regression</a:t>
            </a:r>
            <a:endParaRPr sz="1600"/>
          </a:p>
          <a:p>
            <a:pPr indent="-330200" lvl="0" marL="457200" rtl="0" algn="l">
              <a:spcBef>
                <a:spcPts val="0"/>
              </a:spcBef>
              <a:spcAft>
                <a:spcPts val="0"/>
              </a:spcAft>
              <a:buSzPts val="1600"/>
              <a:buChar char="●"/>
            </a:pPr>
            <a:r>
              <a:rPr lang="en" sz="1600"/>
              <a:t>Nearest neighbours regression</a:t>
            </a:r>
            <a:endParaRPr sz="1600"/>
          </a:p>
          <a:p>
            <a:pPr indent="-330200" lvl="0" marL="457200" rtl="0" algn="l">
              <a:spcBef>
                <a:spcPts val="0"/>
              </a:spcBef>
              <a:spcAft>
                <a:spcPts val="0"/>
              </a:spcAft>
              <a:buSzPts val="1600"/>
              <a:buChar char="●"/>
            </a:pPr>
            <a:r>
              <a:rPr lang="en" sz="1600"/>
              <a:t>Decision tree regression</a:t>
            </a:r>
            <a:endParaRPr sz="1600"/>
          </a:p>
          <a:p>
            <a:pPr indent="-330200" lvl="0" marL="457200" rtl="0" algn="l">
              <a:spcBef>
                <a:spcPts val="0"/>
              </a:spcBef>
              <a:spcAft>
                <a:spcPts val="0"/>
              </a:spcAft>
              <a:buSzPts val="1600"/>
              <a:buChar char="●"/>
            </a:pPr>
            <a:r>
              <a:rPr lang="en" sz="1600"/>
              <a:t>Random forest regression</a:t>
            </a:r>
            <a:endParaRPr sz="1600"/>
          </a:p>
          <a:p>
            <a:pPr indent="-330200" lvl="0" marL="457200" rtl="0" algn="l">
              <a:spcBef>
                <a:spcPts val="0"/>
              </a:spcBef>
              <a:spcAft>
                <a:spcPts val="0"/>
              </a:spcAft>
              <a:buSzPts val="1600"/>
              <a:buChar char="●"/>
            </a:pPr>
            <a:r>
              <a:rPr lang="en" sz="1600"/>
              <a:t>Neural network regression</a:t>
            </a:r>
            <a:endParaRPr sz="1600"/>
          </a:p>
        </p:txBody>
      </p:sp>
      <p:sp>
        <p:nvSpPr>
          <p:cNvPr id="122" name="Google Shape;122;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17375" y="499225"/>
            <a:ext cx="33009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1</a:t>
            </a:r>
            <a:endParaRPr/>
          </a:p>
        </p:txBody>
      </p:sp>
      <p:sp>
        <p:nvSpPr>
          <p:cNvPr id="128" name="Google Shape;128;p1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first dataset had the following columns: number of gates, number of flops, number of test vectors, equivalent area of block, and test power which is the output value.</a:t>
            </a:r>
            <a:endParaRPr sz="1600"/>
          </a:p>
          <a:p>
            <a:pPr indent="0" lvl="0" marL="0" rtl="0" algn="l">
              <a:spcBef>
                <a:spcPts val="1200"/>
              </a:spcBef>
              <a:spcAft>
                <a:spcPts val="1200"/>
              </a:spcAft>
              <a:buNone/>
            </a:pPr>
            <a:r>
              <a:rPr lang="en" sz="1600"/>
              <a:t>The correlation matrix is shown here.</a:t>
            </a:r>
            <a:endParaRPr/>
          </a:p>
        </p:txBody>
      </p:sp>
      <p:pic>
        <p:nvPicPr>
          <p:cNvPr id="129" name="Google Shape;129;p19"/>
          <p:cNvPicPr preferRelativeResize="0"/>
          <p:nvPr/>
        </p:nvPicPr>
        <p:blipFill>
          <a:blip r:embed="rId3">
            <a:alphaModFix/>
          </a:blip>
          <a:stretch>
            <a:fillRect/>
          </a:stretch>
        </p:blipFill>
        <p:spPr>
          <a:xfrm>
            <a:off x="319838" y="1466075"/>
            <a:ext cx="4095975" cy="3185750"/>
          </a:xfrm>
          <a:prstGeom prst="rect">
            <a:avLst/>
          </a:prstGeom>
          <a:noFill/>
          <a:ln>
            <a:noFill/>
          </a:ln>
        </p:spPr>
      </p:pic>
      <p:sp>
        <p:nvSpPr>
          <p:cNvPr id="130" name="Google Shape;130;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idx="1" type="body"/>
          </p:nvPr>
        </p:nvSpPr>
        <p:spPr>
          <a:xfrm>
            <a:off x="729450" y="1285875"/>
            <a:ext cx="7688700" cy="30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solidFill>
                  <a:srgbClr val="000000"/>
                </a:solidFill>
              </a:rPr>
              <a:t>We have analyzed the dataset where we consider the features that are mentioned above and implemented various kinds of algorithms and calculated the mean square error for each of them and tried to decrease the mean square error. The best result we are getting is from using Linear Regressor and it is </a:t>
            </a:r>
            <a:r>
              <a:rPr lang="en" sz="1600">
                <a:solidFill>
                  <a:srgbClr val="D5D5D5"/>
                </a:solidFill>
                <a:highlight>
                  <a:srgbClr val="383838"/>
                </a:highlight>
                <a:latin typeface="Courier New"/>
                <a:ea typeface="Courier New"/>
                <a:cs typeface="Courier New"/>
                <a:sym typeface="Courier New"/>
              </a:rPr>
              <a:t>9.688475288523276e-25</a:t>
            </a:r>
            <a:r>
              <a:rPr lang="en" sz="1600">
                <a:solidFill>
                  <a:srgbClr val="000000"/>
                </a:solidFill>
              </a:rPr>
              <a:t>. </a:t>
            </a:r>
            <a:endParaRPr sz="1600">
              <a:solidFill>
                <a:srgbClr val="000000"/>
              </a:solidFill>
            </a:endParaRPr>
          </a:p>
          <a:p>
            <a:pPr indent="0" lvl="0" marL="0" rtl="0" algn="l">
              <a:spcBef>
                <a:spcPts val="1200"/>
              </a:spcBef>
              <a:spcAft>
                <a:spcPts val="0"/>
              </a:spcAft>
              <a:buNone/>
            </a:pPr>
            <a:r>
              <a:rPr lang="en" sz="1600">
                <a:solidFill>
                  <a:srgbClr val="000000"/>
                </a:solidFill>
              </a:rPr>
              <a:t>We further focussed on the features which actually make an impact on Test Power. </a:t>
            </a:r>
            <a:endParaRPr sz="1600">
              <a:solidFill>
                <a:srgbClr val="000000"/>
              </a:solidFill>
            </a:endParaRPr>
          </a:p>
          <a:p>
            <a:pPr indent="0" lvl="0" marL="0" rtl="0" algn="l">
              <a:spcBef>
                <a:spcPts val="1200"/>
              </a:spcBef>
              <a:spcAft>
                <a:spcPts val="0"/>
              </a:spcAft>
              <a:buNone/>
            </a:pPr>
            <a:r>
              <a:rPr lang="en" sz="1600">
                <a:solidFill>
                  <a:srgbClr val="000000"/>
                </a:solidFill>
              </a:rPr>
              <a:t>The training data set is important for the tuning of the generated model. Typically, the larger the training test is, the smaller is the error between the predicted value and the actual value.</a:t>
            </a:r>
            <a:endParaRPr sz="1600">
              <a:solidFill>
                <a:srgbClr val="000000"/>
              </a:solidFill>
            </a:endParaRPr>
          </a:p>
          <a:p>
            <a:pPr indent="0" lvl="0" marL="0" rtl="0" algn="l">
              <a:spcBef>
                <a:spcPts val="1200"/>
              </a:spcBef>
              <a:spcAft>
                <a:spcPts val="1200"/>
              </a:spcAft>
              <a:buNone/>
            </a:pPr>
            <a:r>
              <a:rPr lang="en" sz="1500">
                <a:solidFill>
                  <a:srgbClr val="000000"/>
                </a:solidFill>
              </a:rPr>
              <a:t> </a:t>
            </a:r>
            <a:endParaRPr sz="2000"/>
          </a:p>
        </p:txBody>
      </p:sp>
      <p:sp>
        <p:nvSpPr>
          <p:cNvPr id="136" name="Google Shape;136;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729450" y="1296075"/>
            <a:ext cx="7688700" cy="30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Visualization:</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 </a:t>
            </a:r>
            <a:endParaRPr sz="1600"/>
          </a:p>
        </p:txBody>
      </p:sp>
      <p:pic>
        <p:nvPicPr>
          <p:cNvPr id="142" name="Google Shape;142;p21"/>
          <p:cNvPicPr preferRelativeResize="0"/>
          <p:nvPr/>
        </p:nvPicPr>
        <p:blipFill>
          <a:blip r:embed="rId3">
            <a:alphaModFix/>
          </a:blip>
          <a:stretch>
            <a:fillRect/>
          </a:stretch>
        </p:blipFill>
        <p:spPr>
          <a:xfrm>
            <a:off x="747725" y="1785950"/>
            <a:ext cx="4477426" cy="2602350"/>
          </a:xfrm>
          <a:prstGeom prst="rect">
            <a:avLst/>
          </a:prstGeom>
          <a:noFill/>
          <a:ln>
            <a:noFill/>
          </a:ln>
        </p:spPr>
      </p:pic>
      <p:sp>
        <p:nvSpPr>
          <p:cNvPr id="143" name="Google Shape;143;p21"/>
          <p:cNvSpPr txBox="1"/>
          <p:nvPr/>
        </p:nvSpPr>
        <p:spPr>
          <a:xfrm>
            <a:off x="5449650" y="1888000"/>
            <a:ext cx="29187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accent1"/>
                </a:solidFill>
                <a:latin typeface="Lato"/>
                <a:ea typeface="Lato"/>
                <a:cs typeface="Lato"/>
                <a:sym typeface="Lato"/>
              </a:rPr>
              <a:t>The R2 score is almost 1 and the predicted values almost overlap the test values, as the MSE is very less.</a:t>
            </a:r>
            <a:endParaRPr>
              <a:latin typeface="Lato"/>
              <a:ea typeface="Lato"/>
              <a:cs typeface="Lato"/>
              <a:sym typeface="Lato"/>
            </a:endParaRPr>
          </a:p>
        </p:txBody>
      </p:sp>
      <p:sp>
        <p:nvSpPr>
          <p:cNvPr id="144" name="Google Shape;14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