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32918400" cy="438912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vikkaderi1@gmail.com" initials="r" lastIdx="1" clrIdx="0">
    <p:extLst>
      <p:ext uri="{19B8F6BF-5375-455C-9EA6-DF929625EA0E}">
        <p15:presenceInfo xmlns:p15="http://schemas.microsoft.com/office/powerpoint/2012/main" userId="9f60a8ef07d903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 d="100"/>
          <a:sy n="13" d="100"/>
        </p:scale>
        <p:origin x="2530" y="72"/>
      </p:cViewPr>
      <p:guideLst>
        <p:guide orient="horz" pos="13824"/>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 name="Google Shape;29;p1:notes"/>
          <p:cNvSpPr>
            <a:spLocks noGrp="1" noRot="1" noChangeAspect="1"/>
          </p:cNvSpPr>
          <p:nvPr>
            <p:ph type="sldImg" idx="2"/>
          </p:nvPr>
        </p:nvSpPr>
        <p:spPr>
          <a:xfrm>
            <a:off x="2195513" y="696913"/>
            <a:ext cx="2613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32004000" y="0"/>
            <a:ext cx="914400" cy="43891200"/>
          </a:xfrm>
          <a:prstGeom prst="rect">
            <a:avLst/>
          </a:prstGeom>
          <a:solidFill>
            <a:srgbClr val="D6E3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914400" cy="43891200"/>
          </a:xfrm>
          <a:prstGeom prst="rect">
            <a:avLst/>
          </a:prstGeom>
          <a:solidFill>
            <a:srgbClr val="D6E3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32918400" cy="5486400"/>
          </a:xfrm>
          <a:prstGeom prst="rect">
            <a:avLst/>
          </a:prstGeom>
          <a:solidFill>
            <a:srgbClr val="3660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5" name="Google Shape;15;p2"/>
          <p:cNvSpPr/>
          <p:nvPr/>
        </p:nvSpPr>
        <p:spPr>
          <a:xfrm>
            <a:off x="0" y="38404800"/>
            <a:ext cx="32918400" cy="5486400"/>
          </a:xfrm>
          <a:prstGeom prst="rect">
            <a:avLst/>
          </a:prstGeom>
          <a:solidFill>
            <a:srgbClr val="B7CC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6" name="Google Shape;16;p2"/>
          <p:cNvSpPr/>
          <p:nvPr/>
        </p:nvSpPr>
        <p:spPr>
          <a:xfrm>
            <a:off x="-137160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Poster Print Size:</a:t>
            </a:r>
            <a:endParaRPr sz="9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This poster template is 48” high by 36” wide. It can be used to print any poster with a 4:3 aspect ratio.</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Placeholders:</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Image Quality:</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You can place digital photos or logo art in your poster file by selecting the </a:t>
            </a:r>
            <a:r>
              <a:rPr lang="en-US" sz="6600" b="1" i="0" u="none" strike="noStrike" cap="none">
                <a:solidFill>
                  <a:srgbClr val="7F7F7F"/>
                </a:solidFill>
                <a:latin typeface="Calibri"/>
                <a:ea typeface="Calibri"/>
                <a:cs typeface="Calibri"/>
                <a:sym typeface="Calibri"/>
              </a:rPr>
              <a:t>Insert, Picture</a:t>
            </a:r>
            <a:r>
              <a:rPr lang="en-US" sz="66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6600" b="1" i="0" u="none" strike="noStrike" cap="none">
                <a:solidFill>
                  <a:srgbClr val="7F7F7F"/>
                </a:solidFill>
                <a:latin typeface="Calibri"/>
                <a:ea typeface="Calibri"/>
                <a:cs typeface="Calibri"/>
                <a:sym typeface="Calibri"/>
              </a:rPr>
              <a:t>150-200 pixels per inch in their final printed size</a:t>
            </a:r>
            <a:r>
              <a:rPr lang="en-US" sz="66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2400"/>
              </a:spcBef>
              <a:spcAft>
                <a:spcPts val="0"/>
              </a:spcAft>
              <a:buNone/>
            </a:pPr>
            <a:br>
              <a:rPr lang="en-US" sz="4800" b="0" i="0" u="none" strike="noStrike" cap="none">
                <a:solidFill>
                  <a:srgbClr val="7F7F7F"/>
                </a:solidFill>
                <a:latin typeface="Calibri"/>
                <a:ea typeface="Calibri"/>
                <a:cs typeface="Calibri"/>
                <a:sym typeface="Calibri"/>
              </a:rPr>
            </a:br>
            <a:r>
              <a:rPr lang="en-US" sz="48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33832800" y="0"/>
            <a:ext cx="12801600" cy="43891200"/>
            <a:chOff x="33832800" y="0"/>
            <a:chExt cx="12801600" cy="43891200"/>
          </a:xfrm>
        </p:grpSpPr>
        <p:sp>
          <p:nvSpPr>
            <p:cNvPr id="18" name="Google Shape;18;p2"/>
            <p:cNvSpPr/>
            <p:nvPr/>
          </p:nvSpPr>
          <p:spPr>
            <a:xfrm>
              <a:off x="338328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Change Color Theme:</a:t>
              </a:r>
              <a:endParaRPr sz="9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change the color theme, select the </a:t>
              </a:r>
              <a:r>
                <a:rPr lang="en-US" sz="6600" b="1" i="0" u="none" strike="noStrike" cap="none">
                  <a:solidFill>
                    <a:srgbClr val="7F7F7F"/>
                  </a:solidFill>
                  <a:latin typeface="Calibri"/>
                  <a:ea typeface="Calibri"/>
                  <a:cs typeface="Calibri"/>
                  <a:sym typeface="Calibri"/>
                </a:rPr>
                <a:t>Design</a:t>
              </a:r>
              <a:r>
                <a:rPr lang="en-US" sz="6600" b="0" i="0" u="none" strike="noStrike" cap="none">
                  <a:solidFill>
                    <a:srgbClr val="7F7F7F"/>
                  </a:solidFill>
                  <a:latin typeface="Calibri"/>
                  <a:ea typeface="Calibri"/>
                  <a:cs typeface="Calibri"/>
                  <a:sym typeface="Calibri"/>
                </a:rPr>
                <a:t> tab, then select the </a:t>
              </a:r>
              <a:r>
                <a:rPr lang="en-US" sz="6600" b="1" i="0" u="none" strike="noStrike" cap="none">
                  <a:solidFill>
                    <a:srgbClr val="7F7F7F"/>
                  </a:solidFill>
                  <a:latin typeface="Calibri"/>
                  <a:ea typeface="Calibri"/>
                  <a:cs typeface="Calibri"/>
                  <a:sym typeface="Calibri"/>
                </a:rPr>
                <a:t>Colors</a:t>
              </a:r>
              <a:r>
                <a:rPr lang="en-US" sz="6600" b="0" i="0" u="none" strike="noStrike" cap="none">
                  <a:solidFill>
                    <a:srgbClr val="7F7F7F"/>
                  </a:solidFill>
                  <a:latin typeface="Calibri"/>
                  <a:ea typeface="Calibri"/>
                  <a:cs typeface="Calibri"/>
                  <a:sym typeface="Calibri"/>
                </a:rPr>
                <a:t> drop-down list.</a:t>
              </a:r>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Printing Your Poster:</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Once your poster file is ready, visit </a:t>
              </a:r>
              <a:r>
                <a:rPr lang="en-US" sz="6600" b="1" i="0" u="none" strike="noStrike" cap="none">
                  <a:solidFill>
                    <a:srgbClr val="7F7F7F"/>
                  </a:solidFill>
                  <a:latin typeface="Calibri"/>
                  <a:ea typeface="Calibri"/>
                  <a:cs typeface="Calibri"/>
                  <a:sym typeface="Calibri"/>
                </a:rPr>
                <a:t>www.genigraphics.com</a:t>
              </a:r>
              <a:r>
                <a:rPr lang="en-US" sz="66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6600" b="0" i="0" u="none" strike="noStrike" cap="none">
                  <a:solidFill>
                    <a:srgbClr val="7F7F7F"/>
                  </a:solidFill>
                  <a:latin typeface="Calibri"/>
                  <a:ea typeface="Calibri"/>
                  <a:cs typeface="Calibri"/>
                  <a:sym typeface="Calibri"/>
                </a:rPr>
                <a:t>US and Canada:  1-800-790-4001</a:t>
              </a:r>
              <a:br>
                <a:rPr lang="en-US" sz="6600" b="0" i="0" u="none" strike="noStrike" cap="none">
                  <a:solidFill>
                    <a:srgbClr val="7F7F7F"/>
                  </a:solidFill>
                  <a:latin typeface="Calibri"/>
                  <a:ea typeface="Calibri"/>
                  <a:cs typeface="Calibri"/>
                  <a:sym typeface="Calibri"/>
                </a:rPr>
              </a:br>
              <a:r>
                <a:rPr lang="en-US" sz="66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4800" b="0" i="0" u="none" strike="noStrike" cap="none">
                  <a:solidFill>
                    <a:srgbClr val="7F7F7F"/>
                  </a:solidFill>
                  <a:latin typeface="Calibri"/>
                  <a:ea typeface="Calibri"/>
                  <a:cs typeface="Calibri"/>
                  <a:sym typeface="Calibri"/>
                </a:rPr>
              </a:br>
              <a:r>
                <a:rPr lang="en-US" sz="48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2" y="9260274"/>
              <a:ext cx="11904515" cy="10246926"/>
            </a:xfrm>
            <a:prstGeom prst="rect">
              <a:avLst/>
            </a:prstGeom>
            <a:noFill/>
            <a:ln>
              <a:noFill/>
            </a:ln>
          </p:spPr>
        </p:pic>
      </p:grpSp>
      <p:pic>
        <p:nvPicPr>
          <p:cNvPr id="20" name="Google Shape;20;p2"/>
          <p:cNvPicPr preferRelativeResize="0"/>
          <p:nvPr/>
        </p:nvPicPr>
        <p:blipFill rotWithShape="1">
          <a:blip r:embed="rId3">
            <a:alphaModFix/>
          </a:blip>
          <a:srcRect/>
          <a:stretch/>
        </p:blipFill>
        <p:spPr>
          <a:xfrm>
            <a:off x="26782765" y="43476672"/>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8000"/>
              <a:buFont typeface="Calibri"/>
              <a:buNone/>
              <a:defRPr sz="8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145/2623330.2623651" TargetMode="External"/><Relationship Id="rId3" Type="http://schemas.openxmlformats.org/officeDocument/2006/relationships/hyperlink" Target="mailto:kondru.1@iitj.ac.in" TargetMode="External"/><Relationship Id="rId7" Type="http://schemas.openxmlformats.org/officeDocument/2006/relationships/hyperlink" Target="https://scikit-learn.org/stable/modules/decomposition.html##truncated-singular-value-decomposition-and-latent-semantic-analysi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cikit-learn.org/stable/modules/model_evaluation.html##hamming-loss" TargetMode="External"/><Relationship Id="rId11" Type="http://schemas.openxmlformats.org/officeDocument/2006/relationships/hyperlink" Target="http://manikvarma.org/downloads/XC/XMLRepository.html" TargetMode="External"/><Relationship Id="rId5" Type="http://schemas.openxmlformats.org/officeDocument/2006/relationships/hyperlink" Target="mailto:ruthvik.2@iitj.ac.in" TargetMode="External"/><Relationship Id="rId10" Type="http://schemas.openxmlformats.org/officeDocument/2006/relationships/hyperlink" Target="https://github.com/tomtung/omikuji/blob/master/src/model/eval.rs" TargetMode="External"/><Relationship Id="rId4" Type="http://schemas.openxmlformats.org/officeDocument/2006/relationships/image" Target="../media/image3.png"/><Relationship Id="rId9" Type="http://schemas.openxmlformats.org/officeDocument/2006/relationships/hyperlink" Target="https://github.com/Refefer/fast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txBox="1"/>
          <p:nvPr/>
        </p:nvSpPr>
        <p:spPr>
          <a:xfrm>
            <a:off x="5486400" y="659011"/>
            <a:ext cx="21945600" cy="2154900"/>
          </a:xfrm>
          <a:prstGeom prst="rect">
            <a:avLst/>
          </a:prstGeom>
          <a:noFill/>
          <a:ln>
            <a:noFill/>
          </a:ln>
        </p:spPr>
        <p:txBody>
          <a:bodyPr spcFirstLastPara="1" wrap="square" lIns="182875" tIns="457200" rIns="182875" bIns="457200" anchor="ctr" anchorCtr="0">
            <a:spAutoFit/>
          </a:bodyPr>
          <a:lstStyle/>
          <a:p>
            <a:pPr marL="0" marR="0" lvl="0" indent="0" algn="ctr" rtl="0">
              <a:spcBef>
                <a:spcPts val="0"/>
              </a:spcBef>
              <a:spcAft>
                <a:spcPts val="0"/>
              </a:spcAft>
              <a:buNone/>
            </a:pPr>
            <a:r>
              <a:rPr lang="en-US" sz="8000" b="1" dirty="0">
                <a:solidFill>
                  <a:srgbClr val="EAF1DD"/>
                </a:solidFill>
                <a:latin typeface="Calibri"/>
                <a:ea typeface="Calibri"/>
                <a:cs typeface="Calibri"/>
                <a:sym typeface="Calibri"/>
              </a:rPr>
              <a:t>MLBD Final Project Poster</a:t>
            </a:r>
            <a:endParaRPr dirty="0"/>
          </a:p>
        </p:txBody>
      </p:sp>
      <p:sp>
        <p:nvSpPr>
          <p:cNvPr id="32" name="Google Shape;32;p4"/>
          <p:cNvSpPr txBox="1"/>
          <p:nvPr/>
        </p:nvSpPr>
        <p:spPr>
          <a:xfrm>
            <a:off x="5486400" y="3200400"/>
            <a:ext cx="21945600" cy="2286000"/>
          </a:xfrm>
          <a:prstGeom prst="rect">
            <a:avLst/>
          </a:prstGeom>
          <a:noFill/>
          <a:ln>
            <a:noFill/>
          </a:ln>
        </p:spPr>
        <p:txBody>
          <a:bodyPr spcFirstLastPara="1" wrap="square" lIns="182875" tIns="182875" rIns="182875" bIns="182875" anchor="ctr" anchorCtr="0">
            <a:noAutofit/>
          </a:bodyPr>
          <a:lstStyle/>
          <a:p>
            <a:pPr marL="0" marR="0" lvl="0" indent="0" algn="ctr" rtl="0">
              <a:spcBef>
                <a:spcPts val="0"/>
              </a:spcBef>
              <a:spcAft>
                <a:spcPts val="0"/>
              </a:spcAft>
              <a:buNone/>
            </a:pPr>
            <a:r>
              <a:rPr lang="en-US" sz="4800" b="0" i="0" u="none" strike="noStrike" cap="none" dirty="0">
                <a:solidFill>
                  <a:srgbClr val="EAF1DD"/>
                </a:solidFill>
                <a:latin typeface="Calibri"/>
                <a:ea typeface="Calibri"/>
                <a:cs typeface="Calibri"/>
                <a:sym typeface="Calibri"/>
              </a:rPr>
              <a:t>Project by Hriday Kondru</a:t>
            </a:r>
            <a:r>
              <a:rPr lang="en-US" sz="4800" dirty="0">
                <a:solidFill>
                  <a:srgbClr val="EAF1DD"/>
                </a:solidFill>
                <a:latin typeface="Calibri"/>
                <a:ea typeface="Calibri"/>
                <a:cs typeface="Calibri"/>
                <a:sym typeface="Calibri"/>
              </a:rPr>
              <a:t> (B20CS021) and </a:t>
            </a:r>
            <a:r>
              <a:rPr lang="en-US" sz="4800" dirty="0" err="1">
                <a:solidFill>
                  <a:srgbClr val="EAF1DD"/>
                </a:solidFill>
                <a:latin typeface="Calibri"/>
                <a:ea typeface="Calibri"/>
                <a:cs typeface="Calibri"/>
                <a:sym typeface="Calibri"/>
              </a:rPr>
              <a:t>Ruthvik</a:t>
            </a:r>
            <a:r>
              <a:rPr lang="en-US" sz="4800" dirty="0">
                <a:solidFill>
                  <a:srgbClr val="EAF1DD"/>
                </a:solidFill>
                <a:latin typeface="Calibri"/>
                <a:ea typeface="Calibri"/>
                <a:cs typeface="Calibri"/>
                <a:sym typeface="Calibri"/>
              </a:rPr>
              <a:t> K (B20AI037)</a:t>
            </a:r>
            <a:endParaRPr dirty="0"/>
          </a:p>
        </p:txBody>
      </p:sp>
      <p:sp>
        <p:nvSpPr>
          <p:cNvPr id="33" name="Google Shape;33;p4"/>
          <p:cNvSpPr txBox="1"/>
          <p:nvPr/>
        </p:nvSpPr>
        <p:spPr>
          <a:xfrm>
            <a:off x="12554571" y="40665963"/>
            <a:ext cx="3618683" cy="2062063"/>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Hriday Kondru</a:t>
            </a:r>
            <a:endParaRPr dirty="0"/>
          </a:p>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3</a:t>
            </a:r>
            <a:r>
              <a:rPr lang="en-US" sz="3200" baseline="30000" dirty="0">
                <a:solidFill>
                  <a:schemeClr val="dk1"/>
                </a:solidFill>
                <a:latin typeface="Calibri"/>
                <a:ea typeface="Calibri"/>
                <a:cs typeface="Calibri"/>
                <a:sym typeface="Calibri"/>
              </a:rPr>
              <a:t>r</a:t>
            </a:r>
            <a:r>
              <a:rPr lang="en-US" sz="3200" b="0" i="0" u="none" strike="noStrike" cap="none" baseline="30000" dirty="0">
                <a:solidFill>
                  <a:schemeClr val="dk1"/>
                </a:solidFill>
                <a:latin typeface="Calibri"/>
                <a:ea typeface="Calibri"/>
                <a:cs typeface="Calibri"/>
                <a:sym typeface="Calibri"/>
              </a:rPr>
              <a:t>d</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Yr</a:t>
            </a:r>
            <a:r>
              <a:rPr lang="en-US" sz="3200" b="0" i="0" u="none" strike="noStrike" cap="none" dirty="0">
                <a:solidFill>
                  <a:schemeClr val="dk1"/>
                </a:solidFill>
                <a:latin typeface="Calibri"/>
                <a:ea typeface="Calibri"/>
                <a:cs typeface="Calibri"/>
                <a:sym typeface="Calibri"/>
              </a:rPr>
              <a:t>, CS IIT Jodhpur</a:t>
            </a:r>
          </a:p>
          <a:p>
            <a:pPr marL="0" marR="0" lvl="0" indent="0" algn="ctr" rtl="0">
              <a:spcBef>
                <a:spcPts val="0"/>
              </a:spcBef>
              <a:spcAft>
                <a:spcPts val="0"/>
              </a:spcAft>
              <a:buNone/>
            </a:pPr>
            <a:r>
              <a:rPr lang="en-US" sz="3200" dirty="0">
                <a:solidFill>
                  <a:schemeClr val="dk1"/>
                </a:solidFill>
                <a:latin typeface="Calibri"/>
                <a:ea typeface="Calibri"/>
                <a:cs typeface="Calibri"/>
                <a:sym typeface="Calibri"/>
              </a:rPr>
              <a:t>B20CS021</a:t>
            </a:r>
            <a:endParaRPr dirty="0"/>
          </a:p>
          <a:p>
            <a:pPr marL="0" marR="0" lvl="0" indent="0" algn="ctr" rtl="0">
              <a:spcBef>
                <a:spcPts val="0"/>
              </a:spcBef>
              <a:spcAft>
                <a:spcPts val="0"/>
              </a:spcAft>
              <a:buNone/>
            </a:pPr>
            <a:r>
              <a:rPr lang="en-US" sz="32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kondru.1@iitj.ac.in</a:t>
            </a:r>
            <a:endParaRPr lang="en-US" sz="3200" b="0" i="0" u="sng" strike="noStrike" cap="none" dirty="0">
              <a:solidFill>
                <a:schemeClr val="dk1"/>
              </a:solidFill>
              <a:latin typeface="Calibri"/>
              <a:ea typeface="Calibri"/>
              <a:cs typeface="Calibri"/>
              <a:sym typeface="Calibri"/>
            </a:endParaRPr>
          </a:p>
        </p:txBody>
      </p:sp>
      <p:sp>
        <p:nvSpPr>
          <p:cNvPr id="34" name="Google Shape;34;p4"/>
          <p:cNvSpPr txBox="1"/>
          <p:nvPr/>
        </p:nvSpPr>
        <p:spPr>
          <a:xfrm>
            <a:off x="15124624" y="39675137"/>
            <a:ext cx="263867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chemeClr val="dk1"/>
                </a:solidFill>
                <a:latin typeface="Calibri"/>
                <a:ea typeface="Calibri"/>
                <a:cs typeface="Calibri"/>
                <a:sym typeface="Calibri"/>
              </a:rPr>
              <a:t>Contact</a:t>
            </a:r>
            <a:endParaRPr/>
          </a:p>
        </p:txBody>
      </p:sp>
      <p:sp>
        <p:nvSpPr>
          <p:cNvPr id="35" name="Google Shape;35;p4"/>
          <p:cNvSpPr txBox="1"/>
          <p:nvPr/>
        </p:nvSpPr>
        <p:spPr>
          <a:xfrm>
            <a:off x="1828800" y="7086600"/>
            <a:ext cx="14173200" cy="33246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just" rtl="0">
              <a:spcBef>
                <a:spcPts val="0"/>
              </a:spcBef>
              <a:spcAft>
                <a:spcPts val="0"/>
              </a:spcAft>
              <a:buNone/>
            </a:pPr>
            <a:r>
              <a:rPr lang="en-US" sz="3200" dirty="0">
                <a:solidFill>
                  <a:schemeClr val="dk1"/>
                </a:solidFill>
                <a:latin typeface="Calibri"/>
                <a:ea typeface="Calibri"/>
                <a:cs typeface="Calibri"/>
                <a:sym typeface="Calibri"/>
              </a:rPr>
              <a:t>Extreme multilabel classification (XMLC) is a classification task where each instance has to be assigned to a subset of a large number of possible labels, which is prevalent in various applications such as text classification and recommendation systems. In XMLC, the number of possible labels can be very large, ranging from millions to billions. This project aims to tackle the challenging problem of XMLC on the LF-AmazonTitles-131K </a:t>
            </a:r>
            <a:r>
              <a:rPr lang="en-US" sz="3200" dirty="0" err="1">
                <a:solidFill>
                  <a:schemeClr val="dk1"/>
                </a:solidFill>
                <a:latin typeface="Calibri"/>
                <a:ea typeface="Calibri"/>
                <a:cs typeface="Calibri"/>
                <a:sym typeface="Calibri"/>
              </a:rPr>
              <a:t>BoW</a:t>
            </a:r>
            <a:r>
              <a:rPr lang="en-US" sz="3200" dirty="0">
                <a:solidFill>
                  <a:schemeClr val="dk1"/>
                </a:solidFill>
                <a:latin typeface="Calibri"/>
                <a:ea typeface="Calibri"/>
                <a:cs typeface="Calibri"/>
                <a:sym typeface="Calibri"/>
              </a:rPr>
              <a:t> dataset.</a:t>
            </a:r>
            <a:endParaRPr sz="3200" dirty="0">
              <a:solidFill>
                <a:schemeClr val="dk1"/>
              </a:solidFill>
              <a:latin typeface="Calibri"/>
              <a:ea typeface="Calibri"/>
              <a:cs typeface="Calibri"/>
              <a:sym typeface="Calibri"/>
            </a:endParaRPr>
          </a:p>
        </p:txBody>
      </p:sp>
      <p:sp>
        <p:nvSpPr>
          <p:cNvPr id="36" name="Google Shape;36;p4"/>
          <p:cNvSpPr/>
          <p:nvPr/>
        </p:nvSpPr>
        <p:spPr>
          <a:xfrm>
            <a:off x="1828800" y="6121569"/>
            <a:ext cx="14173200" cy="101566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About XML </a:t>
            </a:r>
            <a:r>
              <a:rPr lang="en-US" sz="6000" b="1" dirty="0" err="1">
                <a:solidFill>
                  <a:srgbClr val="EAF1DD"/>
                </a:solidFill>
                <a:latin typeface="Calibri"/>
                <a:ea typeface="Calibri"/>
                <a:cs typeface="Calibri"/>
                <a:sym typeface="Calibri"/>
              </a:rPr>
              <a:t>CLassification</a:t>
            </a:r>
            <a:endParaRPr dirty="0"/>
          </a:p>
        </p:txBody>
      </p:sp>
      <p:sp>
        <p:nvSpPr>
          <p:cNvPr id="37" name="Google Shape;37;p4"/>
          <p:cNvSpPr/>
          <p:nvPr/>
        </p:nvSpPr>
        <p:spPr>
          <a:xfrm>
            <a:off x="1844040" y="11244547"/>
            <a:ext cx="14173200" cy="101566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Description</a:t>
            </a:r>
            <a:endParaRPr dirty="0"/>
          </a:p>
        </p:txBody>
      </p:sp>
      <p:sp>
        <p:nvSpPr>
          <p:cNvPr id="38" name="Google Shape;38;p4"/>
          <p:cNvSpPr txBox="1"/>
          <p:nvPr/>
        </p:nvSpPr>
        <p:spPr>
          <a:xfrm>
            <a:off x="1850666" y="25644924"/>
            <a:ext cx="14151334" cy="11695499"/>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457200" marR="0" lvl="0" indent="-457200" algn="l"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Based on the given observations, it can be concluded that the original data had many 0 or empty values, making it "sparse". When training the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model on this original data, the model’s running time and size were significantly less than when using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with either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=10000 or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 =1000 to reduce the data’s dimensionality. This is because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causes the data to lose its sparsity, leading to an increase in data size and subsequently increasing the model’s training time and size. The observations when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 was set to 500 can be explained with the same reasons.</a:t>
            </a:r>
          </a:p>
          <a:p>
            <a:pPr marL="457200" marR="0" lvl="0" indent="-457200" algn="l"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When using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with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=200 during the training of the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model, the peak RAM usage and model size are higher compared to when the original data is used. This is due the same reason given in the previous point. The use of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results in data becoming dense, causing an increase in data size and ultimately leading to an increase in the model’s size. Moreover, the precision is significantly reduced, indicating that a substantial amount of information is lost when the dimensions are reduced.</a:t>
            </a:r>
          </a:p>
          <a:p>
            <a:pPr marL="457200" marR="0" lvl="0" indent="-457200" algn="l"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By applying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with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=100 on the data during training, the training time and model size were reduced compared to using the original data. This is because, despite the loss of sparsity caused by </a:t>
            </a:r>
            <a:r>
              <a:rPr lang="en-GB" sz="3200" dirty="0" err="1">
                <a:solidFill>
                  <a:schemeClr val="dk1"/>
                </a:solidFill>
                <a:latin typeface="Calibri"/>
                <a:ea typeface="Calibri"/>
                <a:cs typeface="Calibri"/>
              </a:rPr>
              <a:t>TruncatedSVD</a:t>
            </a:r>
            <a:r>
              <a:rPr lang="en-GB" sz="3200" dirty="0">
                <a:solidFill>
                  <a:schemeClr val="dk1"/>
                </a:solidFill>
                <a:latin typeface="Calibri"/>
                <a:ea typeface="Calibri"/>
                <a:cs typeface="Calibri"/>
              </a:rPr>
              <a:t>, with </a:t>
            </a:r>
            <a:r>
              <a:rPr lang="en-GB" sz="3200" dirty="0" err="1">
                <a:solidFill>
                  <a:schemeClr val="dk1"/>
                </a:solidFill>
                <a:latin typeface="Calibri"/>
                <a:ea typeface="Calibri"/>
                <a:cs typeface="Calibri"/>
              </a:rPr>
              <a:t>n_components</a:t>
            </a:r>
            <a:r>
              <a:rPr lang="en-GB" sz="3200" dirty="0">
                <a:solidFill>
                  <a:schemeClr val="dk1"/>
                </a:solidFill>
                <a:latin typeface="Calibri"/>
                <a:ea typeface="Calibri"/>
                <a:cs typeface="Calibri"/>
              </a:rPr>
              <a:t> =100, the data size decreased enough to simplify the training process. However, the precision was significantly reduced, indicating that the simplified data also lost a considerable amount of information due to dimensional reduction.</a:t>
            </a:r>
          </a:p>
        </p:txBody>
      </p:sp>
      <p:sp>
        <p:nvSpPr>
          <p:cNvPr id="39" name="Google Shape;39;p4"/>
          <p:cNvSpPr/>
          <p:nvPr/>
        </p:nvSpPr>
        <p:spPr>
          <a:xfrm>
            <a:off x="1850666" y="24730524"/>
            <a:ext cx="14173200" cy="9144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Analysis</a:t>
            </a:r>
            <a:endParaRPr dirty="0"/>
          </a:p>
        </p:txBody>
      </p:sp>
      <p:sp>
        <p:nvSpPr>
          <p:cNvPr id="40" name="Google Shape;40;p4"/>
          <p:cNvSpPr txBox="1"/>
          <p:nvPr/>
        </p:nvSpPr>
        <p:spPr>
          <a:xfrm>
            <a:off x="1844040" y="12209578"/>
            <a:ext cx="14173200" cy="11695499"/>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just" rtl="0">
              <a:spcBef>
                <a:spcPts val="0"/>
              </a:spcBef>
              <a:spcAft>
                <a:spcPts val="0"/>
              </a:spcAft>
              <a:buNone/>
            </a:pPr>
            <a:r>
              <a:rPr lang="en-GB" sz="3200" dirty="0">
                <a:solidFill>
                  <a:schemeClr val="dk1"/>
                </a:solidFill>
                <a:latin typeface="Calibri"/>
                <a:ea typeface="Calibri"/>
                <a:cs typeface="Calibri"/>
              </a:rPr>
              <a:t>The task of XML classification on the LF-AmazonTitles-131K </a:t>
            </a:r>
            <a:r>
              <a:rPr lang="en-GB" sz="3200" dirty="0" err="1">
                <a:solidFill>
                  <a:schemeClr val="dk1"/>
                </a:solidFill>
                <a:latin typeface="Calibri"/>
                <a:ea typeface="Calibri"/>
                <a:cs typeface="Calibri"/>
              </a:rPr>
              <a:t>BoW</a:t>
            </a:r>
            <a:r>
              <a:rPr lang="en-GB" sz="3200" dirty="0">
                <a:solidFill>
                  <a:schemeClr val="dk1"/>
                </a:solidFill>
                <a:latin typeface="Calibri"/>
                <a:ea typeface="Calibri"/>
                <a:cs typeface="Calibri"/>
              </a:rPr>
              <a:t> dataset, which comprises 131,073 labels and 40,000 features, involved the use of the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algorithm for training and generating predictions on the test data. The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algorithm was chosen due to its ability to handle large-scale multi-label classification problems efficiently.</a:t>
            </a:r>
          </a:p>
          <a:p>
            <a:pPr marL="0" marR="0" lvl="0" indent="0" algn="just" rtl="0">
              <a:spcBef>
                <a:spcPts val="0"/>
              </a:spcBef>
              <a:spcAft>
                <a:spcPts val="0"/>
              </a:spcAft>
              <a:buNone/>
            </a:pPr>
            <a:endParaRPr lang="en-GB" sz="3200" dirty="0">
              <a:solidFill>
                <a:schemeClr val="dk1"/>
              </a:solidFill>
              <a:latin typeface="Calibri"/>
              <a:ea typeface="Calibri"/>
              <a:cs typeface="Calibri"/>
            </a:endParaRPr>
          </a:p>
          <a:p>
            <a:pPr marL="0" marR="0" lvl="0" indent="0" algn="just" rtl="0">
              <a:spcBef>
                <a:spcPts val="0"/>
              </a:spcBef>
              <a:spcAft>
                <a:spcPts val="0"/>
              </a:spcAft>
              <a:buNone/>
            </a:pP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uses a tree-based data structure to efficiently handle high-dimensional feature spaces and a scalable learning approach that can handle large datasets. It learns a hierarchy over the feature space rather than the label space, based on the observation that only a small number of labels are active in each region of the feature space. It uses this hierarchy to efficiently predict the set of relevant labels for a given input instance by traversing the feature space hierarchy and focusing exclusively on the set of labels active in the region where the instance belongs. This approach allows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to handle very large label spaces and to achieve high accuracy while remaining computationally efficient.</a:t>
            </a:r>
          </a:p>
          <a:p>
            <a:pPr marL="0" marR="0" lvl="0" indent="0" algn="just" rtl="0">
              <a:spcBef>
                <a:spcPts val="0"/>
              </a:spcBef>
              <a:spcAft>
                <a:spcPts val="0"/>
              </a:spcAft>
              <a:buNone/>
            </a:pPr>
            <a:endParaRPr lang="en-GB" sz="3200" dirty="0">
              <a:solidFill>
                <a:schemeClr val="dk1"/>
              </a:solidFill>
              <a:latin typeface="Calibri"/>
              <a:ea typeface="Calibri"/>
              <a:cs typeface="Calibri"/>
            </a:endParaRPr>
          </a:p>
          <a:p>
            <a:pPr marL="0" marR="0" lvl="0" indent="0" algn="just" rtl="0">
              <a:spcBef>
                <a:spcPts val="0"/>
              </a:spcBef>
              <a:spcAft>
                <a:spcPts val="0"/>
              </a:spcAft>
              <a:buNone/>
            </a:pPr>
            <a:r>
              <a:rPr lang="en-GB" sz="3200" dirty="0">
                <a:solidFill>
                  <a:schemeClr val="dk1"/>
                </a:solidFill>
                <a:latin typeface="Calibri"/>
                <a:ea typeface="Calibri"/>
                <a:cs typeface="Calibri"/>
              </a:rPr>
              <a:t>To evaluate the accuracy of the predictions, the </a:t>
            </a:r>
            <a:r>
              <a:rPr lang="en-GB" sz="3200" dirty="0" err="1">
                <a:solidFill>
                  <a:schemeClr val="dk1"/>
                </a:solidFill>
                <a:latin typeface="Calibri"/>
                <a:ea typeface="Calibri"/>
                <a:cs typeface="Calibri"/>
              </a:rPr>
              <a:t>Precision@k</a:t>
            </a:r>
            <a:r>
              <a:rPr lang="en-GB" sz="3200" dirty="0">
                <a:solidFill>
                  <a:schemeClr val="dk1"/>
                </a:solidFill>
                <a:latin typeface="Calibri"/>
                <a:ea typeface="Calibri"/>
                <a:cs typeface="Calibri"/>
              </a:rPr>
              <a:t> and Hamming Loss metrics were employed. The </a:t>
            </a:r>
            <a:r>
              <a:rPr lang="en-GB" sz="3200" dirty="0" err="1">
                <a:solidFill>
                  <a:schemeClr val="dk1"/>
                </a:solidFill>
                <a:latin typeface="Calibri"/>
                <a:ea typeface="Calibri"/>
                <a:cs typeface="Calibri"/>
              </a:rPr>
              <a:t>Precision@k</a:t>
            </a:r>
            <a:r>
              <a:rPr lang="en-GB" sz="3200" dirty="0">
                <a:solidFill>
                  <a:schemeClr val="dk1"/>
                </a:solidFill>
                <a:latin typeface="Calibri"/>
                <a:ea typeface="Calibri"/>
                <a:cs typeface="Calibri"/>
              </a:rPr>
              <a:t> metric calculates the proportion of correctly predicted labels among the top k predicted labels, while the Hamming Loss  is defined as the fraction of the labels that are incorrectly predicted, i.e., the fraction of the labels that are either predicted but not present in the true labels or present in the true labels but not predicted.</a:t>
            </a:r>
            <a:endParaRPr lang="en-IN" sz="3200" dirty="0">
              <a:solidFill>
                <a:schemeClr val="dk1"/>
              </a:solidFill>
              <a:latin typeface="Calibri"/>
              <a:ea typeface="Calibri"/>
              <a:cs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endParaRPr>
          </a:p>
        </p:txBody>
      </p:sp>
      <p:pic>
        <p:nvPicPr>
          <p:cNvPr id="41" name="Google Shape;41;p4" descr="IIT Jodhpur Recruitment 2022 Apply Online Job Vacancies 27 February 2022"/>
          <p:cNvPicPr preferRelativeResize="0"/>
          <p:nvPr/>
        </p:nvPicPr>
        <p:blipFill rotWithShape="1">
          <a:blip r:embed="rId4">
            <a:alphaModFix/>
          </a:blip>
          <a:srcRect/>
          <a:stretch/>
        </p:blipFill>
        <p:spPr>
          <a:xfrm>
            <a:off x="343231" y="240992"/>
            <a:ext cx="4883093" cy="4883093"/>
          </a:xfrm>
          <a:prstGeom prst="rect">
            <a:avLst/>
          </a:prstGeom>
          <a:noFill/>
          <a:ln>
            <a:noFill/>
          </a:ln>
        </p:spPr>
      </p:pic>
      <p:sp>
        <p:nvSpPr>
          <p:cNvPr id="42" name="Google Shape;42;p4"/>
          <p:cNvSpPr txBox="1"/>
          <p:nvPr/>
        </p:nvSpPr>
        <p:spPr>
          <a:xfrm>
            <a:off x="16459200" y="40696443"/>
            <a:ext cx="4984891" cy="2062063"/>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err="1">
                <a:solidFill>
                  <a:schemeClr val="dk1"/>
                </a:solidFill>
                <a:latin typeface="Calibri"/>
                <a:ea typeface="Calibri"/>
                <a:cs typeface="Calibri"/>
                <a:sym typeface="Calibri"/>
              </a:rPr>
              <a:t>Ruthvik</a:t>
            </a:r>
            <a:r>
              <a:rPr lang="en-US" sz="3200" dirty="0">
                <a:solidFill>
                  <a:schemeClr val="dk1"/>
                </a:solidFill>
                <a:latin typeface="Calibri"/>
                <a:ea typeface="Calibri"/>
                <a:cs typeface="Calibri"/>
                <a:sym typeface="Calibri"/>
              </a:rPr>
              <a:t> K</a:t>
            </a:r>
          </a:p>
          <a:p>
            <a:pPr algn="ctr"/>
            <a:r>
              <a:rPr lang="en-US" sz="3200" b="0" i="0" u="none" strike="noStrike" cap="none" dirty="0">
                <a:solidFill>
                  <a:schemeClr val="dk1"/>
                </a:solidFill>
                <a:latin typeface="Calibri"/>
                <a:ea typeface="Calibri"/>
                <a:cs typeface="Calibri"/>
                <a:sym typeface="Calibri"/>
              </a:rPr>
              <a:t>3</a:t>
            </a:r>
            <a:r>
              <a:rPr lang="en-US" sz="3200" baseline="30000" dirty="0">
                <a:solidFill>
                  <a:schemeClr val="dk1"/>
                </a:solidFill>
                <a:latin typeface="Calibri"/>
                <a:ea typeface="Calibri"/>
                <a:cs typeface="Calibri"/>
                <a:sym typeface="Calibri"/>
              </a:rPr>
              <a:t>r</a:t>
            </a:r>
            <a:r>
              <a:rPr lang="en-US" sz="3200" b="0" i="0" u="none" strike="noStrike" cap="none" baseline="30000" dirty="0">
                <a:solidFill>
                  <a:schemeClr val="dk1"/>
                </a:solidFill>
                <a:latin typeface="Calibri"/>
                <a:ea typeface="Calibri"/>
                <a:cs typeface="Calibri"/>
                <a:sym typeface="Calibri"/>
              </a:rPr>
              <a:t>d</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Yr</a:t>
            </a:r>
            <a:r>
              <a:rPr lang="en-US" sz="3200" b="0" i="0" u="none" strike="noStrike" cap="none" dirty="0">
                <a:solidFill>
                  <a:schemeClr val="dk1"/>
                </a:solidFill>
                <a:latin typeface="Calibri"/>
                <a:ea typeface="Calibri"/>
                <a:cs typeface="Calibri"/>
                <a:sym typeface="Calibri"/>
              </a:rPr>
              <a:t>, AI IIT Jodhpur</a:t>
            </a:r>
          </a:p>
          <a:p>
            <a:pPr algn="ctr"/>
            <a:r>
              <a:rPr lang="en-US" sz="3200" dirty="0">
                <a:solidFill>
                  <a:schemeClr val="dk1"/>
                </a:solidFill>
                <a:latin typeface="Calibri"/>
                <a:ea typeface="Calibri"/>
                <a:cs typeface="Calibri"/>
                <a:sym typeface="Calibri"/>
              </a:rPr>
              <a:t>B20AI037</a:t>
            </a:r>
          </a:p>
          <a:p>
            <a:pPr marL="0" marR="0" lvl="0" indent="0" algn="ctr" rtl="0">
              <a:spcBef>
                <a:spcPts val="0"/>
              </a:spcBef>
              <a:spcAft>
                <a:spcPts val="0"/>
              </a:spcAft>
              <a:buNone/>
            </a:pPr>
            <a:r>
              <a:rPr lang="en-US" sz="3200" u="sng"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ruthvik.2@iitj.ac.in</a:t>
            </a:r>
            <a:endParaRPr lang="en-US" sz="3200" u="sng" dirty="0">
              <a:solidFill>
                <a:schemeClr val="dk1"/>
              </a:solidFill>
              <a:latin typeface="Calibri"/>
              <a:ea typeface="Calibri"/>
              <a:cs typeface="Calibri"/>
              <a:sym typeface="Calibri"/>
            </a:endParaRPr>
          </a:p>
        </p:txBody>
      </p:sp>
      <p:sp>
        <p:nvSpPr>
          <p:cNvPr id="2" name="Google Shape;39;p4">
            <a:extLst>
              <a:ext uri="{FF2B5EF4-FFF2-40B4-BE49-F238E27FC236}">
                <a16:creationId xmlns:a16="http://schemas.microsoft.com/office/drawing/2014/main" id="{9FA20CDC-79BA-3915-9DB8-50E686B5D790}"/>
              </a:ext>
            </a:extLst>
          </p:cNvPr>
          <p:cNvSpPr/>
          <p:nvPr/>
        </p:nvSpPr>
        <p:spPr>
          <a:xfrm>
            <a:off x="16683904" y="6121569"/>
            <a:ext cx="14534928" cy="106629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Experimental Results</a:t>
            </a:r>
            <a:endParaRPr dirty="0"/>
          </a:p>
        </p:txBody>
      </p:sp>
      <p:graphicFrame>
        <p:nvGraphicFramePr>
          <p:cNvPr id="3" name="Table 3">
            <a:extLst>
              <a:ext uri="{FF2B5EF4-FFF2-40B4-BE49-F238E27FC236}">
                <a16:creationId xmlns:a16="http://schemas.microsoft.com/office/drawing/2014/main" id="{0F62AB7C-7039-D397-0B8B-699E8FBD948A}"/>
              </a:ext>
            </a:extLst>
          </p:cNvPr>
          <p:cNvGraphicFramePr>
            <a:graphicFrameLocks noGrp="1"/>
          </p:cNvGraphicFramePr>
          <p:nvPr>
            <p:extLst>
              <p:ext uri="{D42A27DB-BD31-4B8C-83A1-F6EECF244321}">
                <p14:modId xmlns:p14="http://schemas.microsoft.com/office/powerpoint/2010/main" val="4011989028"/>
              </p:ext>
            </p:extLst>
          </p:nvPr>
        </p:nvGraphicFramePr>
        <p:xfrm>
          <a:off x="17009362" y="8154697"/>
          <a:ext cx="6587960" cy="2738776"/>
        </p:xfrm>
        <a:graphic>
          <a:graphicData uri="http://schemas.openxmlformats.org/drawingml/2006/table">
            <a:tbl>
              <a:tblPr firstRow="1" bandRow="1">
                <a:tableStyleId>{5940675A-B579-460E-94D1-54222C63F5DA}</a:tableStyleId>
              </a:tblPr>
              <a:tblGrid>
                <a:gridCol w="1646990">
                  <a:extLst>
                    <a:ext uri="{9D8B030D-6E8A-4147-A177-3AD203B41FA5}">
                      <a16:colId xmlns:a16="http://schemas.microsoft.com/office/drawing/2014/main" val="3659436839"/>
                    </a:ext>
                  </a:extLst>
                </a:gridCol>
                <a:gridCol w="1646990">
                  <a:extLst>
                    <a:ext uri="{9D8B030D-6E8A-4147-A177-3AD203B41FA5}">
                      <a16:colId xmlns:a16="http://schemas.microsoft.com/office/drawing/2014/main" val="2217092775"/>
                    </a:ext>
                  </a:extLst>
                </a:gridCol>
                <a:gridCol w="1646990">
                  <a:extLst>
                    <a:ext uri="{9D8B030D-6E8A-4147-A177-3AD203B41FA5}">
                      <a16:colId xmlns:a16="http://schemas.microsoft.com/office/drawing/2014/main" val="3127499415"/>
                    </a:ext>
                  </a:extLst>
                </a:gridCol>
                <a:gridCol w="1646990">
                  <a:extLst>
                    <a:ext uri="{9D8B030D-6E8A-4147-A177-3AD203B41FA5}">
                      <a16:colId xmlns:a16="http://schemas.microsoft.com/office/drawing/2014/main" val="418492482"/>
                    </a:ext>
                  </a:extLst>
                </a:gridCol>
              </a:tblGrid>
              <a:tr h="524674">
                <a:tc>
                  <a:txBody>
                    <a:bodyPr/>
                    <a:lstStyle/>
                    <a:p>
                      <a:pPr algn="ctr"/>
                      <a:r>
                        <a:rPr lang="en-IN" sz="2400" b="1" dirty="0" err="1"/>
                        <a:t>n_trees</a:t>
                      </a:r>
                      <a:endParaRPr lang="en-IN" sz="2400" b="1" dirty="0"/>
                    </a:p>
                  </a:txBody>
                  <a:tcPr/>
                </a:tc>
                <a:tc>
                  <a:txBody>
                    <a:bodyPr/>
                    <a:lstStyle/>
                    <a:p>
                      <a:pPr algn="ctr"/>
                      <a:r>
                        <a:rPr lang="en-IN" sz="1800" b="1" i="0" u="none" strike="noStrike" cap="none" dirty="0">
                          <a:solidFill>
                            <a:schemeClr val="tx1"/>
                          </a:solidFill>
                          <a:latin typeface="+mn-lt"/>
                          <a:ea typeface="+mn-ea"/>
                          <a:cs typeface="+mn-cs"/>
                          <a:sym typeface="Arial"/>
                        </a:rPr>
                        <a:t>Training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mn-lt"/>
                          <a:ea typeface="+mn-ea"/>
                          <a:cs typeface="+mn-cs"/>
                          <a:sym typeface="Arial"/>
                        </a:rPr>
                        <a:t>Prediction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mn-lt"/>
                          <a:ea typeface="+mn-ea"/>
                          <a:cs typeface="+mn-cs"/>
                          <a:sym typeface="Arial"/>
                        </a:rPr>
                        <a:t>Model </a:t>
                      </a:r>
                      <a:r>
                        <a:rPr kumimoji="0" lang="en-IN" sz="2000" b="1" i="0" u="none" strike="noStrike" kern="0" cap="none" spc="0" normalizeH="0" baseline="0" noProof="0" dirty="0" err="1">
                          <a:ln>
                            <a:noFill/>
                          </a:ln>
                          <a:solidFill>
                            <a:srgbClr val="000000"/>
                          </a:solidFill>
                          <a:effectLst/>
                          <a:uLnTx/>
                          <a:uFillTx/>
                          <a:latin typeface="+mn-lt"/>
                          <a:ea typeface="+mn-ea"/>
                          <a:cs typeface="+mn-cs"/>
                          <a:sym typeface="Arial"/>
                        </a:rPr>
                        <a:t>SIze</a:t>
                      </a:r>
                      <a:endParaRPr kumimoji="0" lang="en-IN" sz="2000" b="1" i="0" u="none" strike="noStrike" kern="0" cap="none" spc="0" normalizeH="0" baseline="0" noProof="0" dirty="0">
                        <a:ln>
                          <a:noFill/>
                        </a:ln>
                        <a:solidFill>
                          <a:srgbClr val="000000"/>
                        </a:solidFill>
                        <a:effectLst/>
                        <a:uLnTx/>
                        <a:uFillTx/>
                        <a:latin typeface="+mn-lt"/>
                        <a:ea typeface="+mn-ea"/>
                        <a:cs typeface="+mn-cs"/>
                        <a:sym typeface="Arial"/>
                      </a:endParaRPr>
                    </a:p>
                  </a:txBody>
                  <a:tcPr/>
                </a:tc>
                <a:extLst>
                  <a:ext uri="{0D108BD9-81ED-4DB2-BD59-A6C34878D82A}">
                    <a16:rowId xmlns:a16="http://schemas.microsoft.com/office/drawing/2014/main" val="3899345326"/>
                  </a:ext>
                </a:extLst>
              </a:tr>
              <a:tr h="524674">
                <a:tc>
                  <a:txBody>
                    <a:bodyPr/>
                    <a:lstStyle/>
                    <a:p>
                      <a:pPr algn="ctr"/>
                      <a:r>
                        <a:rPr lang="en-IN" sz="2000" b="1" dirty="0"/>
                        <a:t>1</a:t>
                      </a:r>
                    </a:p>
                  </a:txBody>
                  <a:tcPr/>
                </a:tc>
                <a:tc>
                  <a:txBody>
                    <a:bodyPr/>
                    <a:lstStyle/>
                    <a:p>
                      <a:pPr algn="ctr"/>
                      <a:r>
                        <a:rPr lang="en-IN" sz="2000" dirty="0"/>
                        <a:t>4 min</a:t>
                      </a:r>
                    </a:p>
                  </a:txBody>
                  <a:tcPr/>
                </a:tc>
                <a:tc>
                  <a:txBody>
                    <a:bodyPr/>
                    <a:lstStyle/>
                    <a:p>
                      <a:pPr algn="ctr"/>
                      <a:r>
                        <a:rPr lang="en-IN" sz="2000" dirty="0"/>
                        <a:t>1 min</a:t>
                      </a:r>
                    </a:p>
                  </a:txBody>
                  <a:tcPr/>
                </a:tc>
                <a:tc>
                  <a:txBody>
                    <a:bodyPr/>
                    <a:lstStyle/>
                    <a:p>
                      <a:pPr algn="ctr"/>
                      <a:r>
                        <a:rPr lang="en-IN" sz="2000" dirty="0"/>
                        <a:t>60 MB</a:t>
                      </a:r>
                    </a:p>
                  </a:txBody>
                  <a:tcPr/>
                </a:tc>
                <a:extLst>
                  <a:ext uri="{0D108BD9-81ED-4DB2-BD59-A6C34878D82A}">
                    <a16:rowId xmlns:a16="http://schemas.microsoft.com/office/drawing/2014/main" val="3121626659"/>
                  </a:ext>
                </a:extLst>
              </a:tr>
              <a:tr h="524674">
                <a:tc>
                  <a:txBody>
                    <a:bodyPr/>
                    <a:lstStyle/>
                    <a:p>
                      <a:pPr algn="ctr"/>
                      <a:r>
                        <a:rPr lang="en-IN" sz="2000" b="1" dirty="0"/>
                        <a:t>4</a:t>
                      </a:r>
                    </a:p>
                  </a:txBody>
                  <a:tcPr/>
                </a:tc>
                <a:tc>
                  <a:txBody>
                    <a:bodyPr/>
                    <a:lstStyle/>
                    <a:p>
                      <a:pPr algn="ctr"/>
                      <a:r>
                        <a:rPr lang="en-IN" sz="2000" dirty="0"/>
                        <a:t>19 min</a:t>
                      </a:r>
                    </a:p>
                  </a:txBody>
                  <a:tcPr/>
                </a:tc>
                <a:tc>
                  <a:txBody>
                    <a:bodyPr/>
                    <a:lstStyle/>
                    <a:p>
                      <a:pPr algn="ctr"/>
                      <a:r>
                        <a:rPr lang="en-IN" sz="2000" dirty="0"/>
                        <a:t>2 min</a:t>
                      </a:r>
                    </a:p>
                  </a:txBody>
                  <a:tcPr/>
                </a:tc>
                <a:tc>
                  <a:txBody>
                    <a:bodyPr/>
                    <a:lstStyle/>
                    <a:p>
                      <a:pPr algn="ctr"/>
                      <a:r>
                        <a:rPr lang="en-IN" sz="2000" dirty="0"/>
                        <a:t>238 MB</a:t>
                      </a:r>
                    </a:p>
                  </a:txBody>
                  <a:tcPr/>
                </a:tc>
                <a:extLst>
                  <a:ext uri="{0D108BD9-81ED-4DB2-BD59-A6C34878D82A}">
                    <a16:rowId xmlns:a16="http://schemas.microsoft.com/office/drawing/2014/main" val="1467535589"/>
                  </a:ext>
                </a:extLst>
              </a:tr>
              <a:tr h="524674">
                <a:tc>
                  <a:txBody>
                    <a:bodyPr/>
                    <a:lstStyle/>
                    <a:p>
                      <a:pPr algn="ctr"/>
                      <a:r>
                        <a:rPr lang="en-IN" sz="2000" b="1" dirty="0"/>
                        <a:t>8</a:t>
                      </a:r>
                    </a:p>
                  </a:txBody>
                  <a:tcPr/>
                </a:tc>
                <a:tc>
                  <a:txBody>
                    <a:bodyPr/>
                    <a:lstStyle/>
                    <a:p>
                      <a:pPr algn="ctr"/>
                      <a:r>
                        <a:rPr lang="en-IN" sz="2000" dirty="0"/>
                        <a:t>39 min</a:t>
                      </a:r>
                    </a:p>
                  </a:txBody>
                  <a:tcPr/>
                </a:tc>
                <a:tc>
                  <a:txBody>
                    <a:bodyPr/>
                    <a:lstStyle/>
                    <a:p>
                      <a:pPr algn="ctr"/>
                      <a:r>
                        <a:rPr lang="en-IN" sz="2000" dirty="0"/>
                        <a:t>3 min</a:t>
                      </a:r>
                    </a:p>
                  </a:txBody>
                  <a:tcPr/>
                </a:tc>
                <a:tc>
                  <a:txBody>
                    <a:bodyPr/>
                    <a:lstStyle/>
                    <a:p>
                      <a:pPr algn="ctr"/>
                      <a:r>
                        <a:rPr lang="en-IN" sz="2000" dirty="0"/>
                        <a:t>475 MB</a:t>
                      </a:r>
                    </a:p>
                  </a:txBody>
                  <a:tcPr/>
                </a:tc>
                <a:extLst>
                  <a:ext uri="{0D108BD9-81ED-4DB2-BD59-A6C34878D82A}">
                    <a16:rowId xmlns:a16="http://schemas.microsoft.com/office/drawing/2014/main" val="1199065005"/>
                  </a:ext>
                </a:extLst>
              </a:tr>
              <a:tr h="524674">
                <a:tc>
                  <a:txBody>
                    <a:bodyPr/>
                    <a:lstStyle/>
                    <a:p>
                      <a:pPr algn="ctr"/>
                      <a:r>
                        <a:rPr lang="en-IN" sz="2000" b="1" dirty="0"/>
                        <a:t>16</a:t>
                      </a:r>
                    </a:p>
                  </a:txBody>
                  <a:tcPr/>
                </a:tc>
                <a:tc>
                  <a:txBody>
                    <a:bodyPr/>
                    <a:lstStyle/>
                    <a:p>
                      <a:pPr algn="ctr"/>
                      <a:r>
                        <a:rPr lang="en-IN" sz="2000" dirty="0"/>
                        <a:t>1 hr</a:t>
                      </a:r>
                    </a:p>
                  </a:txBody>
                  <a:tcPr/>
                </a:tc>
                <a:tc>
                  <a:txBody>
                    <a:bodyPr/>
                    <a:lstStyle/>
                    <a:p>
                      <a:pPr algn="ctr"/>
                      <a:r>
                        <a:rPr lang="en-IN" sz="2000" dirty="0"/>
                        <a:t>6 min</a:t>
                      </a:r>
                    </a:p>
                  </a:txBody>
                  <a:tcPr/>
                </a:tc>
                <a:tc>
                  <a:txBody>
                    <a:bodyPr/>
                    <a:lstStyle/>
                    <a:p>
                      <a:pPr algn="ctr"/>
                      <a:r>
                        <a:rPr lang="en-IN" sz="2000" dirty="0"/>
                        <a:t>949 MB</a:t>
                      </a:r>
                    </a:p>
                  </a:txBody>
                  <a:tcPr/>
                </a:tc>
                <a:extLst>
                  <a:ext uri="{0D108BD9-81ED-4DB2-BD59-A6C34878D82A}">
                    <a16:rowId xmlns:a16="http://schemas.microsoft.com/office/drawing/2014/main" val="1967612274"/>
                  </a:ext>
                </a:extLst>
              </a:tr>
            </a:tbl>
          </a:graphicData>
        </a:graphic>
      </p:graphicFrame>
      <p:graphicFrame>
        <p:nvGraphicFramePr>
          <p:cNvPr id="6" name="Table 3">
            <a:extLst>
              <a:ext uri="{FF2B5EF4-FFF2-40B4-BE49-F238E27FC236}">
                <a16:creationId xmlns:a16="http://schemas.microsoft.com/office/drawing/2014/main" id="{9E61FA8D-F333-51AD-F06C-319CA373508F}"/>
              </a:ext>
            </a:extLst>
          </p:cNvPr>
          <p:cNvGraphicFramePr>
            <a:graphicFrameLocks noGrp="1"/>
          </p:cNvGraphicFramePr>
          <p:nvPr>
            <p:extLst>
              <p:ext uri="{D42A27DB-BD31-4B8C-83A1-F6EECF244321}">
                <p14:modId xmlns:p14="http://schemas.microsoft.com/office/powerpoint/2010/main" val="2042621445"/>
              </p:ext>
            </p:extLst>
          </p:nvPr>
        </p:nvGraphicFramePr>
        <p:xfrm>
          <a:off x="24348173" y="8154697"/>
          <a:ext cx="6587960" cy="2738776"/>
        </p:xfrm>
        <a:graphic>
          <a:graphicData uri="http://schemas.openxmlformats.org/drawingml/2006/table">
            <a:tbl>
              <a:tblPr firstRow="1" bandRow="1">
                <a:tableStyleId>{5940675A-B579-460E-94D1-54222C63F5DA}</a:tableStyleId>
              </a:tblPr>
              <a:tblGrid>
                <a:gridCol w="1646990">
                  <a:extLst>
                    <a:ext uri="{9D8B030D-6E8A-4147-A177-3AD203B41FA5}">
                      <a16:colId xmlns:a16="http://schemas.microsoft.com/office/drawing/2014/main" val="3659436839"/>
                    </a:ext>
                  </a:extLst>
                </a:gridCol>
                <a:gridCol w="1646990">
                  <a:extLst>
                    <a:ext uri="{9D8B030D-6E8A-4147-A177-3AD203B41FA5}">
                      <a16:colId xmlns:a16="http://schemas.microsoft.com/office/drawing/2014/main" val="2217092775"/>
                    </a:ext>
                  </a:extLst>
                </a:gridCol>
                <a:gridCol w="1646990">
                  <a:extLst>
                    <a:ext uri="{9D8B030D-6E8A-4147-A177-3AD203B41FA5}">
                      <a16:colId xmlns:a16="http://schemas.microsoft.com/office/drawing/2014/main" val="3127499415"/>
                    </a:ext>
                  </a:extLst>
                </a:gridCol>
                <a:gridCol w="1646990">
                  <a:extLst>
                    <a:ext uri="{9D8B030D-6E8A-4147-A177-3AD203B41FA5}">
                      <a16:colId xmlns:a16="http://schemas.microsoft.com/office/drawing/2014/main" val="418492482"/>
                    </a:ext>
                  </a:extLst>
                </a:gridCol>
              </a:tblGrid>
              <a:tr h="52467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err="1">
                          <a:ln>
                            <a:noFill/>
                          </a:ln>
                          <a:solidFill>
                            <a:srgbClr val="000000"/>
                          </a:solidFill>
                          <a:effectLst/>
                          <a:uLnTx/>
                          <a:uFillTx/>
                          <a:latin typeface="+mn-lt"/>
                          <a:ea typeface="+mn-ea"/>
                          <a:cs typeface="+mn-cs"/>
                          <a:sym typeface="Arial"/>
                        </a:rPr>
                        <a:t>n_trees</a:t>
                      </a:r>
                      <a:endParaRPr kumimoji="0" lang="en-IN" sz="2400" b="1" i="0" u="none" strike="noStrike" kern="0" cap="none" spc="0" normalizeH="0" baseline="0" noProof="0" dirty="0">
                        <a:ln>
                          <a:noFill/>
                        </a:ln>
                        <a:solidFill>
                          <a:srgbClr val="000000"/>
                        </a:solidFill>
                        <a:effectLst/>
                        <a:uLnTx/>
                        <a:uFillTx/>
                        <a:latin typeface="+mn-lt"/>
                        <a:ea typeface="+mn-ea"/>
                        <a:cs typeface="+mn-cs"/>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mn-lt"/>
                          <a:ea typeface="+mn-ea"/>
                          <a:cs typeface="+mn-cs"/>
                          <a:sym typeface="Arial"/>
                        </a:rPr>
                        <a:t>Training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mn-lt"/>
                          <a:ea typeface="+mn-ea"/>
                          <a:cs typeface="+mn-cs"/>
                          <a:sym typeface="Arial"/>
                        </a:rPr>
                        <a:t>Prediction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mn-lt"/>
                          <a:ea typeface="+mn-ea"/>
                          <a:cs typeface="+mn-cs"/>
                          <a:sym typeface="Arial"/>
                        </a:rPr>
                        <a:t>Model </a:t>
                      </a:r>
                      <a:r>
                        <a:rPr kumimoji="0" lang="en-IN" sz="2000" b="1" i="0" u="none" strike="noStrike" kern="0" cap="none" spc="0" normalizeH="0" baseline="0" noProof="0" dirty="0" err="1">
                          <a:ln>
                            <a:noFill/>
                          </a:ln>
                          <a:solidFill>
                            <a:srgbClr val="000000"/>
                          </a:solidFill>
                          <a:effectLst/>
                          <a:uLnTx/>
                          <a:uFillTx/>
                          <a:latin typeface="+mn-lt"/>
                          <a:ea typeface="+mn-ea"/>
                          <a:cs typeface="+mn-cs"/>
                          <a:sym typeface="Arial"/>
                        </a:rPr>
                        <a:t>SIze</a:t>
                      </a:r>
                      <a:endParaRPr kumimoji="0" lang="en-IN" sz="2000" b="1" i="0" u="none" strike="noStrike" kern="0" cap="none" spc="0" normalizeH="0" baseline="0" noProof="0" dirty="0">
                        <a:ln>
                          <a:noFill/>
                        </a:ln>
                        <a:solidFill>
                          <a:srgbClr val="000000"/>
                        </a:solidFill>
                        <a:effectLst/>
                        <a:uLnTx/>
                        <a:uFillTx/>
                        <a:latin typeface="+mn-lt"/>
                        <a:ea typeface="+mn-ea"/>
                        <a:cs typeface="+mn-cs"/>
                        <a:sym typeface="Arial"/>
                      </a:endParaRPr>
                    </a:p>
                  </a:txBody>
                  <a:tcPr/>
                </a:tc>
                <a:extLst>
                  <a:ext uri="{0D108BD9-81ED-4DB2-BD59-A6C34878D82A}">
                    <a16:rowId xmlns:a16="http://schemas.microsoft.com/office/drawing/2014/main" val="3899345326"/>
                  </a:ext>
                </a:extLst>
              </a:tr>
              <a:tr h="524674">
                <a:tc>
                  <a:txBody>
                    <a:bodyPr/>
                    <a:lstStyle/>
                    <a:p>
                      <a:pPr algn="ctr"/>
                      <a:r>
                        <a:rPr lang="en-IN" sz="2000" b="1" dirty="0"/>
                        <a:t>1</a:t>
                      </a:r>
                    </a:p>
                  </a:txBody>
                  <a:tcPr/>
                </a:tc>
                <a:tc>
                  <a:txBody>
                    <a:bodyPr/>
                    <a:lstStyle/>
                    <a:p>
                      <a:pPr algn="ctr"/>
                      <a:r>
                        <a:rPr lang="en-IN" sz="2000" dirty="0"/>
                        <a:t>2 min</a:t>
                      </a:r>
                    </a:p>
                  </a:txBody>
                  <a:tcPr/>
                </a:tc>
                <a:tc>
                  <a:txBody>
                    <a:bodyPr/>
                    <a:lstStyle/>
                    <a:p>
                      <a:pPr algn="ctr"/>
                      <a:r>
                        <a:rPr lang="en-IN" sz="2000" dirty="0"/>
                        <a:t>30 sec</a:t>
                      </a:r>
                    </a:p>
                  </a:txBody>
                  <a:tcPr/>
                </a:tc>
                <a:tc>
                  <a:txBody>
                    <a:bodyPr/>
                    <a:lstStyle/>
                    <a:p>
                      <a:pPr algn="ctr"/>
                      <a:r>
                        <a:rPr lang="en-IN" sz="2000" dirty="0"/>
                        <a:t>37 MB</a:t>
                      </a:r>
                    </a:p>
                  </a:txBody>
                  <a:tcPr/>
                </a:tc>
                <a:extLst>
                  <a:ext uri="{0D108BD9-81ED-4DB2-BD59-A6C34878D82A}">
                    <a16:rowId xmlns:a16="http://schemas.microsoft.com/office/drawing/2014/main" val="3121626659"/>
                  </a:ext>
                </a:extLst>
              </a:tr>
              <a:tr h="524674">
                <a:tc>
                  <a:txBody>
                    <a:bodyPr/>
                    <a:lstStyle/>
                    <a:p>
                      <a:pPr algn="ctr"/>
                      <a:r>
                        <a:rPr lang="en-IN" sz="2000" b="1" dirty="0"/>
                        <a:t>4</a:t>
                      </a:r>
                    </a:p>
                  </a:txBody>
                  <a:tcPr/>
                </a:tc>
                <a:tc>
                  <a:txBody>
                    <a:bodyPr/>
                    <a:lstStyle/>
                    <a:p>
                      <a:pPr algn="ctr"/>
                      <a:r>
                        <a:rPr lang="en-IN" sz="2000" dirty="0"/>
                        <a:t>8 min</a:t>
                      </a:r>
                    </a:p>
                  </a:txBody>
                  <a:tcPr/>
                </a:tc>
                <a:tc>
                  <a:txBody>
                    <a:bodyPr/>
                    <a:lstStyle/>
                    <a:p>
                      <a:pPr algn="ctr"/>
                      <a:r>
                        <a:rPr lang="en-IN" sz="2000" dirty="0"/>
                        <a:t>30-40 sec</a:t>
                      </a:r>
                    </a:p>
                  </a:txBody>
                  <a:tcPr/>
                </a:tc>
                <a:tc>
                  <a:txBody>
                    <a:bodyPr/>
                    <a:lstStyle/>
                    <a:p>
                      <a:pPr algn="ctr"/>
                      <a:r>
                        <a:rPr lang="en-IN" sz="2000" dirty="0"/>
                        <a:t>147 MB</a:t>
                      </a:r>
                    </a:p>
                  </a:txBody>
                  <a:tcPr/>
                </a:tc>
                <a:extLst>
                  <a:ext uri="{0D108BD9-81ED-4DB2-BD59-A6C34878D82A}">
                    <a16:rowId xmlns:a16="http://schemas.microsoft.com/office/drawing/2014/main" val="1467535589"/>
                  </a:ext>
                </a:extLst>
              </a:tr>
              <a:tr h="524674">
                <a:tc>
                  <a:txBody>
                    <a:bodyPr/>
                    <a:lstStyle/>
                    <a:p>
                      <a:pPr algn="ctr"/>
                      <a:r>
                        <a:rPr lang="en-IN" sz="2000" b="1" dirty="0"/>
                        <a:t>8</a:t>
                      </a:r>
                    </a:p>
                  </a:txBody>
                  <a:tcPr/>
                </a:tc>
                <a:tc>
                  <a:txBody>
                    <a:bodyPr/>
                    <a:lstStyle/>
                    <a:p>
                      <a:pPr algn="ctr"/>
                      <a:r>
                        <a:rPr lang="en-IN" sz="2000" dirty="0"/>
                        <a:t>17 min</a:t>
                      </a:r>
                    </a:p>
                  </a:txBody>
                  <a:tcPr/>
                </a:tc>
                <a:tc>
                  <a:txBody>
                    <a:bodyPr/>
                    <a:lstStyle/>
                    <a:p>
                      <a:pPr algn="ctr"/>
                      <a:r>
                        <a:rPr lang="en-IN" sz="2000" dirty="0"/>
                        <a:t>50 sec</a:t>
                      </a:r>
                    </a:p>
                  </a:txBody>
                  <a:tcPr/>
                </a:tc>
                <a:tc>
                  <a:txBody>
                    <a:bodyPr/>
                    <a:lstStyle/>
                    <a:p>
                      <a:pPr algn="ctr"/>
                      <a:r>
                        <a:rPr lang="en-IN" sz="2000" dirty="0"/>
                        <a:t>293 MB</a:t>
                      </a:r>
                    </a:p>
                  </a:txBody>
                  <a:tcPr/>
                </a:tc>
                <a:extLst>
                  <a:ext uri="{0D108BD9-81ED-4DB2-BD59-A6C34878D82A}">
                    <a16:rowId xmlns:a16="http://schemas.microsoft.com/office/drawing/2014/main" val="1199065005"/>
                  </a:ext>
                </a:extLst>
              </a:tr>
              <a:tr h="524674">
                <a:tc>
                  <a:txBody>
                    <a:bodyPr/>
                    <a:lstStyle/>
                    <a:p>
                      <a:pPr algn="ctr"/>
                      <a:r>
                        <a:rPr lang="en-IN" sz="2000" b="1" dirty="0"/>
                        <a:t>16</a:t>
                      </a:r>
                    </a:p>
                  </a:txBody>
                  <a:tcPr/>
                </a:tc>
                <a:tc>
                  <a:txBody>
                    <a:bodyPr/>
                    <a:lstStyle/>
                    <a:p>
                      <a:pPr algn="ctr"/>
                      <a:r>
                        <a:rPr lang="en-IN" sz="2000" dirty="0"/>
                        <a:t>35 min</a:t>
                      </a:r>
                    </a:p>
                  </a:txBody>
                  <a:tcPr/>
                </a:tc>
                <a:tc>
                  <a:txBody>
                    <a:bodyPr/>
                    <a:lstStyle/>
                    <a:p>
                      <a:pPr algn="ctr"/>
                      <a:r>
                        <a:rPr lang="en-IN" sz="2000" dirty="0"/>
                        <a:t>1 min</a:t>
                      </a:r>
                    </a:p>
                  </a:txBody>
                  <a:tcPr/>
                </a:tc>
                <a:tc>
                  <a:txBody>
                    <a:bodyPr/>
                    <a:lstStyle/>
                    <a:p>
                      <a:pPr algn="ctr"/>
                      <a:r>
                        <a:rPr lang="en-IN" sz="2000" dirty="0"/>
                        <a:t>585 MB</a:t>
                      </a:r>
                    </a:p>
                  </a:txBody>
                  <a:tcPr/>
                </a:tc>
                <a:extLst>
                  <a:ext uri="{0D108BD9-81ED-4DB2-BD59-A6C34878D82A}">
                    <a16:rowId xmlns:a16="http://schemas.microsoft.com/office/drawing/2014/main" val="1967612274"/>
                  </a:ext>
                </a:extLst>
              </a:tr>
            </a:tbl>
          </a:graphicData>
        </a:graphic>
      </p:graphicFrame>
      <p:graphicFrame>
        <p:nvGraphicFramePr>
          <p:cNvPr id="9" name="Table 9">
            <a:extLst>
              <a:ext uri="{FF2B5EF4-FFF2-40B4-BE49-F238E27FC236}">
                <a16:creationId xmlns:a16="http://schemas.microsoft.com/office/drawing/2014/main" id="{9810884B-4E5B-A466-A055-E643D7F4F94A}"/>
              </a:ext>
            </a:extLst>
          </p:cNvPr>
          <p:cNvGraphicFramePr>
            <a:graphicFrameLocks noGrp="1"/>
          </p:cNvGraphicFramePr>
          <p:nvPr>
            <p:extLst>
              <p:ext uri="{D42A27DB-BD31-4B8C-83A1-F6EECF244321}">
                <p14:modId xmlns:p14="http://schemas.microsoft.com/office/powerpoint/2010/main" val="1483323102"/>
              </p:ext>
            </p:extLst>
          </p:nvPr>
        </p:nvGraphicFramePr>
        <p:xfrm>
          <a:off x="17029259" y="15660499"/>
          <a:ext cx="6587960" cy="2622476"/>
        </p:xfrm>
        <a:graphic>
          <a:graphicData uri="http://schemas.openxmlformats.org/drawingml/2006/table">
            <a:tbl>
              <a:tblPr firstRow="1" bandRow="1">
                <a:tableStyleId>{5940675A-B579-460E-94D1-54222C63F5DA}</a:tableStyleId>
              </a:tblPr>
              <a:tblGrid>
                <a:gridCol w="1317592">
                  <a:extLst>
                    <a:ext uri="{9D8B030D-6E8A-4147-A177-3AD203B41FA5}">
                      <a16:colId xmlns:a16="http://schemas.microsoft.com/office/drawing/2014/main" val="16696961"/>
                    </a:ext>
                  </a:extLst>
                </a:gridCol>
                <a:gridCol w="1317592">
                  <a:extLst>
                    <a:ext uri="{9D8B030D-6E8A-4147-A177-3AD203B41FA5}">
                      <a16:colId xmlns:a16="http://schemas.microsoft.com/office/drawing/2014/main" val="2319785967"/>
                    </a:ext>
                  </a:extLst>
                </a:gridCol>
                <a:gridCol w="1317592">
                  <a:extLst>
                    <a:ext uri="{9D8B030D-6E8A-4147-A177-3AD203B41FA5}">
                      <a16:colId xmlns:a16="http://schemas.microsoft.com/office/drawing/2014/main" val="2818445896"/>
                    </a:ext>
                  </a:extLst>
                </a:gridCol>
                <a:gridCol w="1317592">
                  <a:extLst>
                    <a:ext uri="{9D8B030D-6E8A-4147-A177-3AD203B41FA5}">
                      <a16:colId xmlns:a16="http://schemas.microsoft.com/office/drawing/2014/main" val="1560066862"/>
                    </a:ext>
                  </a:extLst>
                </a:gridCol>
                <a:gridCol w="1317592">
                  <a:extLst>
                    <a:ext uri="{9D8B030D-6E8A-4147-A177-3AD203B41FA5}">
                      <a16:colId xmlns:a16="http://schemas.microsoft.com/office/drawing/2014/main" val="1505325992"/>
                    </a:ext>
                  </a:extLst>
                </a:gridCol>
              </a:tblGrid>
              <a:tr h="6556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700" b="1" i="0" u="none" strike="noStrike" kern="0" cap="none" spc="0" normalizeH="0" baseline="0" noProof="0" dirty="0">
                          <a:ln>
                            <a:noFill/>
                          </a:ln>
                          <a:solidFill>
                            <a:srgbClr val="000000"/>
                          </a:solidFill>
                          <a:effectLst/>
                          <a:uLnTx/>
                          <a:uFillTx/>
                          <a:latin typeface="+mn-lt"/>
                          <a:ea typeface="+mn-ea"/>
                          <a:cs typeface="+mn-cs"/>
                          <a:sym typeface="Arial"/>
                        </a:rPr>
                        <a:t>Number of Features</a:t>
                      </a:r>
                    </a:p>
                  </a:txBody>
                  <a:tcPr/>
                </a:tc>
                <a:tc>
                  <a:txBody>
                    <a:bodyPr/>
                    <a:lstStyle/>
                    <a:p>
                      <a:pPr algn="ctr"/>
                      <a:r>
                        <a:rPr lang="en-IN" sz="2000" b="1" dirty="0"/>
                        <a:t>P@1</a:t>
                      </a:r>
                    </a:p>
                  </a:txBody>
                  <a:tcPr/>
                </a:tc>
                <a:tc>
                  <a:txBody>
                    <a:bodyPr/>
                    <a:lstStyle/>
                    <a:p>
                      <a:pPr algn="ctr"/>
                      <a:r>
                        <a:rPr lang="en-IN" sz="2000" b="1" dirty="0"/>
                        <a:t>P@3</a:t>
                      </a:r>
                    </a:p>
                  </a:txBody>
                  <a:tcPr/>
                </a:tc>
                <a:tc>
                  <a:txBody>
                    <a:bodyPr/>
                    <a:lstStyle/>
                    <a:p>
                      <a:pPr algn="ctr"/>
                      <a:r>
                        <a:rPr lang="en-IN" sz="2000" b="1" dirty="0"/>
                        <a:t>P@5</a:t>
                      </a:r>
                    </a:p>
                  </a:txBody>
                  <a:tcPr/>
                </a:tc>
                <a:tc>
                  <a:txBody>
                    <a:bodyPr/>
                    <a:lstStyle/>
                    <a:p>
                      <a:pPr algn="ctr"/>
                      <a:r>
                        <a:rPr lang="en-IN" sz="1800" b="1" dirty="0"/>
                        <a:t>Hamming Loss</a:t>
                      </a:r>
                    </a:p>
                  </a:txBody>
                  <a:tcPr/>
                </a:tc>
                <a:extLst>
                  <a:ext uri="{0D108BD9-81ED-4DB2-BD59-A6C34878D82A}">
                    <a16:rowId xmlns:a16="http://schemas.microsoft.com/office/drawing/2014/main" val="2787030034"/>
                  </a:ext>
                </a:extLst>
              </a:tr>
              <a:tr h="655619">
                <a:tc>
                  <a:txBody>
                    <a:bodyPr/>
                    <a:lstStyle/>
                    <a:p>
                      <a:pPr algn="ctr"/>
                      <a:r>
                        <a:rPr lang="en-IN" sz="2000" b="1" dirty="0"/>
                        <a:t>40000</a:t>
                      </a:r>
                    </a:p>
                  </a:txBody>
                  <a:tcPr/>
                </a:tc>
                <a:tc>
                  <a:txBody>
                    <a:bodyPr/>
                    <a:lstStyle/>
                    <a:p>
                      <a:pPr algn="ctr"/>
                      <a:r>
                        <a:rPr lang="en-IN" sz="2000" dirty="0"/>
                        <a:t>10.14%</a:t>
                      </a:r>
                    </a:p>
                  </a:txBody>
                  <a:tcPr/>
                </a:tc>
                <a:tc>
                  <a:txBody>
                    <a:bodyPr/>
                    <a:lstStyle/>
                    <a:p>
                      <a:pPr algn="ctr"/>
                      <a:r>
                        <a:rPr lang="en-IN" sz="2000" dirty="0"/>
                        <a:t>8.4%</a:t>
                      </a:r>
                    </a:p>
                  </a:txBody>
                  <a:tcPr/>
                </a:tc>
                <a:tc>
                  <a:txBody>
                    <a:bodyPr/>
                    <a:lstStyle/>
                    <a:p>
                      <a:pPr algn="ctr"/>
                      <a:r>
                        <a:rPr lang="en-IN" sz="2000" dirty="0"/>
                        <a:t>6.86%</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0.0000231</a:t>
                      </a:r>
                    </a:p>
                  </a:txBody>
                  <a:tcPr/>
                </a:tc>
                <a:extLst>
                  <a:ext uri="{0D108BD9-81ED-4DB2-BD59-A6C34878D82A}">
                    <a16:rowId xmlns:a16="http://schemas.microsoft.com/office/drawing/2014/main" val="2748706295"/>
                  </a:ext>
                </a:extLst>
              </a:tr>
              <a:tr h="655619">
                <a:tc>
                  <a:txBody>
                    <a:bodyPr/>
                    <a:lstStyle/>
                    <a:p>
                      <a:pPr algn="ctr"/>
                      <a:r>
                        <a:rPr lang="en-IN" sz="2000" b="1" dirty="0"/>
                        <a:t>200</a:t>
                      </a:r>
                    </a:p>
                  </a:txBody>
                  <a:tcPr/>
                </a:tc>
                <a:tc>
                  <a:txBody>
                    <a:bodyPr/>
                    <a:lstStyle/>
                    <a:p>
                      <a:pPr algn="ctr"/>
                      <a:r>
                        <a:rPr lang="en-IN" sz="2000" dirty="0"/>
                        <a:t>2.47%</a:t>
                      </a:r>
                    </a:p>
                  </a:txBody>
                  <a:tcPr/>
                </a:tc>
                <a:tc>
                  <a:txBody>
                    <a:bodyPr/>
                    <a:lstStyle/>
                    <a:p>
                      <a:pPr algn="ctr"/>
                      <a:r>
                        <a:rPr lang="en-IN" sz="2000" dirty="0"/>
                        <a:t>2.02%</a:t>
                      </a:r>
                    </a:p>
                  </a:txBody>
                  <a:tcPr/>
                </a:tc>
                <a:tc>
                  <a:txBody>
                    <a:bodyPr/>
                    <a:lstStyle/>
                    <a:p>
                      <a:pPr algn="ctr"/>
                      <a:r>
                        <a:rPr lang="en-IN" sz="2000" dirty="0"/>
                        <a:t>1.55%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0.0000247</a:t>
                      </a:r>
                    </a:p>
                  </a:txBody>
                  <a:tcPr/>
                </a:tc>
                <a:extLst>
                  <a:ext uri="{0D108BD9-81ED-4DB2-BD59-A6C34878D82A}">
                    <a16:rowId xmlns:a16="http://schemas.microsoft.com/office/drawing/2014/main" val="3449005740"/>
                  </a:ext>
                </a:extLst>
              </a:tr>
              <a:tr h="655619">
                <a:tc>
                  <a:txBody>
                    <a:bodyPr/>
                    <a:lstStyle/>
                    <a:p>
                      <a:pPr algn="ctr"/>
                      <a:r>
                        <a:rPr lang="en-IN" sz="2000" b="1" dirty="0"/>
                        <a:t>100</a:t>
                      </a:r>
                    </a:p>
                  </a:txBody>
                  <a:tcPr/>
                </a:tc>
                <a:tc>
                  <a:txBody>
                    <a:bodyPr/>
                    <a:lstStyle/>
                    <a:p>
                      <a:pPr algn="ctr"/>
                      <a:r>
                        <a:rPr lang="en-IN" sz="2000" dirty="0"/>
                        <a:t>1.87%</a:t>
                      </a:r>
                    </a:p>
                  </a:txBody>
                  <a:tcPr/>
                </a:tc>
                <a:tc>
                  <a:txBody>
                    <a:bodyPr/>
                    <a:lstStyle/>
                    <a:p>
                      <a:pPr algn="ctr"/>
                      <a:r>
                        <a:rPr lang="en-IN" sz="2000" dirty="0"/>
                        <a:t>1.6%</a:t>
                      </a:r>
                    </a:p>
                  </a:txBody>
                  <a:tcPr/>
                </a:tc>
                <a:tc>
                  <a:txBody>
                    <a:bodyPr/>
                    <a:lstStyle/>
                    <a:p>
                      <a:pPr algn="ctr"/>
                      <a:r>
                        <a:rPr lang="en-IN" sz="2000" dirty="0"/>
                        <a:t>1.24%</a:t>
                      </a:r>
                    </a:p>
                  </a:txBody>
                  <a:tcPr/>
                </a:tc>
                <a:tc>
                  <a:txBody>
                    <a:bodyPr/>
                    <a:lstStyle/>
                    <a:p>
                      <a:pPr algn="ctr"/>
                      <a:r>
                        <a:rPr lang="en-IN" sz="1800" dirty="0"/>
                        <a:t>0.0000249</a:t>
                      </a:r>
                    </a:p>
                  </a:txBody>
                  <a:tcPr/>
                </a:tc>
                <a:extLst>
                  <a:ext uri="{0D108BD9-81ED-4DB2-BD59-A6C34878D82A}">
                    <a16:rowId xmlns:a16="http://schemas.microsoft.com/office/drawing/2014/main" val="743758251"/>
                  </a:ext>
                </a:extLst>
              </a:tr>
            </a:tbl>
          </a:graphicData>
        </a:graphic>
      </p:graphicFrame>
      <p:graphicFrame>
        <p:nvGraphicFramePr>
          <p:cNvPr id="10" name="Table 9">
            <a:extLst>
              <a:ext uri="{FF2B5EF4-FFF2-40B4-BE49-F238E27FC236}">
                <a16:creationId xmlns:a16="http://schemas.microsoft.com/office/drawing/2014/main" id="{A9D55D5E-C16A-348F-2D32-8404463D3F91}"/>
              </a:ext>
            </a:extLst>
          </p:cNvPr>
          <p:cNvGraphicFramePr>
            <a:graphicFrameLocks noGrp="1"/>
          </p:cNvGraphicFramePr>
          <p:nvPr>
            <p:extLst>
              <p:ext uri="{D42A27DB-BD31-4B8C-83A1-F6EECF244321}">
                <p14:modId xmlns:p14="http://schemas.microsoft.com/office/powerpoint/2010/main" val="3477293370"/>
              </p:ext>
            </p:extLst>
          </p:nvPr>
        </p:nvGraphicFramePr>
        <p:xfrm>
          <a:off x="24348173" y="15660499"/>
          <a:ext cx="6587960" cy="2622476"/>
        </p:xfrm>
        <a:graphic>
          <a:graphicData uri="http://schemas.openxmlformats.org/drawingml/2006/table">
            <a:tbl>
              <a:tblPr firstRow="1" bandRow="1">
                <a:tableStyleId>{5940675A-B579-460E-94D1-54222C63F5DA}</a:tableStyleId>
              </a:tblPr>
              <a:tblGrid>
                <a:gridCol w="1317592">
                  <a:extLst>
                    <a:ext uri="{9D8B030D-6E8A-4147-A177-3AD203B41FA5}">
                      <a16:colId xmlns:a16="http://schemas.microsoft.com/office/drawing/2014/main" val="16696961"/>
                    </a:ext>
                  </a:extLst>
                </a:gridCol>
                <a:gridCol w="1317592">
                  <a:extLst>
                    <a:ext uri="{9D8B030D-6E8A-4147-A177-3AD203B41FA5}">
                      <a16:colId xmlns:a16="http://schemas.microsoft.com/office/drawing/2014/main" val="2319785967"/>
                    </a:ext>
                  </a:extLst>
                </a:gridCol>
                <a:gridCol w="1317592">
                  <a:extLst>
                    <a:ext uri="{9D8B030D-6E8A-4147-A177-3AD203B41FA5}">
                      <a16:colId xmlns:a16="http://schemas.microsoft.com/office/drawing/2014/main" val="2818445896"/>
                    </a:ext>
                  </a:extLst>
                </a:gridCol>
                <a:gridCol w="1317592">
                  <a:extLst>
                    <a:ext uri="{9D8B030D-6E8A-4147-A177-3AD203B41FA5}">
                      <a16:colId xmlns:a16="http://schemas.microsoft.com/office/drawing/2014/main" val="1560066862"/>
                    </a:ext>
                  </a:extLst>
                </a:gridCol>
                <a:gridCol w="1317592">
                  <a:extLst>
                    <a:ext uri="{9D8B030D-6E8A-4147-A177-3AD203B41FA5}">
                      <a16:colId xmlns:a16="http://schemas.microsoft.com/office/drawing/2014/main" val="1505325992"/>
                    </a:ext>
                  </a:extLst>
                </a:gridCol>
              </a:tblGrid>
              <a:tr h="6556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700" b="1" i="0" u="none" strike="noStrike" kern="0" cap="none" spc="0" normalizeH="0" baseline="0" noProof="0" dirty="0">
                          <a:ln>
                            <a:noFill/>
                          </a:ln>
                          <a:solidFill>
                            <a:srgbClr val="000000"/>
                          </a:solidFill>
                          <a:effectLst/>
                          <a:uLnTx/>
                          <a:uFillTx/>
                          <a:latin typeface="+mn-lt"/>
                          <a:ea typeface="+mn-ea"/>
                          <a:cs typeface="+mn-cs"/>
                          <a:sym typeface="Arial"/>
                        </a:rPr>
                        <a:t>Number of Features</a:t>
                      </a:r>
                    </a:p>
                  </a:txBody>
                  <a:tcPr/>
                </a:tc>
                <a:tc>
                  <a:txBody>
                    <a:bodyPr/>
                    <a:lstStyle/>
                    <a:p>
                      <a:pPr algn="ctr"/>
                      <a:r>
                        <a:rPr lang="en-IN" sz="2000" b="1" dirty="0"/>
                        <a:t>P@1</a:t>
                      </a:r>
                    </a:p>
                  </a:txBody>
                  <a:tcPr/>
                </a:tc>
                <a:tc>
                  <a:txBody>
                    <a:bodyPr/>
                    <a:lstStyle/>
                    <a:p>
                      <a:pPr algn="ctr"/>
                      <a:r>
                        <a:rPr lang="en-IN" sz="2000" b="1" dirty="0"/>
                        <a:t>P@3</a:t>
                      </a:r>
                    </a:p>
                  </a:txBody>
                  <a:tcPr/>
                </a:tc>
                <a:tc>
                  <a:txBody>
                    <a:bodyPr/>
                    <a:lstStyle/>
                    <a:p>
                      <a:pPr algn="ctr"/>
                      <a:r>
                        <a:rPr lang="en-IN" sz="2000" b="1" dirty="0"/>
                        <a:t>P@5</a:t>
                      </a:r>
                    </a:p>
                  </a:txBody>
                  <a:tcPr/>
                </a:tc>
                <a:tc>
                  <a:txBody>
                    <a:bodyPr/>
                    <a:lstStyle/>
                    <a:p>
                      <a:pPr algn="ctr"/>
                      <a:r>
                        <a:rPr lang="en-IN" sz="1800" b="1" dirty="0"/>
                        <a:t>Hamming Loss</a:t>
                      </a:r>
                    </a:p>
                  </a:txBody>
                  <a:tcPr/>
                </a:tc>
                <a:extLst>
                  <a:ext uri="{0D108BD9-81ED-4DB2-BD59-A6C34878D82A}">
                    <a16:rowId xmlns:a16="http://schemas.microsoft.com/office/drawing/2014/main" val="2787030034"/>
                  </a:ext>
                </a:extLst>
              </a:tr>
              <a:tr h="655619">
                <a:tc>
                  <a:txBody>
                    <a:bodyPr/>
                    <a:lstStyle/>
                    <a:p>
                      <a:pPr algn="ctr"/>
                      <a:r>
                        <a:rPr lang="en-IN" sz="2000" b="1" dirty="0"/>
                        <a:t>40000</a:t>
                      </a:r>
                    </a:p>
                  </a:txBody>
                  <a:tcPr/>
                </a:tc>
                <a:tc>
                  <a:txBody>
                    <a:bodyPr/>
                    <a:lstStyle/>
                    <a:p>
                      <a:pPr algn="ctr"/>
                      <a:r>
                        <a:rPr lang="en-IN" sz="2000" dirty="0"/>
                        <a:t>13.55%</a:t>
                      </a:r>
                    </a:p>
                  </a:txBody>
                  <a:tcPr/>
                </a:tc>
                <a:tc>
                  <a:txBody>
                    <a:bodyPr/>
                    <a:lstStyle/>
                    <a:p>
                      <a:pPr algn="ctr"/>
                      <a:r>
                        <a:rPr lang="en-IN" sz="2000" dirty="0"/>
                        <a:t>11.35%</a:t>
                      </a:r>
                    </a:p>
                  </a:txBody>
                  <a:tcPr/>
                </a:tc>
                <a:tc>
                  <a:txBody>
                    <a:bodyPr/>
                    <a:lstStyle/>
                    <a:p>
                      <a:pPr algn="ctr"/>
                      <a:r>
                        <a:rPr lang="en-IN" sz="2000" dirty="0"/>
                        <a:t>9.78%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0.0000156</a:t>
                      </a:r>
                    </a:p>
                  </a:txBody>
                  <a:tcPr/>
                </a:tc>
                <a:extLst>
                  <a:ext uri="{0D108BD9-81ED-4DB2-BD59-A6C34878D82A}">
                    <a16:rowId xmlns:a16="http://schemas.microsoft.com/office/drawing/2014/main" val="2748706295"/>
                  </a:ext>
                </a:extLst>
              </a:tr>
              <a:tr h="655619">
                <a:tc>
                  <a:txBody>
                    <a:bodyPr/>
                    <a:lstStyle/>
                    <a:p>
                      <a:pPr algn="ctr"/>
                      <a:r>
                        <a:rPr lang="en-IN" sz="2000" b="1" dirty="0"/>
                        <a:t>200</a:t>
                      </a:r>
                    </a:p>
                  </a:txBody>
                  <a:tcPr/>
                </a:tc>
                <a:tc>
                  <a:txBody>
                    <a:bodyPr/>
                    <a:lstStyle/>
                    <a:p>
                      <a:pPr algn="ctr"/>
                      <a:r>
                        <a:rPr lang="en-IN" sz="2000" dirty="0"/>
                        <a:t>2.92%</a:t>
                      </a:r>
                    </a:p>
                  </a:txBody>
                  <a:tcPr/>
                </a:tc>
                <a:tc>
                  <a:txBody>
                    <a:bodyPr/>
                    <a:lstStyle/>
                    <a:p>
                      <a:pPr algn="ctr"/>
                      <a:r>
                        <a:rPr lang="en-IN" sz="2000" dirty="0"/>
                        <a:t>2.51%</a:t>
                      </a:r>
                    </a:p>
                  </a:txBody>
                  <a:tcPr/>
                </a:tc>
                <a:tc>
                  <a:txBody>
                    <a:bodyPr/>
                    <a:lstStyle/>
                    <a:p>
                      <a:pPr algn="ctr"/>
                      <a:r>
                        <a:rPr lang="en-IN" sz="2000" dirty="0"/>
                        <a:t>2.14%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0.0000160</a:t>
                      </a:r>
                    </a:p>
                  </a:txBody>
                  <a:tcPr/>
                </a:tc>
                <a:extLst>
                  <a:ext uri="{0D108BD9-81ED-4DB2-BD59-A6C34878D82A}">
                    <a16:rowId xmlns:a16="http://schemas.microsoft.com/office/drawing/2014/main" val="3449005740"/>
                  </a:ext>
                </a:extLst>
              </a:tr>
              <a:tr h="655619">
                <a:tc>
                  <a:txBody>
                    <a:bodyPr/>
                    <a:lstStyle/>
                    <a:p>
                      <a:pPr algn="ctr"/>
                      <a:r>
                        <a:rPr lang="en-IN" sz="2000" b="1" dirty="0"/>
                        <a:t>100</a:t>
                      </a:r>
                    </a:p>
                  </a:txBody>
                  <a:tcPr/>
                </a:tc>
                <a:tc>
                  <a:txBody>
                    <a:bodyPr/>
                    <a:lstStyle/>
                    <a:p>
                      <a:pPr algn="ctr"/>
                      <a:r>
                        <a:rPr lang="en-IN" sz="2000" dirty="0"/>
                        <a:t>2.12%</a:t>
                      </a:r>
                    </a:p>
                  </a:txBody>
                  <a:tcPr/>
                </a:tc>
                <a:tc>
                  <a:txBody>
                    <a:bodyPr/>
                    <a:lstStyle/>
                    <a:p>
                      <a:pPr algn="ctr"/>
                      <a:r>
                        <a:rPr lang="en-IN" sz="2000" dirty="0"/>
                        <a:t>1.89%</a:t>
                      </a:r>
                    </a:p>
                  </a:txBody>
                  <a:tcPr/>
                </a:tc>
                <a:tc>
                  <a:txBody>
                    <a:bodyPr/>
                    <a:lstStyle/>
                    <a:p>
                      <a:pPr algn="ctr"/>
                      <a:r>
                        <a:rPr lang="en-IN" sz="2000" dirty="0"/>
                        <a:t>1.62%</a:t>
                      </a:r>
                    </a:p>
                  </a:txBody>
                  <a:tcPr/>
                </a:tc>
                <a:tc>
                  <a:txBody>
                    <a:bodyPr/>
                    <a:lstStyle/>
                    <a:p>
                      <a:pPr algn="ctr"/>
                      <a:r>
                        <a:rPr lang="en-IN" sz="1800" dirty="0"/>
                        <a:t>0.0000160</a:t>
                      </a:r>
                    </a:p>
                  </a:txBody>
                  <a:tcPr/>
                </a:tc>
                <a:extLst>
                  <a:ext uri="{0D108BD9-81ED-4DB2-BD59-A6C34878D82A}">
                    <a16:rowId xmlns:a16="http://schemas.microsoft.com/office/drawing/2014/main" val="743758251"/>
                  </a:ext>
                </a:extLst>
              </a:tr>
            </a:tbl>
          </a:graphicData>
        </a:graphic>
      </p:graphicFrame>
      <p:graphicFrame>
        <p:nvGraphicFramePr>
          <p:cNvPr id="11" name="Table 9">
            <a:extLst>
              <a:ext uri="{FF2B5EF4-FFF2-40B4-BE49-F238E27FC236}">
                <a16:creationId xmlns:a16="http://schemas.microsoft.com/office/drawing/2014/main" id="{9AB47201-B285-BE7D-3A58-9F02C2BBE87A}"/>
              </a:ext>
            </a:extLst>
          </p:cNvPr>
          <p:cNvGraphicFramePr>
            <a:graphicFrameLocks noGrp="1"/>
          </p:cNvGraphicFramePr>
          <p:nvPr>
            <p:extLst>
              <p:ext uri="{D42A27DB-BD31-4B8C-83A1-F6EECF244321}">
                <p14:modId xmlns:p14="http://schemas.microsoft.com/office/powerpoint/2010/main" val="3785394416"/>
              </p:ext>
            </p:extLst>
          </p:nvPr>
        </p:nvGraphicFramePr>
        <p:xfrm>
          <a:off x="17009362" y="19542172"/>
          <a:ext cx="6587960" cy="2622476"/>
        </p:xfrm>
        <a:graphic>
          <a:graphicData uri="http://schemas.openxmlformats.org/drawingml/2006/table">
            <a:tbl>
              <a:tblPr firstRow="1" bandRow="1">
                <a:tableStyleId>{5940675A-B579-460E-94D1-54222C63F5DA}</a:tableStyleId>
              </a:tblPr>
              <a:tblGrid>
                <a:gridCol w="1317592">
                  <a:extLst>
                    <a:ext uri="{9D8B030D-6E8A-4147-A177-3AD203B41FA5}">
                      <a16:colId xmlns:a16="http://schemas.microsoft.com/office/drawing/2014/main" val="16696961"/>
                    </a:ext>
                  </a:extLst>
                </a:gridCol>
                <a:gridCol w="1317592">
                  <a:extLst>
                    <a:ext uri="{9D8B030D-6E8A-4147-A177-3AD203B41FA5}">
                      <a16:colId xmlns:a16="http://schemas.microsoft.com/office/drawing/2014/main" val="2319785967"/>
                    </a:ext>
                  </a:extLst>
                </a:gridCol>
                <a:gridCol w="1317592">
                  <a:extLst>
                    <a:ext uri="{9D8B030D-6E8A-4147-A177-3AD203B41FA5}">
                      <a16:colId xmlns:a16="http://schemas.microsoft.com/office/drawing/2014/main" val="2818445896"/>
                    </a:ext>
                  </a:extLst>
                </a:gridCol>
                <a:gridCol w="1317592">
                  <a:extLst>
                    <a:ext uri="{9D8B030D-6E8A-4147-A177-3AD203B41FA5}">
                      <a16:colId xmlns:a16="http://schemas.microsoft.com/office/drawing/2014/main" val="1560066862"/>
                    </a:ext>
                  </a:extLst>
                </a:gridCol>
                <a:gridCol w="1317592">
                  <a:extLst>
                    <a:ext uri="{9D8B030D-6E8A-4147-A177-3AD203B41FA5}">
                      <a16:colId xmlns:a16="http://schemas.microsoft.com/office/drawing/2014/main" val="1505325992"/>
                    </a:ext>
                  </a:extLst>
                </a:gridCol>
              </a:tblGrid>
              <a:tr h="6556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700" b="1" i="0" u="none" strike="noStrike" kern="0" cap="none" spc="0" normalizeH="0" baseline="0" noProof="0" dirty="0">
                          <a:ln>
                            <a:noFill/>
                          </a:ln>
                          <a:solidFill>
                            <a:srgbClr val="000000"/>
                          </a:solidFill>
                          <a:effectLst/>
                          <a:uLnTx/>
                          <a:uFillTx/>
                          <a:latin typeface="+mn-lt"/>
                          <a:ea typeface="+mn-ea"/>
                          <a:cs typeface="+mn-cs"/>
                          <a:sym typeface="Arial"/>
                        </a:rPr>
                        <a:t>Number of Features</a:t>
                      </a:r>
                    </a:p>
                  </a:txBody>
                  <a:tcPr/>
                </a:tc>
                <a:tc>
                  <a:txBody>
                    <a:bodyPr/>
                    <a:lstStyle/>
                    <a:p>
                      <a:pPr algn="ctr"/>
                      <a:r>
                        <a:rPr lang="en-IN" sz="2000" b="1" dirty="0"/>
                        <a:t>P@1</a:t>
                      </a:r>
                    </a:p>
                  </a:txBody>
                  <a:tcPr/>
                </a:tc>
                <a:tc>
                  <a:txBody>
                    <a:bodyPr/>
                    <a:lstStyle/>
                    <a:p>
                      <a:pPr algn="ctr"/>
                      <a:r>
                        <a:rPr lang="en-IN" sz="2000" b="1" dirty="0"/>
                        <a:t>P@3</a:t>
                      </a:r>
                    </a:p>
                  </a:txBody>
                  <a:tcPr/>
                </a:tc>
                <a:tc>
                  <a:txBody>
                    <a:bodyPr/>
                    <a:lstStyle/>
                    <a:p>
                      <a:pPr algn="ctr"/>
                      <a:r>
                        <a:rPr lang="en-IN" sz="2000" b="1" dirty="0"/>
                        <a:t>P@5</a:t>
                      </a:r>
                    </a:p>
                  </a:txBody>
                  <a:tcPr/>
                </a:tc>
                <a:tc>
                  <a:txBody>
                    <a:bodyPr/>
                    <a:lstStyle/>
                    <a:p>
                      <a:pPr algn="ctr"/>
                      <a:r>
                        <a:rPr lang="en-IN" sz="1800" b="1" dirty="0"/>
                        <a:t>Hamming Loss</a:t>
                      </a:r>
                    </a:p>
                  </a:txBody>
                  <a:tcPr/>
                </a:tc>
                <a:extLst>
                  <a:ext uri="{0D108BD9-81ED-4DB2-BD59-A6C34878D82A}">
                    <a16:rowId xmlns:a16="http://schemas.microsoft.com/office/drawing/2014/main" val="2787030034"/>
                  </a:ext>
                </a:extLst>
              </a:tr>
              <a:tr h="655619">
                <a:tc>
                  <a:txBody>
                    <a:bodyPr/>
                    <a:lstStyle/>
                    <a:p>
                      <a:pPr algn="ctr"/>
                      <a:r>
                        <a:rPr lang="en-IN" sz="2000" b="1" dirty="0"/>
                        <a:t>40000</a:t>
                      </a:r>
                    </a:p>
                  </a:txBody>
                  <a:tcPr/>
                </a:tc>
                <a:tc>
                  <a:txBody>
                    <a:bodyPr/>
                    <a:lstStyle/>
                    <a:p>
                      <a:pPr algn="ctr"/>
                      <a:r>
                        <a:rPr lang="en-IN" sz="2000" dirty="0"/>
                        <a:t>16.65%</a:t>
                      </a:r>
                    </a:p>
                  </a:txBody>
                  <a:tcPr/>
                </a:tc>
                <a:tc>
                  <a:txBody>
                    <a:bodyPr/>
                    <a:lstStyle/>
                    <a:p>
                      <a:pPr algn="ctr"/>
                      <a:r>
                        <a:rPr lang="en-IN" sz="2000" dirty="0"/>
                        <a:t>13.84%</a:t>
                      </a:r>
                    </a:p>
                  </a:txBody>
                  <a:tcPr/>
                </a:tc>
                <a:tc>
                  <a:txBody>
                    <a:bodyPr/>
                    <a:lstStyle/>
                    <a:p>
                      <a:pPr algn="ctr"/>
                      <a:r>
                        <a:rPr lang="en-IN" sz="2000" dirty="0"/>
                        <a:t>11.85%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0.0000155</a:t>
                      </a:r>
                    </a:p>
                  </a:txBody>
                  <a:tcPr/>
                </a:tc>
                <a:extLst>
                  <a:ext uri="{0D108BD9-81ED-4DB2-BD59-A6C34878D82A}">
                    <a16:rowId xmlns:a16="http://schemas.microsoft.com/office/drawing/2014/main" val="2748706295"/>
                  </a:ext>
                </a:extLst>
              </a:tr>
              <a:tr h="655619">
                <a:tc>
                  <a:txBody>
                    <a:bodyPr/>
                    <a:lstStyle/>
                    <a:p>
                      <a:pPr algn="ctr"/>
                      <a:r>
                        <a:rPr lang="en-IN" sz="2000" b="1" dirty="0"/>
                        <a:t>200</a:t>
                      </a:r>
                    </a:p>
                  </a:txBody>
                  <a:tcPr/>
                </a:tc>
                <a:tc>
                  <a:txBody>
                    <a:bodyPr/>
                    <a:lstStyle/>
                    <a:p>
                      <a:pPr algn="ctr"/>
                      <a:r>
                        <a:rPr lang="en-IN" sz="2000" dirty="0"/>
                        <a:t>3.31%</a:t>
                      </a:r>
                    </a:p>
                  </a:txBody>
                  <a:tcPr/>
                </a:tc>
                <a:tc>
                  <a:txBody>
                    <a:bodyPr/>
                    <a:lstStyle/>
                    <a:p>
                      <a:pPr algn="ctr"/>
                      <a:r>
                        <a:rPr lang="en-IN" sz="2000" dirty="0"/>
                        <a:t>2.81%</a:t>
                      </a:r>
                    </a:p>
                  </a:txBody>
                  <a:tcPr/>
                </a:tc>
                <a:tc>
                  <a:txBody>
                    <a:bodyPr/>
                    <a:lstStyle/>
                    <a:p>
                      <a:pPr algn="ctr"/>
                      <a:r>
                        <a:rPr lang="en-IN" sz="2000" dirty="0"/>
                        <a:t>2.39%</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0.0000159</a:t>
                      </a:r>
                    </a:p>
                  </a:txBody>
                  <a:tcPr/>
                </a:tc>
                <a:extLst>
                  <a:ext uri="{0D108BD9-81ED-4DB2-BD59-A6C34878D82A}">
                    <a16:rowId xmlns:a16="http://schemas.microsoft.com/office/drawing/2014/main" val="3449005740"/>
                  </a:ext>
                </a:extLst>
              </a:tr>
              <a:tr h="655619">
                <a:tc>
                  <a:txBody>
                    <a:bodyPr/>
                    <a:lstStyle/>
                    <a:p>
                      <a:pPr algn="ctr"/>
                      <a:r>
                        <a:rPr lang="en-IN" sz="2000" b="1" dirty="0"/>
                        <a:t>100</a:t>
                      </a:r>
                    </a:p>
                  </a:txBody>
                  <a:tcPr/>
                </a:tc>
                <a:tc>
                  <a:txBody>
                    <a:bodyPr/>
                    <a:lstStyle/>
                    <a:p>
                      <a:pPr algn="ctr"/>
                      <a:r>
                        <a:rPr lang="en-IN" sz="2000" dirty="0"/>
                        <a:t>2.35%</a:t>
                      </a:r>
                    </a:p>
                  </a:txBody>
                  <a:tcPr/>
                </a:tc>
                <a:tc>
                  <a:txBody>
                    <a:bodyPr/>
                    <a:lstStyle/>
                    <a:p>
                      <a:pPr algn="ctr"/>
                      <a:r>
                        <a:rPr lang="en-IN" sz="2000" dirty="0"/>
                        <a:t>2.09%</a:t>
                      </a:r>
                    </a:p>
                  </a:txBody>
                  <a:tcPr/>
                </a:tc>
                <a:tc>
                  <a:txBody>
                    <a:bodyPr/>
                    <a:lstStyle/>
                    <a:p>
                      <a:pPr algn="ctr"/>
                      <a:r>
                        <a:rPr lang="en-IN" sz="2000" dirty="0"/>
                        <a:t>1.8%</a:t>
                      </a:r>
                    </a:p>
                  </a:txBody>
                  <a:tcPr/>
                </a:tc>
                <a:tc>
                  <a:txBody>
                    <a:bodyPr/>
                    <a:lstStyle/>
                    <a:p>
                      <a:pPr algn="ctr"/>
                      <a:r>
                        <a:rPr lang="en-IN" sz="1800" dirty="0"/>
                        <a:t>0.0000169</a:t>
                      </a:r>
                    </a:p>
                  </a:txBody>
                  <a:tcPr/>
                </a:tc>
                <a:extLst>
                  <a:ext uri="{0D108BD9-81ED-4DB2-BD59-A6C34878D82A}">
                    <a16:rowId xmlns:a16="http://schemas.microsoft.com/office/drawing/2014/main" val="743758251"/>
                  </a:ext>
                </a:extLst>
              </a:tr>
            </a:tbl>
          </a:graphicData>
        </a:graphic>
      </p:graphicFrame>
      <p:graphicFrame>
        <p:nvGraphicFramePr>
          <p:cNvPr id="12" name="Table 11">
            <a:extLst>
              <a:ext uri="{FF2B5EF4-FFF2-40B4-BE49-F238E27FC236}">
                <a16:creationId xmlns:a16="http://schemas.microsoft.com/office/drawing/2014/main" id="{9833BDC3-022F-4BD8-269D-99FF79B6E497}"/>
              </a:ext>
            </a:extLst>
          </p:cNvPr>
          <p:cNvGraphicFramePr>
            <a:graphicFrameLocks noGrp="1"/>
          </p:cNvGraphicFramePr>
          <p:nvPr>
            <p:extLst>
              <p:ext uri="{D42A27DB-BD31-4B8C-83A1-F6EECF244321}">
                <p14:modId xmlns:p14="http://schemas.microsoft.com/office/powerpoint/2010/main" val="4224040027"/>
              </p:ext>
            </p:extLst>
          </p:nvPr>
        </p:nvGraphicFramePr>
        <p:xfrm>
          <a:off x="24348173" y="19506035"/>
          <a:ext cx="6587960" cy="2622476"/>
        </p:xfrm>
        <a:graphic>
          <a:graphicData uri="http://schemas.openxmlformats.org/drawingml/2006/table">
            <a:tbl>
              <a:tblPr firstRow="1" bandRow="1">
                <a:tableStyleId>{5940675A-B579-460E-94D1-54222C63F5DA}</a:tableStyleId>
              </a:tblPr>
              <a:tblGrid>
                <a:gridCol w="1317592">
                  <a:extLst>
                    <a:ext uri="{9D8B030D-6E8A-4147-A177-3AD203B41FA5}">
                      <a16:colId xmlns:a16="http://schemas.microsoft.com/office/drawing/2014/main" val="16696961"/>
                    </a:ext>
                  </a:extLst>
                </a:gridCol>
                <a:gridCol w="1317592">
                  <a:extLst>
                    <a:ext uri="{9D8B030D-6E8A-4147-A177-3AD203B41FA5}">
                      <a16:colId xmlns:a16="http://schemas.microsoft.com/office/drawing/2014/main" val="2319785967"/>
                    </a:ext>
                  </a:extLst>
                </a:gridCol>
                <a:gridCol w="1317592">
                  <a:extLst>
                    <a:ext uri="{9D8B030D-6E8A-4147-A177-3AD203B41FA5}">
                      <a16:colId xmlns:a16="http://schemas.microsoft.com/office/drawing/2014/main" val="2818445896"/>
                    </a:ext>
                  </a:extLst>
                </a:gridCol>
                <a:gridCol w="1317592">
                  <a:extLst>
                    <a:ext uri="{9D8B030D-6E8A-4147-A177-3AD203B41FA5}">
                      <a16:colId xmlns:a16="http://schemas.microsoft.com/office/drawing/2014/main" val="1560066862"/>
                    </a:ext>
                  </a:extLst>
                </a:gridCol>
                <a:gridCol w="1317592">
                  <a:extLst>
                    <a:ext uri="{9D8B030D-6E8A-4147-A177-3AD203B41FA5}">
                      <a16:colId xmlns:a16="http://schemas.microsoft.com/office/drawing/2014/main" val="1505325992"/>
                    </a:ext>
                  </a:extLst>
                </a:gridCol>
              </a:tblGrid>
              <a:tr h="6556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700" b="1" i="0" u="none" strike="noStrike" kern="0" cap="none" spc="0" normalizeH="0" baseline="0" noProof="0" dirty="0">
                          <a:ln>
                            <a:noFill/>
                          </a:ln>
                          <a:solidFill>
                            <a:srgbClr val="000000"/>
                          </a:solidFill>
                          <a:effectLst/>
                          <a:uLnTx/>
                          <a:uFillTx/>
                          <a:latin typeface="+mn-lt"/>
                          <a:ea typeface="+mn-ea"/>
                          <a:cs typeface="+mn-cs"/>
                          <a:sym typeface="Arial"/>
                        </a:rPr>
                        <a:t>Number of Features</a:t>
                      </a:r>
                    </a:p>
                  </a:txBody>
                  <a:tcPr/>
                </a:tc>
                <a:tc>
                  <a:txBody>
                    <a:bodyPr/>
                    <a:lstStyle/>
                    <a:p>
                      <a:pPr algn="ctr"/>
                      <a:r>
                        <a:rPr lang="en-IN" sz="2000" b="1" dirty="0"/>
                        <a:t>P@1</a:t>
                      </a:r>
                    </a:p>
                  </a:txBody>
                  <a:tcPr/>
                </a:tc>
                <a:tc>
                  <a:txBody>
                    <a:bodyPr/>
                    <a:lstStyle/>
                    <a:p>
                      <a:pPr algn="ctr"/>
                      <a:r>
                        <a:rPr lang="en-IN" sz="2000" b="1" dirty="0"/>
                        <a:t>P@3</a:t>
                      </a:r>
                    </a:p>
                  </a:txBody>
                  <a:tcPr/>
                </a:tc>
                <a:tc>
                  <a:txBody>
                    <a:bodyPr/>
                    <a:lstStyle/>
                    <a:p>
                      <a:pPr algn="ctr"/>
                      <a:r>
                        <a:rPr lang="en-IN" sz="2000" b="1" dirty="0"/>
                        <a:t>P@5</a:t>
                      </a:r>
                    </a:p>
                  </a:txBody>
                  <a:tcPr/>
                </a:tc>
                <a:tc>
                  <a:txBody>
                    <a:bodyPr/>
                    <a:lstStyle/>
                    <a:p>
                      <a:pPr algn="ctr"/>
                      <a:r>
                        <a:rPr lang="en-IN" sz="1800" b="1" dirty="0"/>
                        <a:t>Hamming Loss</a:t>
                      </a:r>
                    </a:p>
                  </a:txBody>
                  <a:tcPr/>
                </a:tc>
                <a:extLst>
                  <a:ext uri="{0D108BD9-81ED-4DB2-BD59-A6C34878D82A}">
                    <a16:rowId xmlns:a16="http://schemas.microsoft.com/office/drawing/2014/main" val="2787030034"/>
                  </a:ext>
                </a:extLst>
              </a:tr>
              <a:tr h="655619">
                <a:tc>
                  <a:txBody>
                    <a:bodyPr/>
                    <a:lstStyle/>
                    <a:p>
                      <a:pPr algn="ctr"/>
                      <a:r>
                        <a:rPr lang="en-IN" sz="2000" b="1" dirty="0"/>
                        <a:t>40000</a:t>
                      </a:r>
                    </a:p>
                  </a:txBody>
                  <a:tcPr/>
                </a:tc>
                <a:tc>
                  <a:txBody>
                    <a:bodyPr/>
                    <a:lstStyle/>
                    <a:p>
                      <a:pPr algn="ctr"/>
                      <a:r>
                        <a:rPr lang="en-IN" sz="2000" dirty="0"/>
                        <a:t>19.78%</a:t>
                      </a:r>
                    </a:p>
                  </a:txBody>
                  <a:tcPr/>
                </a:tc>
                <a:tc>
                  <a:txBody>
                    <a:bodyPr/>
                    <a:lstStyle/>
                    <a:p>
                      <a:pPr algn="ctr"/>
                      <a:r>
                        <a:rPr lang="en-IN" sz="2000" dirty="0"/>
                        <a:t>16.5%</a:t>
                      </a:r>
                    </a:p>
                  </a:txBody>
                  <a:tcPr/>
                </a:tc>
                <a:tc>
                  <a:txBody>
                    <a:bodyPr/>
                    <a:lstStyle/>
                    <a:p>
                      <a:pPr algn="ctr"/>
                      <a:r>
                        <a:rPr lang="en-IN" sz="2000" dirty="0"/>
                        <a:t>14.14%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0.0000155</a:t>
                      </a:r>
                    </a:p>
                  </a:txBody>
                  <a:tcPr/>
                </a:tc>
                <a:extLst>
                  <a:ext uri="{0D108BD9-81ED-4DB2-BD59-A6C34878D82A}">
                    <a16:rowId xmlns:a16="http://schemas.microsoft.com/office/drawing/2014/main" val="2748706295"/>
                  </a:ext>
                </a:extLst>
              </a:tr>
              <a:tr h="655619">
                <a:tc>
                  <a:txBody>
                    <a:bodyPr/>
                    <a:lstStyle/>
                    <a:p>
                      <a:pPr algn="ctr"/>
                      <a:r>
                        <a:rPr lang="en-IN" sz="2000" b="1" dirty="0"/>
                        <a:t>200</a:t>
                      </a:r>
                    </a:p>
                  </a:txBody>
                  <a:tcPr/>
                </a:tc>
                <a:tc>
                  <a:txBody>
                    <a:bodyPr/>
                    <a:lstStyle/>
                    <a:p>
                      <a:pPr algn="ctr"/>
                      <a:r>
                        <a:rPr lang="en-IN" sz="2000" dirty="0"/>
                        <a:t>3.64%</a:t>
                      </a:r>
                    </a:p>
                  </a:txBody>
                  <a:tcPr/>
                </a:tc>
                <a:tc>
                  <a:txBody>
                    <a:bodyPr/>
                    <a:lstStyle/>
                    <a:p>
                      <a:pPr algn="ctr"/>
                      <a:r>
                        <a:rPr lang="en-IN" sz="2000" dirty="0"/>
                        <a:t>3.11%</a:t>
                      </a:r>
                    </a:p>
                  </a:txBody>
                  <a:tcPr/>
                </a:tc>
                <a:tc>
                  <a:txBody>
                    <a:bodyPr/>
                    <a:lstStyle/>
                    <a:p>
                      <a:pPr algn="ctr"/>
                      <a:r>
                        <a:rPr lang="en-IN" sz="2000" dirty="0"/>
                        <a:t>2.65%</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t>0.0000159</a:t>
                      </a:r>
                    </a:p>
                  </a:txBody>
                  <a:tcPr/>
                </a:tc>
                <a:extLst>
                  <a:ext uri="{0D108BD9-81ED-4DB2-BD59-A6C34878D82A}">
                    <a16:rowId xmlns:a16="http://schemas.microsoft.com/office/drawing/2014/main" val="3449005740"/>
                  </a:ext>
                </a:extLst>
              </a:tr>
              <a:tr h="655619">
                <a:tc>
                  <a:txBody>
                    <a:bodyPr/>
                    <a:lstStyle/>
                    <a:p>
                      <a:pPr algn="ctr"/>
                      <a:r>
                        <a:rPr lang="en-IN" sz="2000" b="1" dirty="0"/>
                        <a:t>100</a:t>
                      </a:r>
                    </a:p>
                  </a:txBody>
                  <a:tcPr/>
                </a:tc>
                <a:tc>
                  <a:txBody>
                    <a:bodyPr/>
                    <a:lstStyle/>
                    <a:p>
                      <a:pPr algn="ctr"/>
                      <a:r>
                        <a:rPr lang="en-IN" sz="2000" dirty="0"/>
                        <a:t>2.72%</a:t>
                      </a:r>
                    </a:p>
                  </a:txBody>
                  <a:tcPr/>
                </a:tc>
                <a:tc>
                  <a:txBody>
                    <a:bodyPr/>
                    <a:lstStyle/>
                    <a:p>
                      <a:pPr algn="ctr"/>
                      <a:r>
                        <a:rPr lang="en-IN" sz="2000" dirty="0"/>
                        <a:t>2.35%</a:t>
                      </a:r>
                    </a:p>
                  </a:txBody>
                  <a:tcPr/>
                </a:tc>
                <a:tc>
                  <a:txBody>
                    <a:bodyPr/>
                    <a:lstStyle/>
                    <a:p>
                      <a:pPr algn="ctr"/>
                      <a:r>
                        <a:rPr lang="en-IN" sz="2000" dirty="0"/>
                        <a:t>2.01%</a:t>
                      </a:r>
                    </a:p>
                  </a:txBody>
                  <a:tcPr/>
                </a:tc>
                <a:tc>
                  <a:txBody>
                    <a:bodyPr/>
                    <a:lstStyle/>
                    <a:p>
                      <a:pPr algn="ctr"/>
                      <a:r>
                        <a:rPr lang="en-IN" sz="1800" dirty="0"/>
                        <a:t>0.0000160</a:t>
                      </a:r>
                    </a:p>
                  </a:txBody>
                  <a:tcPr/>
                </a:tc>
                <a:extLst>
                  <a:ext uri="{0D108BD9-81ED-4DB2-BD59-A6C34878D82A}">
                    <a16:rowId xmlns:a16="http://schemas.microsoft.com/office/drawing/2014/main" val="743758251"/>
                  </a:ext>
                </a:extLst>
              </a:tr>
            </a:tbl>
          </a:graphicData>
        </a:graphic>
      </p:graphicFrame>
      <p:graphicFrame>
        <p:nvGraphicFramePr>
          <p:cNvPr id="13" name="Table 3">
            <a:extLst>
              <a:ext uri="{FF2B5EF4-FFF2-40B4-BE49-F238E27FC236}">
                <a16:creationId xmlns:a16="http://schemas.microsoft.com/office/drawing/2014/main" id="{9FE2CC56-D7AA-2F64-E5A9-D060A1BBB0E5}"/>
              </a:ext>
            </a:extLst>
          </p:cNvPr>
          <p:cNvGraphicFramePr>
            <a:graphicFrameLocks noGrp="1"/>
          </p:cNvGraphicFramePr>
          <p:nvPr>
            <p:extLst>
              <p:ext uri="{D42A27DB-BD31-4B8C-83A1-F6EECF244321}">
                <p14:modId xmlns:p14="http://schemas.microsoft.com/office/powerpoint/2010/main" val="3118965475"/>
              </p:ext>
            </p:extLst>
          </p:nvPr>
        </p:nvGraphicFramePr>
        <p:xfrm>
          <a:off x="20721179" y="11660533"/>
          <a:ext cx="6587960" cy="2738776"/>
        </p:xfrm>
        <a:graphic>
          <a:graphicData uri="http://schemas.openxmlformats.org/drawingml/2006/table">
            <a:tbl>
              <a:tblPr firstRow="1" bandRow="1">
                <a:tableStyleId>{5940675A-B579-460E-94D1-54222C63F5DA}</a:tableStyleId>
              </a:tblPr>
              <a:tblGrid>
                <a:gridCol w="1646990">
                  <a:extLst>
                    <a:ext uri="{9D8B030D-6E8A-4147-A177-3AD203B41FA5}">
                      <a16:colId xmlns:a16="http://schemas.microsoft.com/office/drawing/2014/main" val="3659436839"/>
                    </a:ext>
                  </a:extLst>
                </a:gridCol>
                <a:gridCol w="1646990">
                  <a:extLst>
                    <a:ext uri="{9D8B030D-6E8A-4147-A177-3AD203B41FA5}">
                      <a16:colId xmlns:a16="http://schemas.microsoft.com/office/drawing/2014/main" val="2217092775"/>
                    </a:ext>
                  </a:extLst>
                </a:gridCol>
                <a:gridCol w="1646990">
                  <a:extLst>
                    <a:ext uri="{9D8B030D-6E8A-4147-A177-3AD203B41FA5}">
                      <a16:colId xmlns:a16="http://schemas.microsoft.com/office/drawing/2014/main" val="3127499415"/>
                    </a:ext>
                  </a:extLst>
                </a:gridCol>
                <a:gridCol w="1646990">
                  <a:extLst>
                    <a:ext uri="{9D8B030D-6E8A-4147-A177-3AD203B41FA5}">
                      <a16:colId xmlns:a16="http://schemas.microsoft.com/office/drawing/2014/main" val="418492482"/>
                    </a:ext>
                  </a:extLst>
                </a:gridCol>
              </a:tblGrid>
              <a:tr h="52467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err="1">
                          <a:ln>
                            <a:noFill/>
                          </a:ln>
                          <a:solidFill>
                            <a:srgbClr val="000000"/>
                          </a:solidFill>
                          <a:effectLst/>
                          <a:uLnTx/>
                          <a:uFillTx/>
                          <a:latin typeface="+mn-lt"/>
                          <a:ea typeface="+mn-ea"/>
                          <a:cs typeface="+mn-cs"/>
                          <a:sym typeface="Arial"/>
                        </a:rPr>
                        <a:t>n_trees</a:t>
                      </a:r>
                      <a:endParaRPr kumimoji="0" lang="en-IN" sz="2400" b="1" i="0" u="none" strike="noStrike" kern="0" cap="none" spc="0" normalizeH="0" baseline="0" noProof="0" dirty="0">
                        <a:ln>
                          <a:noFill/>
                        </a:ln>
                        <a:solidFill>
                          <a:srgbClr val="000000"/>
                        </a:solidFill>
                        <a:effectLst/>
                        <a:uLnTx/>
                        <a:uFillTx/>
                        <a:latin typeface="+mn-lt"/>
                        <a:ea typeface="+mn-ea"/>
                        <a:cs typeface="+mn-cs"/>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mn-lt"/>
                          <a:ea typeface="+mn-ea"/>
                          <a:cs typeface="+mn-cs"/>
                          <a:sym typeface="Arial"/>
                        </a:rPr>
                        <a:t>Training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mn-lt"/>
                          <a:ea typeface="+mn-ea"/>
                          <a:cs typeface="+mn-cs"/>
                          <a:sym typeface="Arial"/>
                        </a:rPr>
                        <a:t>Prediction Time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1" i="0" u="none" strike="noStrike" kern="0" cap="none" spc="0" normalizeH="0" baseline="0" noProof="0" dirty="0">
                          <a:ln>
                            <a:noFill/>
                          </a:ln>
                          <a:solidFill>
                            <a:srgbClr val="000000"/>
                          </a:solidFill>
                          <a:effectLst/>
                          <a:uLnTx/>
                          <a:uFillTx/>
                          <a:latin typeface="+mn-lt"/>
                          <a:ea typeface="+mn-ea"/>
                          <a:cs typeface="+mn-cs"/>
                          <a:sym typeface="Arial"/>
                        </a:rPr>
                        <a:t>Model </a:t>
                      </a:r>
                      <a:r>
                        <a:rPr kumimoji="0" lang="en-IN" sz="2000" b="1" i="0" u="none" strike="noStrike" kern="0" cap="none" spc="0" normalizeH="0" baseline="0" noProof="0" dirty="0" err="1">
                          <a:ln>
                            <a:noFill/>
                          </a:ln>
                          <a:solidFill>
                            <a:srgbClr val="000000"/>
                          </a:solidFill>
                          <a:effectLst/>
                          <a:uLnTx/>
                          <a:uFillTx/>
                          <a:latin typeface="+mn-lt"/>
                          <a:ea typeface="+mn-ea"/>
                          <a:cs typeface="+mn-cs"/>
                          <a:sym typeface="Arial"/>
                        </a:rPr>
                        <a:t>SIze</a:t>
                      </a:r>
                      <a:endParaRPr kumimoji="0" lang="en-IN" sz="2000" b="1" i="0" u="none" strike="noStrike" kern="0" cap="none" spc="0" normalizeH="0" baseline="0" noProof="0" dirty="0">
                        <a:ln>
                          <a:noFill/>
                        </a:ln>
                        <a:solidFill>
                          <a:srgbClr val="000000"/>
                        </a:solidFill>
                        <a:effectLst/>
                        <a:uLnTx/>
                        <a:uFillTx/>
                        <a:latin typeface="+mn-lt"/>
                        <a:ea typeface="+mn-ea"/>
                        <a:cs typeface="+mn-cs"/>
                        <a:sym typeface="Arial"/>
                      </a:endParaRPr>
                    </a:p>
                  </a:txBody>
                  <a:tcPr/>
                </a:tc>
                <a:extLst>
                  <a:ext uri="{0D108BD9-81ED-4DB2-BD59-A6C34878D82A}">
                    <a16:rowId xmlns:a16="http://schemas.microsoft.com/office/drawing/2014/main" val="3899345326"/>
                  </a:ext>
                </a:extLst>
              </a:tr>
              <a:tr h="524674">
                <a:tc>
                  <a:txBody>
                    <a:bodyPr/>
                    <a:lstStyle/>
                    <a:p>
                      <a:pPr algn="ctr"/>
                      <a:r>
                        <a:rPr lang="en-IN" sz="2000" b="1" dirty="0"/>
                        <a:t>1</a:t>
                      </a:r>
                    </a:p>
                  </a:txBody>
                  <a:tcPr/>
                </a:tc>
                <a:tc>
                  <a:txBody>
                    <a:bodyPr/>
                    <a:lstStyle/>
                    <a:p>
                      <a:pPr algn="ctr"/>
                      <a:r>
                        <a:rPr lang="en-IN" sz="2000" dirty="0"/>
                        <a:t>2 min</a:t>
                      </a:r>
                    </a:p>
                  </a:txBody>
                  <a:tcPr/>
                </a:tc>
                <a:tc>
                  <a:txBody>
                    <a:bodyPr/>
                    <a:lstStyle/>
                    <a:p>
                      <a:pPr algn="ctr"/>
                      <a:r>
                        <a:rPr lang="en-IN" sz="2000" dirty="0"/>
                        <a:t>30 sec</a:t>
                      </a:r>
                    </a:p>
                  </a:txBody>
                  <a:tcPr/>
                </a:tc>
                <a:tc>
                  <a:txBody>
                    <a:bodyPr/>
                    <a:lstStyle/>
                    <a:p>
                      <a:pPr algn="ctr"/>
                      <a:r>
                        <a:rPr lang="en-IN" sz="2000" dirty="0"/>
                        <a:t>69 MB</a:t>
                      </a:r>
                    </a:p>
                  </a:txBody>
                  <a:tcPr/>
                </a:tc>
                <a:extLst>
                  <a:ext uri="{0D108BD9-81ED-4DB2-BD59-A6C34878D82A}">
                    <a16:rowId xmlns:a16="http://schemas.microsoft.com/office/drawing/2014/main" val="3121626659"/>
                  </a:ext>
                </a:extLst>
              </a:tr>
              <a:tr h="524674">
                <a:tc>
                  <a:txBody>
                    <a:bodyPr/>
                    <a:lstStyle/>
                    <a:p>
                      <a:pPr algn="ctr"/>
                      <a:r>
                        <a:rPr lang="en-IN" sz="2000" b="1" dirty="0"/>
                        <a:t>4</a:t>
                      </a:r>
                    </a:p>
                  </a:txBody>
                  <a:tcPr/>
                </a:tc>
                <a:tc>
                  <a:txBody>
                    <a:bodyPr/>
                    <a:lstStyle/>
                    <a:p>
                      <a:pPr algn="ctr"/>
                      <a:r>
                        <a:rPr lang="en-IN" sz="2000" dirty="0"/>
                        <a:t>9 min</a:t>
                      </a:r>
                    </a:p>
                  </a:txBody>
                  <a:tcPr/>
                </a:tc>
                <a:tc>
                  <a:txBody>
                    <a:bodyPr/>
                    <a:lstStyle/>
                    <a:p>
                      <a:pPr algn="ctr"/>
                      <a:r>
                        <a:rPr lang="en-IN" sz="2000" dirty="0"/>
                        <a:t>40-50 sec</a:t>
                      </a:r>
                    </a:p>
                  </a:txBody>
                  <a:tcPr/>
                </a:tc>
                <a:tc>
                  <a:txBody>
                    <a:bodyPr/>
                    <a:lstStyle/>
                    <a:p>
                      <a:pPr algn="ctr"/>
                      <a:r>
                        <a:rPr lang="en-IN" sz="2000" dirty="0"/>
                        <a:t>274 MB</a:t>
                      </a:r>
                    </a:p>
                  </a:txBody>
                  <a:tcPr/>
                </a:tc>
                <a:extLst>
                  <a:ext uri="{0D108BD9-81ED-4DB2-BD59-A6C34878D82A}">
                    <a16:rowId xmlns:a16="http://schemas.microsoft.com/office/drawing/2014/main" val="1467535589"/>
                  </a:ext>
                </a:extLst>
              </a:tr>
              <a:tr h="524674">
                <a:tc>
                  <a:txBody>
                    <a:bodyPr/>
                    <a:lstStyle/>
                    <a:p>
                      <a:pPr algn="ctr"/>
                      <a:r>
                        <a:rPr lang="en-IN" sz="2000" b="1" dirty="0"/>
                        <a:t>8</a:t>
                      </a:r>
                    </a:p>
                  </a:txBody>
                  <a:tcPr/>
                </a:tc>
                <a:tc>
                  <a:txBody>
                    <a:bodyPr/>
                    <a:lstStyle/>
                    <a:p>
                      <a:pPr algn="ctr"/>
                      <a:r>
                        <a:rPr lang="en-IN" sz="2000" dirty="0"/>
                        <a:t>19 min</a:t>
                      </a:r>
                    </a:p>
                  </a:txBody>
                  <a:tcPr/>
                </a:tc>
                <a:tc>
                  <a:txBody>
                    <a:bodyPr/>
                    <a:lstStyle/>
                    <a:p>
                      <a:pPr algn="ctr"/>
                      <a:r>
                        <a:rPr lang="en-IN" sz="2000" dirty="0"/>
                        <a:t>1 min</a:t>
                      </a:r>
                    </a:p>
                  </a:txBody>
                  <a:tcPr/>
                </a:tc>
                <a:tc>
                  <a:txBody>
                    <a:bodyPr/>
                    <a:lstStyle/>
                    <a:p>
                      <a:pPr algn="ctr"/>
                      <a:r>
                        <a:rPr lang="en-IN" sz="2000" dirty="0"/>
                        <a:t>594 MB</a:t>
                      </a:r>
                    </a:p>
                  </a:txBody>
                  <a:tcPr/>
                </a:tc>
                <a:extLst>
                  <a:ext uri="{0D108BD9-81ED-4DB2-BD59-A6C34878D82A}">
                    <a16:rowId xmlns:a16="http://schemas.microsoft.com/office/drawing/2014/main" val="1199065005"/>
                  </a:ext>
                </a:extLst>
              </a:tr>
              <a:tr h="524674">
                <a:tc>
                  <a:txBody>
                    <a:bodyPr/>
                    <a:lstStyle/>
                    <a:p>
                      <a:pPr algn="ctr"/>
                      <a:r>
                        <a:rPr lang="en-IN" sz="2000" b="1" dirty="0"/>
                        <a:t>16</a:t>
                      </a:r>
                    </a:p>
                  </a:txBody>
                  <a:tcPr/>
                </a:tc>
                <a:tc>
                  <a:txBody>
                    <a:bodyPr/>
                    <a:lstStyle/>
                    <a:p>
                      <a:pPr algn="ctr"/>
                      <a:r>
                        <a:rPr lang="en-IN" sz="2000" dirty="0"/>
                        <a:t>40 min</a:t>
                      </a:r>
                    </a:p>
                  </a:txBody>
                  <a:tcPr/>
                </a:tc>
                <a:tc>
                  <a:txBody>
                    <a:bodyPr/>
                    <a:lstStyle/>
                    <a:p>
                      <a:pPr algn="ctr"/>
                      <a:r>
                        <a:rPr lang="en-IN" sz="2000" dirty="0"/>
                        <a:t>1 min</a:t>
                      </a:r>
                    </a:p>
                  </a:txBody>
                  <a:tcPr/>
                </a:tc>
                <a:tc>
                  <a:txBody>
                    <a:bodyPr/>
                    <a:lstStyle/>
                    <a:p>
                      <a:pPr algn="ctr"/>
                      <a:r>
                        <a:rPr lang="en-IN" sz="2000" dirty="0"/>
                        <a:t>1.1 GB</a:t>
                      </a:r>
                    </a:p>
                  </a:txBody>
                  <a:tcPr/>
                </a:tc>
                <a:extLst>
                  <a:ext uri="{0D108BD9-81ED-4DB2-BD59-A6C34878D82A}">
                    <a16:rowId xmlns:a16="http://schemas.microsoft.com/office/drawing/2014/main" val="1967612274"/>
                  </a:ext>
                </a:extLst>
              </a:tr>
            </a:tbl>
          </a:graphicData>
        </a:graphic>
      </p:graphicFrame>
      <p:sp>
        <p:nvSpPr>
          <p:cNvPr id="4" name="TextBox 3">
            <a:extLst>
              <a:ext uri="{FF2B5EF4-FFF2-40B4-BE49-F238E27FC236}">
                <a16:creationId xmlns:a16="http://schemas.microsoft.com/office/drawing/2014/main" id="{E4A542FD-DDF4-FFAA-76B9-B16E0D5F435B}"/>
              </a:ext>
            </a:extLst>
          </p:cNvPr>
          <p:cNvSpPr txBox="1"/>
          <p:nvPr/>
        </p:nvSpPr>
        <p:spPr>
          <a:xfrm>
            <a:off x="17463783" y="7406831"/>
            <a:ext cx="5698996" cy="584775"/>
          </a:xfrm>
          <a:prstGeom prst="rect">
            <a:avLst/>
          </a:prstGeom>
          <a:noFill/>
        </p:spPr>
        <p:txBody>
          <a:bodyPr wrap="none" rtlCol="0">
            <a:spAutoFit/>
          </a:bodyPr>
          <a:lstStyle/>
          <a:p>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Results on Original Data</a:t>
            </a:r>
            <a:endParaRPr lang="en-IN" sz="3200" dirty="0">
              <a:solidFill>
                <a:schemeClr val="dk1"/>
              </a:solidFill>
              <a:latin typeface="Calibri"/>
              <a:ea typeface="Calibri"/>
              <a:cs typeface="Calibri"/>
            </a:endParaRPr>
          </a:p>
        </p:txBody>
      </p:sp>
      <p:sp>
        <p:nvSpPr>
          <p:cNvPr id="5" name="TextBox 4">
            <a:extLst>
              <a:ext uri="{FF2B5EF4-FFF2-40B4-BE49-F238E27FC236}">
                <a16:creationId xmlns:a16="http://schemas.microsoft.com/office/drawing/2014/main" id="{94AA0615-0BC5-F300-28D0-F18AD32064E0}"/>
              </a:ext>
            </a:extLst>
          </p:cNvPr>
          <p:cNvSpPr txBox="1"/>
          <p:nvPr/>
        </p:nvSpPr>
        <p:spPr>
          <a:xfrm>
            <a:off x="23975924" y="7394892"/>
            <a:ext cx="7332457" cy="584775"/>
          </a:xfrm>
          <a:prstGeom prst="rect">
            <a:avLst/>
          </a:prstGeom>
          <a:noFill/>
        </p:spPr>
        <p:txBody>
          <a:bodyPr wrap="none" rtlCol="0">
            <a:spAutoFit/>
          </a:bodyPr>
          <a:lstStyle/>
          <a:p>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Results on Data with 100 features</a:t>
            </a:r>
            <a:endParaRPr lang="en-IN" sz="3200" dirty="0">
              <a:solidFill>
                <a:schemeClr val="dk1"/>
              </a:solidFill>
              <a:latin typeface="Calibri"/>
              <a:ea typeface="Calibri"/>
              <a:cs typeface="Calibri"/>
            </a:endParaRPr>
          </a:p>
        </p:txBody>
      </p:sp>
      <p:sp>
        <p:nvSpPr>
          <p:cNvPr id="15" name="TextBox 14">
            <a:extLst>
              <a:ext uri="{FF2B5EF4-FFF2-40B4-BE49-F238E27FC236}">
                <a16:creationId xmlns:a16="http://schemas.microsoft.com/office/drawing/2014/main" id="{EBA0115B-FEE4-B337-D238-CFAC7E31D162}"/>
              </a:ext>
            </a:extLst>
          </p:cNvPr>
          <p:cNvSpPr txBox="1"/>
          <p:nvPr/>
        </p:nvSpPr>
        <p:spPr>
          <a:xfrm>
            <a:off x="16758425" y="18409218"/>
            <a:ext cx="7153363" cy="1077218"/>
          </a:xfrm>
          <a:prstGeom prst="rect">
            <a:avLst/>
          </a:prstGeom>
          <a:noFill/>
        </p:spPr>
        <p:txBody>
          <a:bodyPr wrap="square" rtlCol="0">
            <a:spAutoFit/>
          </a:bodyPr>
          <a:lstStyle/>
          <a:p>
            <a:pPr algn="ctr"/>
            <a:r>
              <a:rPr lang="en-GB" sz="3200" dirty="0" err="1">
                <a:solidFill>
                  <a:schemeClr val="dk1"/>
                </a:solidFill>
                <a:latin typeface="Calibri"/>
                <a:ea typeface="Calibri"/>
                <a:cs typeface="Calibri"/>
              </a:rPr>
              <a:t>P@k</a:t>
            </a:r>
            <a:r>
              <a:rPr lang="en-GB" sz="3200" dirty="0">
                <a:solidFill>
                  <a:schemeClr val="dk1"/>
                </a:solidFill>
                <a:latin typeface="Calibri"/>
                <a:ea typeface="Calibri"/>
                <a:cs typeface="Calibri"/>
              </a:rPr>
              <a:t> and Hamming Loss Results with </a:t>
            </a:r>
            <a:r>
              <a:rPr lang="en-GB" sz="3200" dirty="0" err="1">
                <a:solidFill>
                  <a:schemeClr val="dk1"/>
                </a:solidFill>
                <a:latin typeface="Calibri"/>
                <a:ea typeface="Calibri"/>
                <a:cs typeface="Calibri"/>
              </a:rPr>
              <a:t>n_trees</a:t>
            </a:r>
            <a:r>
              <a:rPr lang="en-GB" sz="3200" dirty="0">
                <a:solidFill>
                  <a:schemeClr val="dk1"/>
                </a:solidFill>
                <a:latin typeface="Calibri"/>
                <a:ea typeface="Calibri"/>
                <a:cs typeface="Calibri"/>
              </a:rPr>
              <a:t>=8</a:t>
            </a:r>
            <a:endParaRPr lang="en-IN" sz="3200" dirty="0">
              <a:solidFill>
                <a:schemeClr val="dk1"/>
              </a:solidFill>
              <a:latin typeface="Calibri"/>
              <a:ea typeface="Calibri"/>
              <a:cs typeface="Calibri"/>
            </a:endParaRPr>
          </a:p>
        </p:txBody>
      </p:sp>
      <p:sp>
        <p:nvSpPr>
          <p:cNvPr id="16" name="TextBox 15">
            <a:extLst>
              <a:ext uri="{FF2B5EF4-FFF2-40B4-BE49-F238E27FC236}">
                <a16:creationId xmlns:a16="http://schemas.microsoft.com/office/drawing/2014/main" id="{45C025A2-5470-33FB-8065-23959E8C223C}"/>
              </a:ext>
            </a:extLst>
          </p:cNvPr>
          <p:cNvSpPr txBox="1"/>
          <p:nvPr/>
        </p:nvSpPr>
        <p:spPr>
          <a:xfrm>
            <a:off x="24158878" y="18408475"/>
            <a:ext cx="7153363" cy="1077218"/>
          </a:xfrm>
          <a:prstGeom prst="rect">
            <a:avLst/>
          </a:prstGeom>
          <a:noFill/>
        </p:spPr>
        <p:txBody>
          <a:bodyPr wrap="square" rtlCol="0">
            <a:spAutoFit/>
          </a:bodyPr>
          <a:lstStyle/>
          <a:p>
            <a:pPr algn="ctr"/>
            <a:r>
              <a:rPr lang="en-GB" sz="3200" dirty="0" err="1">
                <a:solidFill>
                  <a:schemeClr val="dk1"/>
                </a:solidFill>
                <a:latin typeface="Calibri"/>
                <a:ea typeface="Calibri"/>
                <a:cs typeface="Calibri"/>
              </a:rPr>
              <a:t>P@k</a:t>
            </a:r>
            <a:r>
              <a:rPr lang="en-GB" sz="3200" dirty="0">
                <a:solidFill>
                  <a:schemeClr val="dk1"/>
                </a:solidFill>
                <a:latin typeface="Calibri"/>
                <a:ea typeface="Calibri"/>
                <a:cs typeface="Calibri"/>
              </a:rPr>
              <a:t> and Hamming Loss Results with </a:t>
            </a:r>
            <a:r>
              <a:rPr lang="en-GB" sz="3200" dirty="0" err="1">
                <a:solidFill>
                  <a:schemeClr val="dk1"/>
                </a:solidFill>
                <a:latin typeface="Calibri"/>
                <a:ea typeface="Calibri"/>
                <a:cs typeface="Calibri"/>
              </a:rPr>
              <a:t>n_trees</a:t>
            </a:r>
            <a:r>
              <a:rPr lang="en-GB" sz="3200" dirty="0">
                <a:solidFill>
                  <a:schemeClr val="dk1"/>
                </a:solidFill>
                <a:latin typeface="Calibri"/>
                <a:ea typeface="Calibri"/>
                <a:cs typeface="Calibri"/>
              </a:rPr>
              <a:t>=16</a:t>
            </a:r>
            <a:endParaRPr lang="en-IN" sz="3200" dirty="0">
              <a:solidFill>
                <a:schemeClr val="dk1"/>
              </a:solidFill>
              <a:latin typeface="Calibri"/>
              <a:ea typeface="Calibri"/>
              <a:cs typeface="Calibri"/>
            </a:endParaRPr>
          </a:p>
        </p:txBody>
      </p:sp>
      <p:sp>
        <p:nvSpPr>
          <p:cNvPr id="19" name="TextBox 18">
            <a:extLst>
              <a:ext uri="{FF2B5EF4-FFF2-40B4-BE49-F238E27FC236}">
                <a16:creationId xmlns:a16="http://schemas.microsoft.com/office/drawing/2014/main" id="{3F119B10-6B29-440B-BC39-CB3651CA97DC}"/>
              </a:ext>
            </a:extLst>
          </p:cNvPr>
          <p:cNvSpPr txBox="1"/>
          <p:nvPr/>
        </p:nvSpPr>
        <p:spPr>
          <a:xfrm>
            <a:off x="20323239" y="11005054"/>
            <a:ext cx="7332457" cy="584775"/>
          </a:xfrm>
          <a:prstGeom prst="rect">
            <a:avLst/>
          </a:prstGeom>
          <a:noFill/>
        </p:spPr>
        <p:txBody>
          <a:bodyPr wrap="none" rtlCol="0">
            <a:spAutoFit/>
          </a:bodyPr>
          <a:lstStyle/>
          <a:p>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Results on Data with 200 features</a:t>
            </a:r>
            <a:endParaRPr lang="en-IN" sz="3200" dirty="0">
              <a:solidFill>
                <a:schemeClr val="dk1"/>
              </a:solidFill>
              <a:latin typeface="Calibri"/>
              <a:ea typeface="Calibri"/>
              <a:cs typeface="Calibri"/>
            </a:endParaRPr>
          </a:p>
        </p:txBody>
      </p:sp>
      <p:sp>
        <p:nvSpPr>
          <p:cNvPr id="20" name="TextBox 19">
            <a:extLst>
              <a:ext uri="{FF2B5EF4-FFF2-40B4-BE49-F238E27FC236}">
                <a16:creationId xmlns:a16="http://schemas.microsoft.com/office/drawing/2014/main" id="{50DB492B-6849-26DC-4603-D1BB8BFA6C9A}"/>
              </a:ext>
            </a:extLst>
          </p:cNvPr>
          <p:cNvSpPr txBox="1"/>
          <p:nvPr/>
        </p:nvSpPr>
        <p:spPr>
          <a:xfrm>
            <a:off x="16606025" y="14533314"/>
            <a:ext cx="7153363" cy="1077218"/>
          </a:xfrm>
          <a:prstGeom prst="rect">
            <a:avLst/>
          </a:prstGeom>
          <a:noFill/>
        </p:spPr>
        <p:txBody>
          <a:bodyPr wrap="square" rtlCol="0">
            <a:spAutoFit/>
          </a:bodyPr>
          <a:lstStyle/>
          <a:p>
            <a:pPr algn="ctr"/>
            <a:r>
              <a:rPr lang="en-GB" sz="3200" dirty="0" err="1">
                <a:solidFill>
                  <a:schemeClr val="dk1"/>
                </a:solidFill>
                <a:latin typeface="Calibri"/>
                <a:ea typeface="Calibri"/>
                <a:cs typeface="Calibri"/>
              </a:rPr>
              <a:t>P@k</a:t>
            </a:r>
            <a:r>
              <a:rPr lang="en-GB" sz="3200" dirty="0">
                <a:solidFill>
                  <a:schemeClr val="dk1"/>
                </a:solidFill>
                <a:latin typeface="Calibri"/>
                <a:ea typeface="Calibri"/>
                <a:cs typeface="Calibri"/>
              </a:rPr>
              <a:t> and Hamming Loss Results with </a:t>
            </a:r>
            <a:r>
              <a:rPr lang="en-GB" sz="3200" dirty="0" err="1">
                <a:solidFill>
                  <a:schemeClr val="dk1"/>
                </a:solidFill>
                <a:latin typeface="Calibri"/>
                <a:ea typeface="Calibri"/>
                <a:cs typeface="Calibri"/>
              </a:rPr>
              <a:t>n_trees</a:t>
            </a:r>
            <a:r>
              <a:rPr lang="en-GB" sz="3200" dirty="0">
                <a:solidFill>
                  <a:schemeClr val="dk1"/>
                </a:solidFill>
                <a:latin typeface="Calibri"/>
                <a:ea typeface="Calibri"/>
                <a:cs typeface="Calibri"/>
              </a:rPr>
              <a:t>=1</a:t>
            </a:r>
            <a:endParaRPr lang="en-IN" sz="3200" dirty="0">
              <a:solidFill>
                <a:schemeClr val="dk1"/>
              </a:solidFill>
              <a:latin typeface="Calibri"/>
              <a:ea typeface="Calibri"/>
              <a:cs typeface="Calibri"/>
            </a:endParaRPr>
          </a:p>
        </p:txBody>
      </p:sp>
      <p:sp>
        <p:nvSpPr>
          <p:cNvPr id="21" name="TextBox 20">
            <a:extLst>
              <a:ext uri="{FF2B5EF4-FFF2-40B4-BE49-F238E27FC236}">
                <a16:creationId xmlns:a16="http://schemas.microsoft.com/office/drawing/2014/main" id="{CE54BAE6-5893-32E8-4757-DBA19E5DC7BA}"/>
              </a:ext>
            </a:extLst>
          </p:cNvPr>
          <p:cNvSpPr txBox="1"/>
          <p:nvPr/>
        </p:nvSpPr>
        <p:spPr>
          <a:xfrm>
            <a:off x="24065470" y="14532569"/>
            <a:ext cx="7153363" cy="1077218"/>
          </a:xfrm>
          <a:prstGeom prst="rect">
            <a:avLst/>
          </a:prstGeom>
          <a:noFill/>
        </p:spPr>
        <p:txBody>
          <a:bodyPr wrap="square" rtlCol="0">
            <a:spAutoFit/>
          </a:bodyPr>
          <a:lstStyle/>
          <a:p>
            <a:pPr algn="ctr"/>
            <a:r>
              <a:rPr lang="en-GB" sz="3200" dirty="0" err="1">
                <a:solidFill>
                  <a:schemeClr val="dk1"/>
                </a:solidFill>
                <a:latin typeface="Calibri"/>
                <a:ea typeface="Calibri"/>
                <a:cs typeface="Calibri"/>
              </a:rPr>
              <a:t>P@k</a:t>
            </a:r>
            <a:r>
              <a:rPr lang="en-GB" sz="3200" dirty="0">
                <a:solidFill>
                  <a:schemeClr val="dk1"/>
                </a:solidFill>
                <a:latin typeface="Calibri"/>
                <a:ea typeface="Calibri"/>
                <a:cs typeface="Calibri"/>
              </a:rPr>
              <a:t> and Hamming Loss Results with </a:t>
            </a:r>
            <a:r>
              <a:rPr lang="en-GB" sz="3200" dirty="0" err="1">
                <a:solidFill>
                  <a:schemeClr val="dk1"/>
                </a:solidFill>
                <a:latin typeface="Calibri"/>
                <a:ea typeface="Calibri"/>
                <a:cs typeface="Calibri"/>
              </a:rPr>
              <a:t>n_trees</a:t>
            </a:r>
            <a:r>
              <a:rPr lang="en-GB" sz="3200" dirty="0">
                <a:solidFill>
                  <a:schemeClr val="dk1"/>
                </a:solidFill>
                <a:latin typeface="Calibri"/>
                <a:ea typeface="Calibri"/>
                <a:cs typeface="Calibri"/>
              </a:rPr>
              <a:t>=4</a:t>
            </a:r>
            <a:endParaRPr lang="en-IN" sz="3200" dirty="0">
              <a:solidFill>
                <a:schemeClr val="dk1"/>
              </a:solidFill>
              <a:latin typeface="Calibri"/>
              <a:ea typeface="Calibri"/>
              <a:cs typeface="Calibri"/>
            </a:endParaRPr>
          </a:p>
        </p:txBody>
      </p:sp>
      <p:sp>
        <p:nvSpPr>
          <p:cNvPr id="7" name="Rectangle 6">
            <a:extLst>
              <a:ext uri="{FF2B5EF4-FFF2-40B4-BE49-F238E27FC236}">
                <a16:creationId xmlns:a16="http://schemas.microsoft.com/office/drawing/2014/main" id="{A914CD0F-EF13-5264-CA14-F1BE6ADA87CA}"/>
              </a:ext>
            </a:extLst>
          </p:cNvPr>
          <p:cNvSpPr/>
          <p:nvPr/>
        </p:nvSpPr>
        <p:spPr>
          <a:xfrm>
            <a:off x="16683904" y="7187862"/>
            <a:ext cx="14624477" cy="1497678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Google Shape;38;p4">
            <a:extLst>
              <a:ext uri="{FF2B5EF4-FFF2-40B4-BE49-F238E27FC236}">
                <a16:creationId xmlns:a16="http://schemas.microsoft.com/office/drawing/2014/main" id="{56E9950B-1A0D-5B91-929E-FCB7CB7F2622}"/>
              </a:ext>
            </a:extLst>
          </p:cNvPr>
          <p:cNvSpPr txBox="1"/>
          <p:nvPr/>
        </p:nvSpPr>
        <p:spPr>
          <a:xfrm>
            <a:off x="16758425" y="34385778"/>
            <a:ext cx="14570756" cy="2954645"/>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457200" marR="0" lvl="0" indent="-457200" algn="l" rtl="0">
              <a:spcBef>
                <a:spcPts val="0"/>
              </a:spcBef>
              <a:spcAft>
                <a:spcPts val="0"/>
              </a:spcAft>
              <a:buFont typeface="Arial" panose="020B0604020202020204" pitchFamily="34" charset="0"/>
              <a:buChar char="•"/>
            </a:pPr>
            <a:r>
              <a:rPr lang="en-GB" sz="2800" dirty="0">
                <a:solidFill>
                  <a:schemeClr val="dk1"/>
                </a:solidFill>
                <a:latin typeface="Calibri"/>
                <a:ea typeface="Calibri"/>
                <a:cs typeface="Calibri"/>
                <a:hlinkClick r:id="rId6"/>
              </a:rPr>
              <a:t>Hamming Loss</a:t>
            </a:r>
            <a:endParaRPr lang="en-GB" sz="2800" dirty="0">
              <a:solidFill>
                <a:schemeClr val="dk1"/>
              </a:solidFill>
              <a:latin typeface="Calibri"/>
              <a:ea typeface="Calibri"/>
              <a:cs typeface="Calibri"/>
            </a:endParaRPr>
          </a:p>
          <a:p>
            <a:pPr marL="457200" marR="0" lvl="0" indent="-457200" algn="l" rtl="0">
              <a:spcBef>
                <a:spcPts val="0"/>
              </a:spcBef>
              <a:spcAft>
                <a:spcPts val="0"/>
              </a:spcAft>
              <a:buFont typeface="Arial" panose="020B0604020202020204" pitchFamily="34" charset="0"/>
              <a:buChar char="•"/>
            </a:pPr>
            <a:r>
              <a:rPr lang="en-GB" sz="2800" dirty="0">
                <a:solidFill>
                  <a:schemeClr val="dk1"/>
                </a:solidFill>
                <a:latin typeface="Calibri"/>
                <a:ea typeface="Calibri"/>
                <a:cs typeface="Calibri"/>
                <a:hlinkClick r:id="rId7"/>
              </a:rPr>
              <a:t>Truncated SVD</a:t>
            </a:r>
            <a:endParaRPr lang="en-GB" sz="2800" dirty="0">
              <a:solidFill>
                <a:schemeClr val="dk1"/>
              </a:solidFill>
              <a:latin typeface="Calibri"/>
              <a:ea typeface="Calibri"/>
              <a:cs typeface="Calibri"/>
            </a:endParaRPr>
          </a:p>
          <a:p>
            <a:pPr marL="457200" marR="0" lvl="0" indent="-457200" algn="l" rtl="0">
              <a:spcBef>
                <a:spcPts val="0"/>
              </a:spcBef>
              <a:spcAft>
                <a:spcPts val="0"/>
              </a:spcAft>
              <a:buFont typeface="Arial" panose="020B0604020202020204" pitchFamily="34" charset="0"/>
              <a:buChar char="•"/>
            </a:pPr>
            <a:r>
              <a:rPr lang="en-GB" sz="2800" dirty="0" err="1">
                <a:solidFill>
                  <a:schemeClr val="dk1"/>
                </a:solidFill>
                <a:latin typeface="Calibri"/>
                <a:ea typeface="Calibri"/>
                <a:cs typeface="Calibri"/>
                <a:hlinkClick r:id="rId8"/>
              </a:rPr>
              <a:t>FastXML</a:t>
            </a:r>
            <a:r>
              <a:rPr lang="en-GB" sz="2800" dirty="0">
                <a:solidFill>
                  <a:schemeClr val="dk1"/>
                </a:solidFill>
                <a:latin typeface="Calibri"/>
                <a:ea typeface="Calibri"/>
                <a:cs typeface="Calibri"/>
                <a:hlinkClick r:id="rId8"/>
              </a:rPr>
              <a:t> Paper</a:t>
            </a:r>
            <a:endParaRPr lang="en-GB" sz="2800" dirty="0">
              <a:solidFill>
                <a:schemeClr val="dk1"/>
              </a:solidFill>
              <a:latin typeface="Calibri"/>
              <a:ea typeface="Calibri"/>
              <a:cs typeface="Calibri"/>
            </a:endParaRPr>
          </a:p>
          <a:p>
            <a:pPr marL="457200" marR="0" lvl="0" indent="-457200" algn="l" rtl="0">
              <a:spcBef>
                <a:spcPts val="0"/>
              </a:spcBef>
              <a:spcAft>
                <a:spcPts val="0"/>
              </a:spcAft>
              <a:buFont typeface="Arial" panose="020B0604020202020204" pitchFamily="34" charset="0"/>
              <a:buChar char="•"/>
            </a:pPr>
            <a:r>
              <a:rPr lang="en-GB" sz="2800" dirty="0" err="1">
                <a:solidFill>
                  <a:schemeClr val="dk1"/>
                </a:solidFill>
                <a:latin typeface="Calibri"/>
                <a:ea typeface="Calibri"/>
                <a:cs typeface="Calibri"/>
                <a:hlinkClick r:id="rId9"/>
              </a:rPr>
              <a:t>FastXML</a:t>
            </a:r>
            <a:r>
              <a:rPr lang="en-GB" sz="2800" dirty="0">
                <a:solidFill>
                  <a:schemeClr val="dk1"/>
                </a:solidFill>
                <a:latin typeface="Calibri"/>
                <a:ea typeface="Calibri"/>
                <a:cs typeface="Calibri"/>
                <a:hlinkClick r:id="rId9"/>
              </a:rPr>
              <a:t> Python Implementation</a:t>
            </a:r>
            <a:endParaRPr lang="en-GB" sz="2800" dirty="0">
              <a:solidFill>
                <a:schemeClr val="dk1"/>
              </a:solidFill>
              <a:latin typeface="Calibri"/>
              <a:ea typeface="Calibri"/>
              <a:cs typeface="Calibri"/>
            </a:endParaRPr>
          </a:p>
          <a:p>
            <a:pPr marL="457200" marR="0" lvl="0" indent="-457200" algn="l" rtl="0">
              <a:spcBef>
                <a:spcPts val="0"/>
              </a:spcBef>
              <a:spcAft>
                <a:spcPts val="0"/>
              </a:spcAft>
              <a:buFont typeface="Arial" panose="020B0604020202020204" pitchFamily="34" charset="0"/>
              <a:buChar char="•"/>
            </a:pPr>
            <a:r>
              <a:rPr lang="en-GB" sz="2800" dirty="0" err="1">
                <a:solidFill>
                  <a:schemeClr val="dk1"/>
                </a:solidFill>
                <a:latin typeface="Calibri"/>
                <a:ea typeface="Calibri"/>
                <a:cs typeface="Calibri"/>
                <a:hlinkClick r:id="rId10"/>
              </a:rPr>
              <a:t>Precision@k</a:t>
            </a:r>
            <a:endParaRPr lang="en-GB" sz="2800" dirty="0">
              <a:solidFill>
                <a:schemeClr val="dk1"/>
              </a:solidFill>
              <a:latin typeface="Calibri"/>
              <a:ea typeface="Calibri"/>
              <a:cs typeface="Calibri"/>
            </a:endParaRPr>
          </a:p>
          <a:p>
            <a:pPr marL="457200" marR="0" lvl="0" indent="-457200" algn="l" rtl="0">
              <a:spcBef>
                <a:spcPts val="0"/>
              </a:spcBef>
              <a:spcAft>
                <a:spcPts val="0"/>
              </a:spcAft>
              <a:buFont typeface="Arial" panose="020B0604020202020204" pitchFamily="34" charset="0"/>
              <a:buChar char="•"/>
            </a:pPr>
            <a:r>
              <a:rPr lang="en-GB" sz="2800" dirty="0">
                <a:solidFill>
                  <a:schemeClr val="dk1"/>
                </a:solidFill>
                <a:latin typeface="Calibri"/>
                <a:ea typeface="Calibri"/>
                <a:cs typeface="Calibri"/>
                <a:hlinkClick r:id="rId11"/>
              </a:rPr>
              <a:t>XML Repository</a:t>
            </a:r>
            <a:endParaRPr lang="en-GB" sz="2800" dirty="0">
              <a:solidFill>
                <a:schemeClr val="dk1"/>
              </a:solidFill>
              <a:latin typeface="Calibri"/>
              <a:ea typeface="Calibri"/>
              <a:cs typeface="Calibri"/>
            </a:endParaRPr>
          </a:p>
        </p:txBody>
      </p:sp>
      <p:sp>
        <p:nvSpPr>
          <p:cNvPr id="14" name="Google Shape;39;p4">
            <a:extLst>
              <a:ext uri="{FF2B5EF4-FFF2-40B4-BE49-F238E27FC236}">
                <a16:creationId xmlns:a16="http://schemas.microsoft.com/office/drawing/2014/main" id="{F4AFE986-FE69-BBF1-3294-C9F40FF099D2}"/>
              </a:ext>
            </a:extLst>
          </p:cNvPr>
          <p:cNvSpPr/>
          <p:nvPr/>
        </p:nvSpPr>
        <p:spPr>
          <a:xfrm>
            <a:off x="16701135" y="33576050"/>
            <a:ext cx="14628046" cy="804085"/>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References</a:t>
            </a:r>
            <a:endParaRPr dirty="0"/>
          </a:p>
        </p:txBody>
      </p:sp>
      <p:sp>
        <p:nvSpPr>
          <p:cNvPr id="18" name="Google Shape;37;p4">
            <a:extLst>
              <a:ext uri="{FF2B5EF4-FFF2-40B4-BE49-F238E27FC236}">
                <a16:creationId xmlns:a16="http://schemas.microsoft.com/office/drawing/2014/main" id="{E1BAF418-E906-7D4D-4E7D-FA070D873F31}"/>
              </a:ext>
            </a:extLst>
          </p:cNvPr>
          <p:cNvSpPr/>
          <p:nvPr/>
        </p:nvSpPr>
        <p:spPr>
          <a:xfrm>
            <a:off x="16686764" y="22342215"/>
            <a:ext cx="14642417" cy="101566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EAF1DD"/>
                </a:solidFill>
                <a:latin typeface="Calibri"/>
                <a:ea typeface="Calibri"/>
                <a:cs typeface="Calibri"/>
                <a:sym typeface="Calibri"/>
              </a:rPr>
              <a:t>Prediction Accuracy on rare labels</a:t>
            </a:r>
            <a:endParaRPr dirty="0"/>
          </a:p>
        </p:txBody>
      </p:sp>
      <p:sp>
        <p:nvSpPr>
          <p:cNvPr id="22" name="Google Shape;40;p4">
            <a:extLst>
              <a:ext uri="{FF2B5EF4-FFF2-40B4-BE49-F238E27FC236}">
                <a16:creationId xmlns:a16="http://schemas.microsoft.com/office/drawing/2014/main" id="{C2EC8F4D-8022-83EA-02C6-B99C6C6E7211}"/>
              </a:ext>
            </a:extLst>
          </p:cNvPr>
          <p:cNvSpPr txBox="1"/>
          <p:nvPr/>
        </p:nvSpPr>
        <p:spPr>
          <a:xfrm>
            <a:off x="16701135" y="23473408"/>
            <a:ext cx="14628047" cy="10218172"/>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just" rtl="0">
              <a:spcBef>
                <a:spcPts val="0"/>
              </a:spcBef>
              <a:spcAft>
                <a:spcPts val="0"/>
              </a:spcAft>
              <a:buNone/>
            </a:pPr>
            <a:r>
              <a:rPr lang="en-GB" sz="3200" dirty="0">
                <a:solidFill>
                  <a:schemeClr val="dk1"/>
                </a:solidFill>
                <a:latin typeface="Calibri"/>
                <a:ea typeface="Calibri"/>
                <a:cs typeface="Calibri"/>
              </a:rPr>
              <a:t>After we considering </a:t>
            </a:r>
            <a:r>
              <a:rPr lang="en-GB" sz="3200" dirty="0" err="1">
                <a:solidFill>
                  <a:schemeClr val="dk1"/>
                </a:solidFill>
                <a:latin typeface="Calibri"/>
                <a:ea typeface="Calibri"/>
                <a:cs typeface="Calibri"/>
              </a:rPr>
              <a:t>FastXML</a:t>
            </a:r>
            <a:r>
              <a:rPr lang="en-GB" sz="3200" dirty="0">
                <a:solidFill>
                  <a:schemeClr val="dk1"/>
                </a:solidFill>
                <a:latin typeface="Calibri"/>
                <a:ea typeface="Calibri"/>
                <a:cs typeface="Calibri"/>
              </a:rPr>
              <a:t> and performing </a:t>
            </a:r>
            <a:r>
              <a:rPr lang="en-GB" sz="3200" dirty="0" err="1">
                <a:solidFill>
                  <a:schemeClr val="dk1"/>
                </a:solidFill>
                <a:latin typeface="Calibri"/>
                <a:ea typeface="Calibri"/>
                <a:cs typeface="Calibri"/>
              </a:rPr>
              <a:t>dimentionality</a:t>
            </a:r>
            <a:r>
              <a:rPr lang="en-GB" sz="3200" dirty="0">
                <a:solidFill>
                  <a:schemeClr val="dk1"/>
                </a:solidFill>
                <a:latin typeface="Calibri"/>
                <a:ea typeface="Calibri"/>
                <a:cs typeface="Calibri"/>
              </a:rPr>
              <a:t> reduction the next task was to improve the prediction accuracy on rare labels for the LF-AmazonTitles-131K dataset. In particular, the rare labels in this dataset important categories or attributes of the products listed in Amazon</a:t>
            </a:r>
            <a:r>
              <a:rPr lang="en-US" sz="3200" dirty="0">
                <a:solidFill>
                  <a:schemeClr val="dk1"/>
                </a:solidFill>
                <a:latin typeface="Calibri"/>
                <a:ea typeface="Calibri"/>
                <a:cs typeface="Calibri"/>
              </a:rPr>
              <a:t>. Accurately predicting these rare labels can provide valuable information to potential customers, improve product recommendations. </a:t>
            </a:r>
            <a:r>
              <a:rPr lang="en-GB" sz="3200" dirty="0">
                <a:solidFill>
                  <a:schemeClr val="dk1"/>
                </a:solidFill>
                <a:latin typeface="Calibri"/>
                <a:ea typeface="Calibri"/>
                <a:cs typeface="Calibri"/>
              </a:rPr>
              <a:t> Here we performed four different methods to improve the prediction accuracy on rare labels and compared them using the same metric which we have used through out the project </a:t>
            </a:r>
            <a:r>
              <a:rPr lang="en-GB" sz="3200" dirty="0" err="1">
                <a:solidFill>
                  <a:schemeClr val="dk1"/>
                </a:solidFill>
                <a:latin typeface="Calibri"/>
                <a:ea typeface="Calibri"/>
                <a:cs typeface="Calibri"/>
              </a:rPr>
              <a:t>i.e</a:t>
            </a:r>
            <a:r>
              <a:rPr lang="en-GB" sz="3200" dirty="0">
                <a:solidFill>
                  <a:schemeClr val="dk1"/>
                </a:solidFill>
                <a:latin typeface="Calibri"/>
                <a:ea typeface="Calibri"/>
                <a:cs typeface="Calibri"/>
              </a:rPr>
              <a:t>; </a:t>
            </a:r>
            <a:r>
              <a:rPr lang="en-GB" sz="3200" dirty="0" err="1">
                <a:solidFill>
                  <a:schemeClr val="dk1"/>
                </a:solidFill>
                <a:latin typeface="Calibri"/>
                <a:ea typeface="Calibri"/>
                <a:cs typeface="Calibri"/>
              </a:rPr>
              <a:t>Precision@k</a:t>
            </a:r>
            <a:r>
              <a:rPr lang="en-GB" sz="3200" dirty="0">
                <a:solidFill>
                  <a:schemeClr val="dk1"/>
                </a:solidFill>
                <a:latin typeface="Calibri"/>
                <a:ea typeface="Calibri"/>
                <a:cs typeface="Calibri"/>
              </a:rPr>
              <a:t>.</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Class weighting : Here we assign higher weights </a:t>
            </a:r>
            <a:r>
              <a:rPr lang="en-US" sz="3200" dirty="0">
                <a:solidFill>
                  <a:schemeClr val="dk1"/>
                </a:solidFill>
                <a:latin typeface="Calibri"/>
                <a:ea typeface="Calibri"/>
                <a:cs typeface="Calibri"/>
              </a:rPr>
              <a:t>to rare classes and lower weights to common classes during model training. This means that the model will give more importance to rare classes during the training process</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Label Smoothing : </a:t>
            </a:r>
            <a:r>
              <a:rPr lang="en-US" sz="3200" dirty="0">
                <a:solidFill>
                  <a:schemeClr val="dk1"/>
                </a:solidFill>
                <a:latin typeface="Calibri"/>
                <a:ea typeface="Calibri"/>
                <a:cs typeface="Calibri"/>
              </a:rPr>
              <a:t>In the dataset, some labels might have noisy or uncertain annotations, which can lead to overfitting or poor generalization of the model. Label smoothing can help in addressing this issue by adding a small amount of smoothing factor to the target probability distribution. </a:t>
            </a: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Ensemble Learning:</a:t>
            </a:r>
            <a:r>
              <a:rPr lang="en-US" sz="3200" dirty="0">
                <a:solidFill>
                  <a:schemeClr val="dk1"/>
                </a:solidFill>
                <a:latin typeface="Calibri"/>
                <a:ea typeface="Calibri"/>
                <a:cs typeface="Calibri"/>
              </a:rPr>
              <a:t> Here by combining the predictions of multiple models trained on different subsets of the data or using different algorithms we improve accuracy.</a:t>
            </a:r>
            <a:endParaRPr lang="en-GB" sz="3200" dirty="0">
              <a:solidFill>
                <a:schemeClr val="dk1"/>
              </a:solidFill>
              <a:latin typeface="Calibri"/>
              <a:ea typeface="Calibri"/>
              <a:cs typeface="Calibri"/>
            </a:endParaRPr>
          </a:p>
          <a:p>
            <a:pPr marL="457200" marR="0" lvl="0" indent="-457200" algn="just" rtl="0">
              <a:spcBef>
                <a:spcPts val="0"/>
              </a:spcBef>
              <a:spcAft>
                <a:spcPts val="0"/>
              </a:spcAft>
              <a:buFont typeface="Arial" panose="020B0604020202020204" pitchFamily="34" charset="0"/>
              <a:buChar char="•"/>
            </a:pPr>
            <a:r>
              <a:rPr lang="en-GB" sz="3200" dirty="0">
                <a:solidFill>
                  <a:schemeClr val="dk1"/>
                </a:solidFill>
                <a:latin typeface="Calibri"/>
                <a:ea typeface="Calibri"/>
                <a:cs typeface="Calibri"/>
              </a:rPr>
              <a:t>Transfer Learning : </a:t>
            </a:r>
            <a:r>
              <a:rPr lang="en-US" sz="3200" dirty="0">
                <a:solidFill>
                  <a:schemeClr val="dk1"/>
                </a:solidFill>
                <a:latin typeface="Calibri"/>
                <a:ea typeface="Calibri"/>
                <a:cs typeface="Calibri"/>
              </a:rPr>
              <a:t>By using a pre-trained BERT model, the model was able to learn from a large amount of data and leverage its knowledge to improve the accuracy of the model                    (Detailed Analysis of these methods are mentioned in Report)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1302</Words>
  <Application>Microsoft Office PowerPoint</Application>
  <PresentationFormat>Custom</PresentationFormat>
  <Paragraphs>184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ruthvikkaderi1@gmail.com</cp:lastModifiedBy>
  <cp:revision>32</cp:revision>
  <dcterms:modified xsi:type="dcterms:W3CDTF">2023-04-27T10:36:42Z</dcterms:modified>
</cp:coreProperties>
</file>