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2"/>
  </p:notesMasterIdLst>
  <p:sldIdLst>
    <p:sldId id="256" r:id="rId2"/>
    <p:sldId id="257" r:id="rId3"/>
    <p:sldId id="258" r:id="rId4"/>
    <p:sldId id="288" r:id="rId5"/>
    <p:sldId id="290" r:id="rId6"/>
    <p:sldId id="289" r:id="rId7"/>
    <p:sldId id="278" r:id="rId8"/>
    <p:sldId id="292" r:id="rId9"/>
    <p:sldId id="279" r:id="rId10"/>
    <p:sldId id="272" r:id="rId11"/>
    <p:sldId id="291" r:id="rId12"/>
    <p:sldId id="277" r:id="rId13"/>
    <p:sldId id="300" r:id="rId14"/>
    <p:sldId id="303" r:id="rId15"/>
    <p:sldId id="295" r:id="rId16"/>
    <p:sldId id="302" r:id="rId17"/>
    <p:sldId id="299" r:id="rId18"/>
    <p:sldId id="301" r:id="rId19"/>
    <p:sldId id="297" r:id="rId20"/>
    <p:sldId id="296"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limi Yashwanth" initials="PY" lastIdx="1" clrIdx="0">
    <p:extLst>
      <p:ext uri="{19B8F6BF-5375-455C-9EA6-DF929625EA0E}">
        <p15:presenceInfo xmlns:p15="http://schemas.microsoft.com/office/powerpoint/2012/main" userId="6197bbcaf69b65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spcBef>
                  <a:spcPts val="0"/>
                </a:spcBef>
                <a:spcAft>
                  <a:spcPts val="0"/>
                </a:spcAft>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 name="Google Shape;4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panose="020206030504050203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0"/>
        <p:cNvGrpSpPr/>
        <p:nvPr/>
      </p:nvGrpSpPr>
      <p:grpSpPr>
        <a:xfrm>
          <a:off x="0" y="0"/>
          <a:ext cx="0" cy="0"/>
          <a:chOff x="0" y="0"/>
          <a:chExt cx="0" cy="0"/>
        </a:xfrm>
      </p:grpSpPr>
      <p:sp>
        <p:nvSpPr>
          <p:cNvPr id="31" name="Google Shape;31;p10"/>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panose="02020603050405020304"/>
              <a:buNone/>
              <a:defRPr sz="4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marR="0" lvl="0" algn="ctr" rtl="0">
              <a:spcBef>
                <a:spcPts val="0"/>
              </a:spcBef>
              <a:spcAft>
                <a:spcPts val="0"/>
              </a:spcAft>
              <a:buSzPts val="1400"/>
              <a:buNone/>
              <a:defRPr sz="1800" b="1" i="0" u="none" strike="noStrike" cap="none">
                <a:solidFill>
                  <a:srgbClr val="C77327"/>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pic>
        <p:nvPicPr>
          <p:cNvPr id="15" name="Google Shape;15;p7"/>
          <p:cNvPicPr preferRelativeResize="0"/>
          <p:nvPr/>
        </p:nvPicPr>
        <p:blipFill rotWithShape="1">
          <a:blip r:embed="rId5"/>
          <a:srcRect/>
          <a:stretch>
            <a:fillRect/>
          </a:stretch>
        </p:blipFill>
        <p:spPr>
          <a:xfrm>
            <a:off x="317151" y="318062"/>
            <a:ext cx="1175746" cy="1270065"/>
          </a:xfrm>
          <a:prstGeom prst="rect">
            <a:avLst/>
          </a:prstGeom>
          <a:noFill/>
          <a:ln>
            <a:noFill/>
          </a:ln>
        </p:spPr>
      </p:pic>
      <p:sp>
        <p:nvSpPr>
          <p:cNvPr id="16" name="Google Shape;16;p7"/>
          <p:cNvSpPr/>
          <p:nvPr/>
        </p:nvSpPr>
        <p:spPr>
          <a:xfrm>
            <a:off x="1492898" y="1548882"/>
            <a:ext cx="9860901" cy="141805"/>
          </a:xfrm>
          <a:prstGeom prst="roundRect">
            <a:avLst>
              <a:gd name="adj" fmla="val 16667"/>
            </a:avLst>
          </a:prstGeom>
          <a:solidFill>
            <a:srgbClr val="DA7214"/>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 name="Google Shape;17;p7"/>
          <p:cNvSpPr/>
          <p:nvPr/>
        </p:nvSpPr>
        <p:spPr>
          <a:xfrm>
            <a:off x="317150" y="1541064"/>
            <a:ext cx="1175749" cy="182000"/>
          </a:xfrm>
          <a:prstGeom prst="chevron">
            <a:avLst>
              <a:gd name="adj" fmla="val 50000"/>
            </a:avLst>
          </a:prstGeom>
          <a:solidFill>
            <a:srgbClr val="00B0F0"/>
          </a:solidFill>
          <a:ln w="12700" cap="flat" cmpd="sng">
            <a:solidFill>
              <a:srgbClr val="DA72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ctrTitle"/>
          </p:nvPr>
        </p:nvSpPr>
        <p:spPr>
          <a:xfrm>
            <a:off x="412151" y="1805080"/>
            <a:ext cx="10851528" cy="2806486"/>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chemeClr val="dk1"/>
              </a:buClr>
              <a:buSzPts val="6000"/>
              <a:buFont typeface="Times New Roman" panose="02020603050405020304"/>
              <a:buNone/>
            </a:pPr>
            <a:r>
              <a:rPr lang="en-US" sz="4000" b="1" i="0" dirty="0">
                <a:effectLst/>
                <a:latin typeface="Times New Roman" panose="02020603050405020304" pitchFamily="18" charset="0"/>
                <a:cs typeface="Times New Roman" panose="02020603050405020304" pitchFamily="18" charset="0"/>
              </a:rPr>
              <a:t>Wild Animal Detection and </a:t>
            </a:r>
            <a:r>
              <a:rPr lang="en-US" sz="4000" b="1" dirty="0">
                <a:latin typeface="Times New Roman" panose="02020603050405020304" pitchFamily="18" charset="0"/>
                <a:cs typeface="Times New Roman" panose="02020603050405020304" pitchFamily="18" charset="0"/>
              </a:rPr>
              <a:t>Alert System using </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YOLOv8</a:t>
            </a:r>
            <a:br>
              <a:rPr lang="en-US" b="1" i="0" dirty="0">
                <a:effectLst/>
                <a:latin typeface="Times New Roman" panose="02020603050405020304" pitchFamily="18" charset="0"/>
                <a:cs typeface="Times New Roman" panose="02020603050405020304" pitchFamily="18" charset="0"/>
              </a:rPr>
            </a:br>
            <a:br>
              <a:rPr lang="en-US"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8" name="Google Shape;48;p1"/>
          <p:cNvSpPr txBox="1"/>
          <p:nvPr/>
        </p:nvSpPr>
        <p:spPr>
          <a:xfrm>
            <a:off x="1643727" y="185921"/>
            <a:ext cx="9046269" cy="140711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2060"/>
              </a:buClr>
              <a:buSzPts val="3600"/>
              <a:buFont typeface="Times New Roman" panose="02020603050405020304"/>
              <a:buNone/>
            </a:pPr>
            <a:r>
              <a:rPr lang="en-US" sz="2800" b="0" i="0" u="none" strike="noStrike" cap="none" dirty="0">
                <a:solidFill>
                  <a:srgbClr val="002060"/>
                </a:solidFill>
                <a:latin typeface="Times New Roman" panose="02020603050405020304"/>
                <a:ea typeface="Times New Roman" panose="02020603050405020304"/>
                <a:cs typeface="Times New Roman" panose="02020603050405020304"/>
                <a:sym typeface="Times New Roman" panose="02020603050405020304"/>
              </a:rPr>
              <a:t>VIDYA JYOTHI INSTITUTE OF TECHNOLOGY (Autonomous)</a:t>
            </a:r>
          </a:p>
          <a:p>
            <a:pPr algn="ctr">
              <a:lnSpc>
                <a:spcPct val="90000"/>
              </a:lnSpc>
              <a:buClr>
                <a:srgbClr val="002060"/>
              </a:buClr>
              <a:buSzPts val="3600"/>
            </a:pPr>
            <a:r>
              <a:rPr lang="en-US" sz="2800" dirty="0">
                <a:solidFill>
                  <a:srgbClr val="002060"/>
                </a:solidFill>
                <a:latin typeface="Times New Roman" panose="02020603050405020304"/>
                <a:ea typeface="Times New Roman" panose="02020603050405020304"/>
                <a:cs typeface="Times New Roman" panose="02020603050405020304"/>
                <a:sym typeface="Times New Roman" panose="02020603050405020304"/>
              </a:rPr>
              <a:t>Department of Artificial Intelligence</a:t>
            </a:r>
            <a:endParaRPr lang="en-US" sz="2800" b="0" i="0" u="none" strike="noStrike" cap="none" dirty="0">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0"/>
              </a:spcBef>
              <a:spcAft>
                <a:spcPts val="0"/>
              </a:spcAft>
              <a:buClr>
                <a:srgbClr val="002060"/>
              </a:buClr>
              <a:buSzPts val="3600"/>
              <a:buFont typeface="Times New Roman" panose="02020603050405020304"/>
              <a:buNone/>
            </a:pPr>
            <a:endParaRPr lang="en-US" sz="4300" b="0" i="0" u="none" strike="noStrike" cap="none" dirty="0">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Subtitle 2">
            <a:extLst>
              <a:ext uri="{FF2B5EF4-FFF2-40B4-BE49-F238E27FC236}">
                <a16:creationId xmlns:a16="http://schemas.microsoft.com/office/drawing/2014/main" id="{3F389EB0-725B-9C22-E9B3-7423BD1EAC3F}"/>
              </a:ext>
            </a:extLst>
          </p:cNvPr>
          <p:cNvSpPr>
            <a:spLocks noGrp="1"/>
          </p:cNvSpPr>
          <p:nvPr>
            <p:ph type="subTitle" idx="1"/>
          </p:nvPr>
        </p:nvSpPr>
        <p:spPr>
          <a:xfrm>
            <a:off x="791851" y="3482698"/>
            <a:ext cx="3007149" cy="2383983"/>
          </a:xfrm>
        </p:spPr>
        <p:txBody>
          <a:bodyPr>
            <a:normAutofit/>
          </a:bodyPr>
          <a:lstStyle/>
          <a:p>
            <a:pPr algn="l"/>
            <a:r>
              <a:rPr lang="en-US" sz="1600" b="1" dirty="0">
                <a:latin typeface="Times New Roman" panose="02020603050405020304" pitchFamily="18" charset="0"/>
                <a:cs typeface="Times New Roman" panose="02020603050405020304" pitchFamily="18" charset="0"/>
              </a:rPr>
              <a:t>Under the guidance of:</a:t>
            </a:r>
          </a:p>
          <a:p>
            <a:pPr algn="just"/>
            <a:r>
              <a:rPr lang="en-US" sz="1600" dirty="0">
                <a:latin typeface="Times New Roman" panose="02020603050405020304" pitchFamily="18" charset="0"/>
                <a:cs typeface="Times New Roman" panose="02020603050405020304" pitchFamily="18" charset="0"/>
              </a:rPr>
              <a:t>Mr. A. Vijay Kumar</a:t>
            </a:r>
          </a:p>
          <a:p>
            <a:pPr algn="just"/>
            <a:r>
              <a:rPr lang="en-US" sz="1600" dirty="0">
                <a:latin typeface="Times New Roman" panose="02020603050405020304" pitchFamily="18" charset="0"/>
                <a:cs typeface="Times New Roman" panose="02020603050405020304" pitchFamily="18" charset="0"/>
              </a:rPr>
              <a:t>Assistant Professor – AI DEPT</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E92CF3-D8DD-BC92-9836-243F2F229DE2}"/>
              </a:ext>
            </a:extLst>
          </p:cNvPr>
          <p:cNvSpPr txBox="1"/>
          <p:nvPr/>
        </p:nvSpPr>
        <p:spPr>
          <a:xfrm>
            <a:off x="5685421" y="4116454"/>
            <a:ext cx="6094428" cy="307777"/>
          </a:xfrm>
          <a:prstGeom prst="rect">
            <a:avLst/>
          </a:prstGeom>
          <a:noFill/>
        </p:spPr>
        <p:txBody>
          <a:bodyPr wrap="square">
            <a:spAutoFit/>
          </a:bodyPr>
          <a:lstStyle/>
          <a:p>
            <a:endParaRPr lang="en-IN" dirty="0"/>
          </a:p>
        </p:txBody>
      </p:sp>
      <p:sp>
        <p:nvSpPr>
          <p:cNvPr id="6" name="Subtitle 2">
            <a:extLst>
              <a:ext uri="{FF2B5EF4-FFF2-40B4-BE49-F238E27FC236}">
                <a16:creationId xmlns:a16="http://schemas.microsoft.com/office/drawing/2014/main" id="{36923EB8-A61D-6386-F968-B93F6D144914}"/>
              </a:ext>
            </a:extLst>
          </p:cNvPr>
          <p:cNvSpPr txBox="1">
            <a:spLocks/>
          </p:cNvSpPr>
          <p:nvPr/>
        </p:nvSpPr>
        <p:spPr>
          <a:xfrm>
            <a:off x="7527211" y="3482698"/>
            <a:ext cx="3007149" cy="238398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algn="l"/>
            <a:r>
              <a:rPr lang="en-US" sz="1600" b="1">
                <a:latin typeface="Times New Roman" panose="02020603050405020304" pitchFamily="18" charset="0"/>
                <a:cs typeface="Times New Roman" panose="02020603050405020304" pitchFamily="18" charset="0"/>
              </a:rPr>
              <a:t>Team 18 – Batch 2 Members</a:t>
            </a:r>
            <a:r>
              <a:rPr lang="en-US" sz="1600" b="1" dirty="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K. Saketh Raja(20911A3596)</a:t>
            </a:r>
          </a:p>
          <a:p>
            <a:pPr algn="just"/>
            <a:r>
              <a:rPr lang="en-US" sz="1600" dirty="0">
                <a:latin typeface="Times New Roman" panose="02020603050405020304" pitchFamily="18" charset="0"/>
                <a:cs typeface="Times New Roman" panose="02020603050405020304" pitchFamily="18" charset="0"/>
              </a:rPr>
              <a:t>S. Rohith(20911A35B6)</a:t>
            </a:r>
          </a:p>
          <a:p>
            <a:pPr algn="just"/>
            <a:r>
              <a:rPr lang="en-US" sz="1600" dirty="0">
                <a:latin typeface="Times New Roman" panose="02020603050405020304" pitchFamily="18" charset="0"/>
                <a:cs typeface="Times New Roman" panose="02020603050405020304" pitchFamily="18" charset="0"/>
              </a:rPr>
              <a:t>K. </a:t>
            </a:r>
            <a:r>
              <a:rPr lang="en-US" sz="1600" dirty="0" err="1">
                <a:latin typeface="Times New Roman" panose="02020603050405020304" pitchFamily="18" charset="0"/>
                <a:cs typeface="Times New Roman" panose="02020603050405020304" pitchFamily="18" charset="0"/>
              </a:rPr>
              <a:t>Ruthvik</a:t>
            </a:r>
            <a:r>
              <a:rPr lang="en-US" sz="1600" dirty="0">
                <a:latin typeface="Times New Roman" panose="02020603050405020304" pitchFamily="18" charset="0"/>
                <a:cs typeface="Times New Roman" panose="02020603050405020304" pitchFamily="18" charset="0"/>
              </a:rPr>
              <a:t>(20911A3594)</a:t>
            </a:r>
          </a:p>
          <a:p>
            <a:pPr algn="just"/>
            <a:r>
              <a:rPr lang="en-US" sz="1600" dirty="0">
                <a:latin typeface="Times New Roman" panose="02020603050405020304" pitchFamily="18" charset="0"/>
                <a:cs typeface="Times New Roman" panose="02020603050405020304" pitchFamily="18" charset="0"/>
              </a:rPr>
              <a:t>P. </a:t>
            </a:r>
            <a:r>
              <a:rPr lang="en-US" sz="1600" dirty="0" err="1">
                <a:latin typeface="Times New Roman" panose="02020603050405020304" pitchFamily="18" charset="0"/>
                <a:cs typeface="Times New Roman" panose="02020603050405020304" pitchFamily="18" charset="0"/>
              </a:rPr>
              <a:t>Yashwanth</a:t>
            </a:r>
            <a:r>
              <a:rPr lang="en-US" sz="1600" dirty="0">
                <a:latin typeface="Times New Roman" panose="02020603050405020304" pitchFamily="18" charset="0"/>
                <a:cs typeface="Times New Roman" panose="02020603050405020304" pitchFamily="18" charset="0"/>
              </a:rPr>
              <a:t>(20911A35A8)</a:t>
            </a: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C088-253A-09E8-C789-640E50E3B80C}"/>
              </a:ext>
            </a:extLst>
          </p:cNvPr>
          <p:cNvSpPr>
            <a:spLocks noGrp="1"/>
          </p:cNvSpPr>
          <p:nvPr>
            <p:ph type="title"/>
          </p:nvPr>
        </p:nvSpPr>
        <p:spPr/>
        <p:txBody>
          <a:bodyPr/>
          <a:lstStyle/>
          <a:p>
            <a:r>
              <a:rPr lang="en-IN" i="0" dirty="0">
                <a:effectLst/>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9D96324-852D-CFF9-B872-5034B4395613}"/>
              </a:ext>
            </a:extLst>
          </p:cNvPr>
          <p:cNvSpPr>
            <a:spLocks noGrp="1"/>
          </p:cNvSpPr>
          <p:nvPr>
            <p:ph type="body"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Timely Alerts</a:t>
            </a:r>
            <a:r>
              <a:rPr lang="en-US" sz="2400" dirty="0">
                <a:latin typeface="Times New Roman" panose="02020603050405020304" pitchFamily="18" charset="0"/>
                <a:cs typeface="Times New Roman" panose="02020603050405020304" pitchFamily="18" charset="0"/>
              </a:rPr>
              <a:t>: Create a system that rapidly identifies the presence of wild animals near human settlements and sends immediate alerts to residents and authorities.</a:t>
            </a:r>
          </a:p>
          <a:p>
            <a:pPr algn="just"/>
            <a:r>
              <a:rPr lang="en-US" sz="2400" b="1" dirty="0">
                <a:latin typeface="Times New Roman" panose="02020603050405020304" pitchFamily="18" charset="0"/>
                <a:cs typeface="Times New Roman" panose="02020603050405020304" pitchFamily="18" charset="0"/>
              </a:rPr>
              <a:t>Accurate Detection</a:t>
            </a:r>
            <a:r>
              <a:rPr lang="en-US" sz="2400" dirty="0">
                <a:latin typeface="Times New Roman" panose="02020603050405020304" pitchFamily="18" charset="0"/>
                <a:cs typeface="Times New Roman" panose="02020603050405020304" pitchFamily="18" charset="0"/>
              </a:rPr>
              <a:t>: Develop an AI model capable of accurately recognizing various wildlife species to reduce false alarms.</a:t>
            </a:r>
          </a:p>
          <a:p>
            <a:pPr algn="just"/>
            <a:r>
              <a:rPr lang="en-US" sz="2400" b="1" dirty="0">
                <a:latin typeface="Times New Roman" panose="02020603050405020304" pitchFamily="18" charset="0"/>
                <a:cs typeface="Times New Roman" panose="02020603050405020304" pitchFamily="18" charset="0"/>
              </a:rPr>
              <a:t>Community Safety</a:t>
            </a:r>
            <a:r>
              <a:rPr lang="en-US" sz="2400" dirty="0">
                <a:latin typeface="Times New Roman" panose="02020603050405020304" pitchFamily="18" charset="0"/>
                <a:cs typeface="Times New Roman" panose="02020603050405020304" pitchFamily="18" charset="0"/>
              </a:rPr>
              <a:t>: Enhance the safety of people living near forests by providing them with advance warning about potential wildlife encounters.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1650D4-9FC9-75A3-6CAC-64D9CAC8C0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
        <p:nvSpPr>
          <p:cNvPr id="5" name="Google Shape;63;p5">
            <a:extLst>
              <a:ext uri="{FF2B5EF4-FFF2-40B4-BE49-F238E27FC236}">
                <a16:creationId xmlns:a16="http://schemas.microsoft.com/office/drawing/2014/main" id="{BC20B9FA-DD23-EE06-6FF8-3DDF23F17E6C}"/>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extLst>
      <p:ext uri="{BB962C8B-B14F-4D97-AF65-F5344CB8AC3E}">
        <p14:creationId xmlns:p14="http://schemas.microsoft.com/office/powerpoint/2010/main" val="117683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a:t>
            </a:r>
            <a:r>
              <a:rPr lang="en-US" altLang="en-IN" dirty="0"/>
              <a:t>dvantages</a:t>
            </a:r>
          </a:p>
        </p:txBody>
      </p:sp>
      <p:sp>
        <p:nvSpPr>
          <p:cNvPr id="3" name="Text Placeholder 2"/>
          <p:cNvSpPr>
            <a:spLocks noGrp="1"/>
          </p:cNvSpPr>
          <p:nvPr>
            <p:ph type="body" idx="1"/>
          </p:nvPr>
        </p:nvSpPr>
        <p:spPr/>
        <p:txBody>
          <a:bodyPr>
            <a:normAutofit/>
          </a:bodyPr>
          <a:lstStyle/>
          <a:p>
            <a:pPr algn="just"/>
            <a:r>
              <a:rPr lang="en-IN" sz="2400" b="1" dirty="0">
                <a:latin typeface="Times New Roman" panose="02020603050405020304" pitchFamily="18" charset="0"/>
                <a:cs typeface="Times New Roman" panose="02020603050405020304" pitchFamily="18" charset="0"/>
              </a:rPr>
              <a:t>Continuous Monitoring</a:t>
            </a:r>
            <a:r>
              <a:rPr lang="en-IN" sz="2400" dirty="0">
                <a:latin typeface="Times New Roman" panose="02020603050405020304" pitchFamily="18" charset="0"/>
                <a:cs typeface="Times New Roman" panose="02020603050405020304" pitchFamily="18" charset="0"/>
              </a:rPr>
              <a:t>: Computer vision systems can operate 24/7, providing continuous monitoring of wildlife in their natural habitats</a:t>
            </a:r>
            <a:r>
              <a:rPr lang="en-US" altLang="en-IN" sz="2400" dirty="0">
                <a:latin typeface="Times New Roman" panose="02020603050405020304" pitchFamily="18" charset="0"/>
                <a:cs typeface="Times New Roman" panose="02020603050405020304" pitchFamily="18" charset="0"/>
              </a:rPr>
              <a:t>.</a:t>
            </a:r>
          </a:p>
          <a:p>
            <a:pPr algn="just"/>
            <a:r>
              <a:rPr lang="en-US" altLang="en-IN" sz="2400" b="1" dirty="0">
                <a:latin typeface="Times New Roman" panose="02020603050405020304" pitchFamily="18" charset="0"/>
                <a:cs typeface="Times New Roman" panose="02020603050405020304" pitchFamily="18" charset="0"/>
              </a:rPr>
              <a:t>Remote Sensing</a:t>
            </a:r>
            <a:r>
              <a:rPr lang="en-US" altLang="en-IN" sz="2400" dirty="0">
                <a:latin typeface="Times New Roman" panose="02020603050405020304" pitchFamily="18" charset="0"/>
                <a:cs typeface="Times New Roman" panose="02020603050405020304" pitchFamily="18" charset="0"/>
              </a:rPr>
              <a:t>: Computer vision can be deployed in remote or challenging terrains where human presence is difficult or dangerous.</a:t>
            </a:r>
          </a:p>
          <a:p>
            <a:pPr algn="just"/>
            <a:r>
              <a:rPr lang="en-US" altLang="en-IN" sz="2400" b="1" dirty="0">
                <a:latin typeface="Times New Roman" panose="02020603050405020304" pitchFamily="18" charset="0"/>
                <a:cs typeface="Times New Roman" panose="02020603050405020304" pitchFamily="18" charset="0"/>
              </a:rPr>
              <a:t>Real-time Alerts</a:t>
            </a:r>
            <a:r>
              <a:rPr lang="en-US" altLang="en-IN" sz="2400" dirty="0">
                <a:latin typeface="Times New Roman" panose="02020603050405020304" pitchFamily="18" charset="0"/>
                <a:cs typeface="Times New Roman" panose="02020603050405020304" pitchFamily="18" charset="0"/>
              </a:rPr>
              <a:t>: Computer vision systems can be programmed to send real-time alerts when specific animals or events of interest are detected.</a:t>
            </a:r>
          </a:p>
          <a:p>
            <a:pPr algn="just"/>
            <a:r>
              <a:rPr lang="en-US" altLang="en-IN" sz="2400" b="1" dirty="0">
                <a:latin typeface="Times New Roman" panose="02020603050405020304" pitchFamily="18" charset="0"/>
                <a:cs typeface="Times New Roman" panose="02020603050405020304" pitchFamily="18" charset="0"/>
              </a:rPr>
              <a:t>Species Identification</a:t>
            </a:r>
            <a:r>
              <a:rPr lang="en-US" altLang="en-IN" sz="2400" dirty="0">
                <a:latin typeface="Times New Roman" panose="02020603050405020304" pitchFamily="18" charset="0"/>
                <a:cs typeface="Times New Roman" panose="02020603050405020304" pitchFamily="18" charset="0"/>
              </a:rPr>
              <a:t>: Computer vision algorithms can be trained to recognize specific species or individuals within a species.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
        <p:nvSpPr>
          <p:cNvPr id="5" name="Google Shape;63;p5">
            <a:extLst>
              <a:ext uri="{FF2B5EF4-FFF2-40B4-BE49-F238E27FC236}">
                <a16:creationId xmlns:a16="http://schemas.microsoft.com/office/drawing/2014/main" id="{52A89904-039C-45C9-7AAF-B24EA52DA747}"/>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2D90-2142-2926-A34C-4C906A81BCC4}"/>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F887EA6E-13C1-79C1-F9E6-9D09E4E08261}"/>
              </a:ext>
            </a:extLst>
          </p:cNvPr>
          <p:cNvSpPr>
            <a:spLocks noGrp="1"/>
          </p:cNvSpPr>
          <p:nvPr>
            <p:ph type="body" idx="1"/>
          </p:nvPr>
        </p:nvSpPr>
        <p:spPr/>
        <p:txBody>
          <a:bodyPr>
            <a:normAutofit/>
          </a:bodyPr>
          <a:lstStyle/>
          <a:p>
            <a:pPr algn="l">
              <a:buFont typeface="Arial" panose="020B0604020202020204" pitchFamily="34" charset="0"/>
              <a:buChar char="•"/>
            </a:pPr>
            <a:r>
              <a:rPr lang="en-US" sz="2400" b="0" i="0" dirty="0">
                <a:solidFill>
                  <a:srgbClr val="1C1917"/>
                </a:solidFill>
                <a:effectLst/>
                <a:latin typeface="Times New Roman" panose="02020603050405020304" pitchFamily="18" charset="0"/>
                <a:cs typeface="Times New Roman" panose="02020603050405020304" pitchFamily="18" charset="0"/>
              </a:rPr>
              <a:t>Custom dataset collected and annotated for model training</a:t>
            </a:r>
          </a:p>
          <a:p>
            <a:pPr algn="l">
              <a:buFont typeface="Arial" panose="020B0604020202020204" pitchFamily="34" charset="0"/>
              <a:buChar char="•"/>
            </a:pPr>
            <a:r>
              <a:rPr lang="en-US" sz="2400" b="0" i="0" dirty="0">
                <a:solidFill>
                  <a:srgbClr val="1C1917"/>
                </a:solidFill>
                <a:effectLst/>
                <a:latin typeface="Times New Roman" panose="02020603050405020304" pitchFamily="18" charset="0"/>
                <a:cs typeface="Times New Roman" panose="02020603050405020304" pitchFamily="18" charset="0"/>
              </a:rPr>
              <a:t>YOLOv8 model trained on dataset using transfer learning</a:t>
            </a:r>
          </a:p>
          <a:p>
            <a:pPr algn="l">
              <a:buFont typeface="Arial" panose="020B0604020202020204" pitchFamily="34" charset="0"/>
              <a:buChar char="•"/>
            </a:pPr>
            <a:r>
              <a:rPr lang="en-US" sz="2400" b="0" i="0" dirty="0">
                <a:solidFill>
                  <a:srgbClr val="1C1917"/>
                </a:solidFill>
                <a:effectLst/>
                <a:latin typeface="Times New Roman" panose="02020603050405020304" pitchFamily="18" charset="0"/>
                <a:cs typeface="Times New Roman" panose="02020603050405020304" pitchFamily="18" charset="0"/>
              </a:rPr>
              <a:t>Model optimized for edge device deployment</a:t>
            </a:r>
          </a:p>
          <a:p>
            <a:pPr algn="l">
              <a:buFont typeface="Arial" panose="020B0604020202020204" pitchFamily="34" charset="0"/>
              <a:buChar char="•"/>
            </a:pPr>
            <a:r>
              <a:rPr lang="en-US" sz="2400" b="0" i="0" dirty="0">
                <a:solidFill>
                  <a:srgbClr val="1C1917"/>
                </a:solidFill>
                <a:effectLst/>
                <a:latin typeface="Times New Roman" panose="02020603050405020304" pitchFamily="18" charset="0"/>
                <a:cs typeface="Times New Roman" panose="02020603050405020304" pitchFamily="18" charset="0"/>
              </a:rPr>
              <a:t>Telegram bot integrated for real-time alerting</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86D5B7C-86BE-4BE0-0D7E-BAA66684AE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5" name="Google Shape;63;p5">
            <a:extLst>
              <a:ext uri="{FF2B5EF4-FFF2-40B4-BE49-F238E27FC236}">
                <a16:creationId xmlns:a16="http://schemas.microsoft.com/office/drawing/2014/main" id="{84EC3055-16B6-98BE-6852-C08CF195426F}"/>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extLst>
      <p:ext uri="{BB962C8B-B14F-4D97-AF65-F5344CB8AC3E}">
        <p14:creationId xmlns:p14="http://schemas.microsoft.com/office/powerpoint/2010/main" val="2658280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7F1F5-85BA-115A-C476-B4A28B2FC6AA}"/>
              </a:ext>
            </a:extLst>
          </p:cNvPr>
          <p:cNvSpPr>
            <a:spLocks noGrp="1"/>
          </p:cNvSpPr>
          <p:nvPr>
            <p:ph type="title"/>
          </p:nvPr>
        </p:nvSpPr>
        <p:spPr/>
        <p:txBody>
          <a:bodyPr/>
          <a:lstStyle/>
          <a:p>
            <a:r>
              <a:rPr lang="en-US" dirty="0"/>
              <a:t>Algorithm</a:t>
            </a:r>
            <a:endParaRPr lang="en-IN" dirty="0"/>
          </a:p>
        </p:txBody>
      </p:sp>
      <p:sp>
        <p:nvSpPr>
          <p:cNvPr id="4" name="Slide Number Placeholder 3">
            <a:extLst>
              <a:ext uri="{FF2B5EF4-FFF2-40B4-BE49-F238E27FC236}">
                <a16:creationId xmlns:a16="http://schemas.microsoft.com/office/drawing/2014/main" id="{F69FE571-C279-05F9-B2A6-98C32081E6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6" name="Google Shape;63;p5">
            <a:extLst>
              <a:ext uri="{FF2B5EF4-FFF2-40B4-BE49-F238E27FC236}">
                <a16:creationId xmlns:a16="http://schemas.microsoft.com/office/drawing/2014/main" id="{75C2BC67-DE57-63BE-A647-770ECB1DA6AF}"/>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
        <p:nvSpPr>
          <p:cNvPr id="7" name="TextBox 6">
            <a:extLst>
              <a:ext uri="{FF2B5EF4-FFF2-40B4-BE49-F238E27FC236}">
                <a16:creationId xmlns:a16="http://schemas.microsoft.com/office/drawing/2014/main" id="{F4560FB2-DBFD-BE66-F579-2B80B9367B5B}"/>
              </a:ext>
            </a:extLst>
          </p:cNvPr>
          <p:cNvSpPr txBox="1"/>
          <p:nvPr/>
        </p:nvSpPr>
        <p:spPr>
          <a:xfrm>
            <a:off x="851647" y="2052918"/>
            <a:ext cx="10596281" cy="3673121"/>
          </a:xfrm>
          <a:prstGeom prst="rect">
            <a:avLst/>
          </a:prstGeom>
          <a:noFill/>
        </p:spPr>
        <p:txBody>
          <a:bodyPr wrap="square">
            <a:spAutoFit/>
          </a:bodyPr>
          <a:lstStyle/>
          <a:p>
            <a:pPr marL="457200" indent="-457200" algn="just">
              <a:lnSpc>
                <a:spcPct val="200000"/>
              </a:lnSpc>
              <a:buFont typeface="+mj-lt"/>
              <a:buAutoNum type="arabicPeriod"/>
            </a:pPr>
            <a:r>
              <a:rPr lang="en-US" sz="2400" b="0" i="0" dirty="0">
                <a:solidFill>
                  <a:srgbClr val="1C1917"/>
                </a:solidFill>
                <a:effectLst/>
                <a:latin typeface="Times New Roman" panose="02020603050405020304" pitchFamily="18" charset="0"/>
                <a:cs typeface="Times New Roman" panose="02020603050405020304" pitchFamily="18" charset="0"/>
              </a:rPr>
              <a:t>Input image passes through a backbone feature extractor (like </a:t>
            </a:r>
            <a:r>
              <a:rPr lang="en-US" sz="2400" b="0" i="0" dirty="0" err="1">
                <a:solidFill>
                  <a:srgbClr val="1C1917"/>
                </a:solidFill>
                <a:effectLst/>
                <a:latin typeface="Times New Roman" panose="02020603050405020304" pitchFamily="18" charset="0"/>
                <a:cs typeface="Times New Roman" panose="02020603050405020304" pitchFamily="18" charset="0"/>
              </a:rPr>
              <a:t>CSPResNeXt</a:t>
            </a:r>
            <a:r>
              <a:rPr lang="en-US" sz="2400" b="0" i="0" dirty="0">
                <a:solidFill>
                  <a:srgbClr val="1C1917"/>
                </a:solidFill>
                <a:effectLst/>
                <a:latin typeface="Times New Roman" panose="02020603050405020304" pitchFamily="18" charset="0"/>
                <a:cs typeface="Times New Roman" panose="02020603050405020304" pitchFamily="18" charset="0"/>
              </a:rPr>
              <a:t>) to produce feature maps at different scales.</a:t>
            </a:r>
          </a:p>
          <a:p>
            <a:pPr marL="457200" indent="-457200" algn="just">
              <a:lnSpc>
                <a:spcPct val="200000"/>
              </a:lnSpc>
              <a:buFont typeface="+mj-lt"/>
              <a:buAutoNum type="arabicPeriod"/>
            </a:pPr>
            <a:r>
              <a:rPr lang="en-US" sz="2400" b="0" i="0" dirty="0">
                <a:solidFill>
                  <a:srgbClr val="1C1917"/>
                </a:solidFill>
                <a:effectLst/>
                <a:latin typeface="Times New Roman" panose="02020603050405020304" pitchFamily="18" charset="0"/>
                <a:cs typeface="Times New Roman" panose="02020603050405020304" pitchFamily="18" charset="0"/>
              </a:rPr>
              <a:t>The feature maps go through a neck module (like </a:t>
            </a:r>
            <a:r>
              <a:rPr lang="en-US" sz="2400" b="0" i="0" dirty="0" err="1">
                <a:solidFill>
                  <a:srgbClr val="1C1917"/>
                </a:solidFill>
                <a:effectLst/>
                <a:latin typeface="Times New Roman" panose="02020603050405020304" pitchFamily="18" charset="0"/>
                <a:cs typeface="Times New Roman" panose="02020603050405020304" pitchFamily="18" charset="0"/>
              </a:rPr>
              <a:t>PANet</a:t>
            </a:r>
            <a:r>
              <a:rPr lang="en-US" sz="2400" b="0" i="0" dirty="0">
                <a:solidFill>
                  <a:srgbClr val="1C1917"/>
                </a:solidFill>
                <a:effectLst/>
                <a:latin typeface="Times New Roman" panose="02020603050405020304" pitchFamily="18" charset="0"/>
                <a:cs typeface="Times New Roman" panose="02020603050405020304" pitchFamily="18" charset="0"/>
              </a:rPr>
              <a:t>) to enhance features.</a:t>
            </a:r>
          </a:p>
          <a:p>
            <a:pPr marL="457200" indent="-457200" algn="just">
              <a:lnSpc>
                <a:spcPct val="200000"/>
              </a:lnSpc>
              <a:buFont typeface="+mj-lt"/>
              <a:buAutoNum type="arabicPeriod"/>
            </a:pPr>
            <a:r>
              <a:rPr lang="en-US" sz="2400" b="0" i="0" dirty="0">
                <a:solidFill>
                  <a:srgbClr val="1C1917"/>
                </a:solidFill>
                <a:effectLst/>
                <a:latin typeface="Times New Roman" panose="02020603050405020304" pitchFamily="18" charset="0"/>
                <a:cs typeface="Times New Roman" panose="02020603050405020304" pitchFamily="18" charset="0"/>
              </a:rPr>
              <a:t>An encoder module down samples the enhanced feature maps to produce three prediction scales.</a:t>
            </a:r>
          </a:p>
        </p:txBody>
      </p:sp>
    </p:spTree>
    <p:extLst>
      <p:ext uri="{BB962C8B-B14F-4D97-AF65-F5344CB8AC3E}">
        <p14:creationId xmlns:p14="http://schemas.microsoft.com/office/powerpoint/2010/main" val="168667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AB46-90DD-1B89-5BDD-7FEFC7EBF385}"/>
              </a:ext>
            </a:extLst>
          </p:cNvPr>
          <p:cNvSpPr>
            <a:spLocks noGrp="1"/>
          </p:cNvSpPr>
          <p:nvPr>
            <p:ph type="title"/>
          </p:nvPr>
        </p:nvSpPr>
        <p:spPr/>
        <p:txBody>
          <a:bodyPr>
            <a:normAutofit/>
          </a:bodyPr>
          <a:lstStyle/>
          <a:p>
            <a:r>
              <a:rPr lang="en-US" dirty="0"/>
              <a:t>Algorithm</a:t>
            </a:r>
            <a:endParaRPr lang="en-IN" dirty="0"/>
          </a:p>
        </p:txBody>
      </p:sp>
      <p:sp>
        <p:nvSpPr>
          <p:cNvPr id="3" name="Text Placeholder 2">
            <a:extLst>
              <a:ext uri="{FF2B5EF4-FFF2-40B4-BE49-F238E27FC236}">
                <a16:creationId xmlns:a16="http://schemas.microsoft.com/office/drawing/2014/main" id="{075F4A29-2801-0F9E-D11A-5E4A8391CFC8}"/>
              </a:ext>
            </a:extLst>
          </p:cNvPr>
          <p:cNvSpPr>
            <a:spLocks noGrp="1"/>
          </p:cNvSpPr>
          <p:nvPr>
            <p:ph type="body" idx="1"/>
          </p:nvPr>
        </p:nvSpPr>
        <p:spPr>
          <a:xfrm>
            <a:off x="698762" y="1473934"/>
            <a:ext cx="10794476" cy="4075554"/>
          </a:xfrm>
        </p:spPr>
        <p:txBody>
          <a:bodyPr>
            <a:noAutofit/>
          </a:bodyPr>
          <a:lstStyle/>
          <a:p>
            <a:pPr marL="571500" indent="-457200" algn="just">
              <a:lnSpc>
                <a:spcPct val="200000"/>
              </a:lnSpc>
              <a:buFont typeface="+mj-lt"/>
              <a:buAutoNum type="arabicPeriod" startAt="4"/>
            </a:pPr>
            <a:r>
              <a:rPr lang="en-US" sz="2400" b="0" i="0" dirty="0">
                <a:solidFill>
                  <a:srgbClr val="1C1917"/>
                </a:solidFill>
                <a:effectLst/>
                <a:latin typeface="Times New Roman" panose="02020603050405020304" pitchFamily="18" charset="0"/>
                <a:cs typeface="Times New Roman" panose="02020603050405020304" pitchFamily="18" charset="0"/>
              </a:rPr>
              <a:t>For each scale, the model applies convolutional layers to make predictions:</a:t>
            </a:r>
          </a:p>
          <a:p>
            <a:pPr lvl="1" indent="-457200" algn="just">
              <a:lnSpc>
                <a:spcPct val="200000"/>
              </a:lnSpc>
            </a:pPr>
            <a:r>
              <a:rPr lang="en-US" b="0" i="0" dirty="0">
                <a:solidFill>
                  <a:srgbClr val="1C1917"/>
                </a:solidFill>
                <a:effectLst/>
                <a:latin typeface="Times New Roman" panose="02020603050405020304" pitchFamily="18" charset="0"/>
                <a:cs typeface="Times New Roman" panose="02020603050405020304" pitchFamily="18" charset="0"/>
              </a:rPr>
              <a:t>Bounding box coordinates for potential objects.</a:t>
            </a:r>
          </a:p>
          <a:p>
            <a:pPr lvl="1" indent="-457200" algn="just">
              <a:lnSpc>
                <a:spcPct val="200000"/>
              </a:lnSpc>
            </a:pPr>
            <a:r>
              <a:rPr lang="en-US" b="0" i="0" dirty="0" err="1">
                <a:solidFill>
                  <a:srgbClr val="1C1917"/>
                </a:solidFill>
                <a:effectLst/>
                <a:latin typeface="Times New Roman" panose="02020603050405020304" pitchFamily="18" charset="0"/>
                <a:cs typeface="Times New Roman" panose="02020603050405020304" pitchFamily="18" charset="0"/>
              </a:rPr>
              <a:t>Objectness</a:t>
            </a:r>
            <a:r>
              <a:rPr lang="en-US" b="0" i="0" dirty="0">
                <a:solidFill>
                  <a:srgbClr val="1C1917"/>
                </a:solidFill>
                <a:effectLst/>
                <a:latin typeface="Times New Roman" panose="02020603050405020304" pitchFamily="18" charset="0"/>
                <a:cs typeface="Times New Roman" panose="02020603050405020304" pitchFamily="18" charset="0"/>
              </a:rPr>
              <a:t> scores for how likely each box contains an object.</a:t>
            </a:r>
          </a:p>
          <a:p>
            <a:pPr lvl="1" indent="-457200" algn="just">
              <a:lnSpc>
                <a:spcPct val="200000"/>
              </a:lnSpc>
            </a:pPr>
            <a:r>
              <a:rPr lang="en-US" b="0" i="0" dirty="0">
                <a:solidFill>
                  <a:srgbClr val="1C1917"/>
                </a:solidFill>
                <a:effectLst/>
                <a:latin typeface="Times New Roman" panose="02020603050405020304" pitchFamily="18" charset="0"/>
                <a:cs typeface="Times New Roman" panose="02020603050405020304" pitchFamily="18" charset="0"/>
              </a:rPr>
              <a:t>Class predictions for each box.</a:t>
            </a:r>
          </a:p>
          <a:p>
            <a:pPr marL="571500" indent="-457200" algn="just">
              <a:lnSpc>
                <a:spcPct val="200000"/>
              </a:lnSpc>
              <a:buFont typeface="+mj-lt"/>
              <a:buAutoNum type="arabicPeriod" startAt="4"/>
            </a:pPr>
            <a:r>
              <a:rPr lang="en-US" sz="2400" b="0" i="0" dirty="0">
                <a:solidFill>
                  <a:srgbClr val="1C1917"/>
                </a:solidFill>
                <a:effectLst/>
                <a:latin typeface="Times New Roman" panose="02020603050405020304" pitchFamily="18" charset="0"/>
                <a:cs typeface="Times New Roman" panose="02020603050405020304" pitchFamily="18" charset="0"/>
              </a:rPr>
              <a:t>The predictions from the different scales are combined and filtered to output the final detections. Low-scoring boxes are removed.</a:t>
            </a:r>
          </a:p>
          <a:p>
            <a:pPr marL="571500" indent="-457200" algn="just">
              <a:buFont typeface="+mj-lt"/>
              <a:buAutoNum type="arabicPeriod" startAt="4"/>
            </a:pPr>
            <a:endParaRPr lang="en-IN" sz="2400" dirty="0"/>
          </a:p>
        </p:txBody>
      </p:sp>
      <p:sp>
        <p:nvSpPr>
          <p:cNvPr id="4" name="Slide Number Placeholder 3">
            <a:extLst>
              <a:ext uri="{FF2B5EF4-FFF2-40B4-BE49-F238E27FC236}">
                <a16:creationId xmlns:a16="http://schemas.microsoft.com/office/drawing/2014/main" id="{A9F69013-4893-5A1F-7FF7-7DDB47C882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5" name="Google Shape;63;p5">
            <a:extLst>
              <a:ext uri="{FF2B5EF4-FFF2-40B4-BE49-F238E27FC236}">
                <a16:creationId xmlns:a16="http://schemas.microsoft.com/office/drawing/2014/main" id="{387CA595-A0A0-41BC-C91C-7AFE8657D0CB}"/>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extLst>
      <p:ext uri="{BB962C8B-B14F-4D97-AF65-F5344CB8AC3E}">
        <p14:creationId xmlns:p14="http://schemas.microsoft.com/office/powerpoint/2010/main" val="96412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7F1F5-85BA-115A-C476-B4A28B2FC6AA}"/>
              </a:ext>
            </a:extLst>
          </p:cNvPr>
          <p:cNvSpPr>
            <a:spLocks noGrp="1"/>
          </p:cNvSpPr>
          <p:nvPr>
            <p:ph type="title"/>
          </p:nvPr>
        </p:nvSpPr>
        <p:spPr/>
        <p:txBody>
          <a:bodyPr/>
          <a:lstStyle/>
          <a:p>
            <a:r>
              <a:rPr lang="en-US" dirty="0"/>
              <a:t>Architecture</a:t>
            </a:r>
            <a:endParaRPr lang="en-IN" dirty="0"/>
          </a:p>
        </p:txBody>
      </p:sp>
      <p:sp>
        <p:nvSpPr>
          <p:cNvPr id="4" name="Slide Number Placeholder 3">
            <a:extLst>
              <a:ext uri="{FF2B5EF4-FFF2-40B4-BE49-F238E27FC236}">
                <a16:creationId xmlns:a16="http://schemas.microsoft.com/office/drawing/2014/main" id="{F69FE571-C279-05F9-B2A6-98C32081E6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pic>
        <p:nvPicPr>
          <p:cNvPr id="3" name="Picture 2">
            <a:extLst>
              <a:ext uri="{FF2B5EF4-FFF2-40B4-BE49-F238E27FC236}">
                <a16:creationId xmlns:a16="http://schemas.microsoft.com/office/drawing/2014/main" id="{CFCC06D8-BC12-1293-AD40-C73C517CC8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734"/>
          <a:stretch/>
        </p:blipFill>
        <p:spPr bwMode="auto">
          <a:xfrm>
            <a:off x="471487" y="1757363"/>
            <a:ext cx="10324767" cy="496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857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30FB-2877-7246-275E-843D6F29A249}"/>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6C5330D6-435E-0F35-D0EF-59C35F850F4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E1E8198-EF46-EF24-96A8-D4387CD5D6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pic>
        <p:nvPicPr>
          <p:cNvPr id="6" name="Picture 5">
            <a:extLst>
              <a:ext uri="{FF2B5EF4-FFF2-40B4-BE49-F238E27FC236}">
                <a16:creationId xmlns:a16="http://schemas.microsoft.com/office/drawing/2014/main" id="{981A9956-EE8E-C9E8-01E4-7943CA5A5C77}"/>
              </a:ext>
            </a:extLst>
          </p:cNvPr>
          <p:cNvPicPr>
            <a:picLocks noChangeAspect="1"/>
          </p:cNvPicPr>
          <p:nvPr/>
        </p:nvPicPr>
        <p:blipFill>
          <a:blip r:embed="rId2"/>
          <a:stretch>
            <a:fillRect/>
          </a:stretch>
        </p:blipFill>
        <p:spPr>
          <a:xfrm>
            <a:off x="838201" y="1825625"/>
            <a:ext cx="9860902" cy="4689575"/>
          </a:xfrm>
          <a:prstGeom prst="rect">
            <a:avLst/>
          </a:prstGeom>
        </p:spPr>
      </p:pic>
    </p:spTree>
    <p:extLst>
      <p:ext uri="{BB962C8B-B14F-4D97-AF65-F5344CB8AC3E}">
        <p14:creationId xmlns:p14="http://schemas.microsoft.com/office/powerpoint/2010/main" val="1693455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5AE8-8F12-BB7E-25CA-7613D7B66853}"/>
              </a:ext>
            </a:extLst>
          </p:cNvPr>
          <p:cNvSpPr>
            <a:spLocks noGrp="1"/>
          </p:cNvSpPr>
          <p:nvPr>
            <p:ph type="title"/>
          </p:nvPr>
        </p:nvSpPr>
        <p:spPr/>
        <p:txBody>
          <a:bodyPr/>
          <a:lstStyle/>
          <a:p>
            <a:r>
              <a:rPr lang="en-IN" dirty="0"/>
              <a:t>Code</a:t>
            </a:r>
          </a:p>
        </p:txBody>
      </p:sp>
      <p:sp>
        <p:nvSpPr>
          <p:cNvPr id="3" name="Text Placeholder 2">
            <a:extLst>
              <a:ext uri="{FF2B5EF4-FFF2-40B4-BE49-F238E27FC236}">
                <a16:creationId xmlns:a16="http://schemas.microsoft.com/office/drawing/2014/main" id="{3872F817-6A20-2FD7-7204-C5AD8E96B4CD}"/>
              </a:ext>
            </a:extLst>
          </p:cNvPr>
          <p:cNvSpPr>
            <a:spLocks noGrp="1"/>
          </p:cNvSpPr>
          <p:nvPr>
            <p:ph type="body" idx="1"/>
          </p:nvPr>
        </p:nvSpPr>
        <p:spPr>
          <a:xfrm>
            <a:off x="635977" y="1690688"/>
            <a:ext cx="9860901" cy="365124"/>
          </a:xfrm>
        </p:spPr>
        <p:txBody>
          <a:bodyPr>
            <a:noAutofit/>
          </a:bodyPr>
          <a:lstStyle/>
          <a:p>
            <a:pPr marL="114300" indent="0">
              <a:buNone/>
            </a:pPr>
            <a:r>
              <a:rPr lang="en-IN" sz="1800" dirty="0">
                <a:latin typeface="Times New Roman" panose="02020603050405020304" pitchFamily="18" charset="0"/>
                <a:cs typeface="Times New Roman" panose="02020603050405020304" pitchFamily="18" charset="0"/>
              </a:rPr>
              <a:t>Loading the trained model and </a:t>
            </a:r>
            <a:r>
              <a:rPr lang="en-IN" sz="1800" b="0" i="0" dirty="0">
                <a:solidFill>
                  <a:srgbClr val="111111"/>
                </a:solidFill>
                <a:effectLst/>
                <a:latin typeface="Times New Roman" panose="02020603050405020304" pitchFamily="18" charset="0"/>
                <a:cs typeface="Times New Roman" panose="02020603050405020304" pitchFamily="18" charset="0"/>
              </a:rPr>
              <a:t>classifying</a:t>
            </a:r>
            <a:r>
              <a:rPr lang="en-IN" sz="1800" dirty="0">
                <a:latin typeface="Times New Roman" panose="02020603050405020304" pitchFamily="18" charset="0"/>
                <a:cs typeface="Times New Roman" panose="02020603050405020304" pitchFamily="18" charset="0"/>
              </a:rPr>
              <a:t> with pre-trained model and capturing details through telegram bot.</a:t>
            </a:r>
          </a:p>
        </p:txBody>
      </p:sp>
      <p:sp>
        <p:nvSpPr>
          <p:cNvPr id="4" name="Slide Number Placeholder 3">
            <a:extLst>
              <a:ext uri="{FF2B5EF4-FFF2-40B4-BE49-F238E27FC236}">
                <a16:creationId xmlns:a16="http://schemas.microsoft.com/office/drawing/2014/main" id="{1D6E4F90-6E10-5568-C6EF-57AD3FF5B4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pic>
        <p:nvPicPr>
          <p:cNvPr id="6" name="Picture 5">
            <a:extLst>
              <a:ext uri="{FF2B5EF4-FFF2-40B4-BE49-F238E27FC236}">
                <a16:creationId xmlns:a16="http://schemas.microsoft.com/office/drawing/2014/main" id="{A294C7E6-373C-2369-C0D1-ACC1993DA5CA}"/>
              </a:ext>
            </a:extLst>
          </p:cNvPr>
          <p:cNvPicPr>
            <a:picLocks noChangeAspect="1"/>
          </p:cNvPicPr>
          <p:nvPr/>
        </p:nvPicPr>
        <p:blipFill>
          <a:blip r:embed="rId2"/>
          <a:stretch>
            <a:fillRect/>
          </a:stretch>
        </p:blipFill>
        <p:spPr>
          <a:xfrm>
            <a:off x="838200" y="2147887"/>
            <a:ext cx="10412505" cy="4665662"/>
          </a:xfrm>
          <a:prstGeom prst="rect">
            <a:avLst/>
          </a:prstGeom>
        </p:spPr>
      </p:pic>
    </p:spTree>
    <p:extLst>
      <p:ext uri="{BB962C8B-B14F-4D97-AF65-F5344CB8AC3E}">
        <p14:creationId xmlns:p14="http://schemas.microsoft.com/office/powerpoint/2010/main" val="19718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YOLOv8</a:t>
            </a:r>
            <a:r>
              <a:rPr lang="en-US" b="1" dirty="0"/>
              <a:t> </a:t>
            </a:r>
            <a:r>
              <a:rPr lang="en-US" dirty="0"/>
              <a:t>vs</a:t>
            </a:r>
            <a:r>
              <a:rPr lang="en-US" b="1" dirty="0"/>
              <a:t> </a:t>
            </a:r>
            <a:r>
              <a:rPr lang="en-US" dirty="0"/>
              <a:t>previous</a:t>
            </a:r>
            <a:r>
              <a:rPr lang="en-US" b="1" dirty="0"/>
              <a:t> </a:t>
            </a:r>
            <a:r>
              <a:rPr lang="en-US" dirty="0"/>
              <a:t>versions</a:t>
            </a:r>
          </a:p>
        </p:txBody>
      </p:sp>
      <p:sp>
        <p:nvSpPr>
          <p:cNvPr id="3" name="Text Placeholder 2"/>
          <p:cNvSpPr>
            <a:spLocks noGrp="1"/>
          </p:cNvSpPr>
          <p:nvPr>
            <p:ph type="body" idx="1"/>
          </p:nvPr>
        </p:nvSpPr>
        <p:spPr>
          <a:xfrm>
            <a:off x="838200" y="1825625"/>
            <a:ext cx="11063288" cy="1517650"/>
          </a:xfrm>
        </p:spPr>
        <p:txBody>
          <a:bodyPr>
            <a:normAutofit/>
          </a:bodyPr>
          <a:lstStyle/>
          <a:p>
            <a:pPr marL="0" lvl="0" indent="0" algn="just" eaLnBrk="0" fontAlgn="base" hangingPunct="0">
              <a:lnSpc>
                <a:spcPct val="100000"/>
              </a:lnSpc>
              <a:spcBef>
                <a:spcPct val="0"/>
              </a:spcBef>
              <a:spcAft>
                <a:spcPct val="0"/>
              </a:spcAft>
              <a:buClrTx/>
              <a:buSzTx/>
              <a:buNone/>
            </a:pPr>
            <a:r>
              <a:rPr lang="en-US" altLang="en-US" sz="1800" b="1" dirty="0">
                <a:solidFill>
                  <a:srgbClr val="242424"/>
                </a:solidFill>
                <a:latin typeface="Times New Roman" panose="02020603050405020304" pitchFamily="18" charset="0"/>
                <a:cs typeface="Times New Roman" panose="02020603050405020304" pitchFamily="18" charset="0"/>
              </a:rPr>
              <a:t>How does YOLOv8 compare to previous models?</a:t>
            </a:r>
          </a:p>
          <a:p>
            <a:pPr marL="0" lvl="0" indent="0" algn="just" eaLnBrk="0" fontAlgn="base" hangingPunct="0">
              <a:lnSpc>
                <a:spcPct val="100000"/>
              </a:lnSpc>
              <a:spcBef>
                <a:spcPct val="0"/>
              </a:spcBef>
              <a:spcAft>
                <a:spcPct val="0"/>
              </a:spcAft>
              <a:buClrTx/>
              <a:buSzTx/>
              <a:buNone/>
            </a:pPr>
            <a:r>
              <a:rPr lang="en-US" altLang="en-US" sz="1600" dirty="0">
                <a:solidFill>
                  <a:srgbClr val="242424"/>
                </a:solidFill>
                <a:latin typeface="Times New Roman" panose="02020603050405020304" pitchFamily="18" charset="0"/>
                <a:cs typeface="Times New Roman" panose="02020603050405020304" pitchFamily="18" charset="0"/>
              </a:rPr>
              <a:t>The </a:t>
            </a:r>
            <a:r>
              <a:rPr lang="en-US" altLang="en-US" sz="1600" dirty="0" err="1">
                <a:solidFill>
                  <a:srgbClr val="242424"/>
                </a:solidFill>
                <a:latin typeface="Times New Roman" panose="02020603050405020304" pitchFamily="18" charset="0"/>
                <a:cs typeface="Times New Roman" panose="02020603050405020304" pitchFamily="18" charset="0"/>
              </a:rPr>
              <a:t>Ultralytics</a:t>
            </a:r>
            <a:r>
              <a:rPr lang="en-US" altLang="en-US" sz="1600" dirty="0">
                <a:solidFill>
                  <a:srgbClr val="242424"/>
                </a:solidFill>
                <a:latin typeface="Times New Roman" panose="02020603050405020304" pitchFamily="18" charset="0"/>
                <a:cs typeface="Times New Roman" panose="02020603050405020304" pitchFamily="18" charset="0"/>
              </a:rPr>
              <a:t> team has once again benchmarked YOLOv8 against the COCO dataset and achieved impressive results compared to previous YOLO versions across all five model sizes.</a:t>
            </a:r>
            <a:endParaRPr lang="en-US" altLang="en-US" sz="16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5" name="Picture 6">
            <a:extLst>
              <a:ext uri="{FF2B5EF4-FFF2-40B4-BE49-F238E27FC236}">
                <a16:creationId xmlns:a16="http://schemas.microsoft.com/office/drawing/2014/main" id="{EFF7666A-C327-7335-A89B-303FE83B1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282" y="2735691"/>
            <a:ext cx="8682318" cy="362065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3;p5">
            <a:extLst>
              <a:ext uri="{FF2B5EF4-FFF2-40B4-BE49-F238E27FC236}">
                <a16:creationId xmlns:a16="http://schemas.microsoft.com/office/drawing/2014/main" id="{5FFBFB3C-B888-4681-F447-854F06C62815}"/>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extLst>
      <p:ext uri="{BB962C8B-B14F-4D97-AF65-F5344CB8AC3E}">
        <p14:creationId xmlns:p14="http://schemas.microsoft.com/office/powerpoint/2010/main" val="3093930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6BD7-6898-5274-DE36-4586C5960FCA}"/>
              </a:ext>
            </a:extLst>
          </p:cNvPr>
          <p:cNvSpPr>
            <a:spLocks noGrp="1"/>
          </p:cNvSpPr>
          <p:nvPr>
            <p:ph type="title"/>
          </p:nvPr>
        </p:nvSpPr>
        <p:spPr/>
        <p:txBody>
          <a:bodyPr/>
          <a:lstStyle/>
          <a:p>
            <a:r>
              <a:rPr lang="en-IN" i="0" dirty="0">
                <a:effectLst/>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EB4344F-8D88-6F22-3DD6-0D34A8B3231B}"/>
              </a:ext>
            </a:extLst>
          </p:cNvPr>
          <p:cNvSpPr>
            <a:spLocks noGrp="1"/>
          </p:cNvSpPr>
          <p:nvPr>
            <p:ph type="body" idx="1"/>
          </p:nvPr>
        </p:nvSpPr>
        <p:spPr/>
        <p:txBody>
          <a:bodyPr>
            <a:normAutofit/>
          </a:bodyPr>
          <a:lstStyle/>
          <a:p>
            <a:pPr marL="114300" indent="0" algn="just">
              <a:buNone/>
            </a:pPr>
            <a:r>
              <a:rPr lang="en-US" sz="2400" dirty="0">
                <a:latin typeface="Times New Roman" panose="02020603050405020304" pitchFamily="18" charset="0"/>
                <a:cs typeface="Times New Roman" panose="02020603050405020304" pitchFamily="18" charset="0"/>
              </a:rPr>
              <a:t>Our Wild Animal Detection and Alert System aims to enhance the safety and well-being of people living near forests by providing timely notifications about the presence of wild animals. By leveraging advanced AI-based detection techniques, we seek to minimize human-wildlife conflicts and foster a harmonious coexistence between communities and wildlife. Though the project is currently in progress, we are excited about its potential to make a positive impact on both human safety and wildlife conservation.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F5C170-6B4F-0E11-0A98-DC02200784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5" name="Google Shape;63;p5">
            <a:extLst>
              <a:ext uri="{FF2B5EF4-FFF2-40B4-BE49-F238E27FC236}">
                <a16:creationId xmlns:a16="http://schemas.microsoft.com/office/drawing/2014/main" id="{C5956A04-88CD-C35E-2469-CB23DE5EFB3A}"/>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extLst>
      <p:ext uri="{BB962C8B-B14F-4D97-AF65-F5344CB8AC3E}">
        <p14:creationId xmlns:p14="http://schemas.microsoft.com/office/powerpoint/2010/main" val="402849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dirty="0"/>
              <a:t>Problem Statement</a:t>
            </a:r>
          </a:p>
        </p:txBody>
      </p:sp>
      <p:sp>
        <p:nvSpPr>
          <p:cNvPr id="54" name="Google Shape;54;p3"/>
          <p:cNvSpPr txBox="1">
            <a:spLocks noGrp="1"/>
          </p:cNvSpPr>
          <p:nvPr>
            <p:ph type="body" idx="1"/>
          </p:nvPr>
        </p:nvSpPr>
        <p:spPr>
          <a:xfrm>
            <a:off x="854725" y="1847919"/>
            <a:ext cx="9861000" cy="4351200"/>
          </a:xfrm>
          <a:prstGeom prst="rect">
            <a:avLst/>
          </a:prstGeom>
          <a:noFill/>
          <a:ln>
            <a:noFill/>
          </a:ln>
        </p:spPr>
        <p:txBody>
          <a:bodyPr spcFirstLastPara="1" wrap="square" lIns="91425" tIns="45700" rIns="91425" bIns="45700" anchor="t" anchorCtr="0">
            <a:normAutofit/>
          </a:bodyPr>
          <a:lstStyle/>
          <a:p>
            <a:pPr marL="114300" indent="0" algn="just">
              <a:buNone/>
            </a:pPr>
            <a:r>
              <a:rPr lang="en-US" sz="2400" b="0" i="0" dirty="0">
                <a:solidFill>
                  <a:srgbClr val="1C1917"/>
                </a:solidFill>
                <a:effectLst/>
                <a:latin typeface="Times New Roman" panose="02020603050405020304" pitchFamily="18" charset="0"/>
                <a:cs typeface="Times New Roman" panose="02020603050405020304" pitchFamily="18" charset="0"/>
              </a:rPr>
              <a:t>Forest Officers are struggling with manual surveillance in vast natural habitats, hindering conservation efforts. Traditional methods like periodic surveys and camera traps lack real-time data and coverage. Budget constraints and a lack of automation further impede wildlife monitoring. To address these issues, a proposed system combines deep learning and instant messaging for affordable and continuous surveillance. Utilizing edge computing and free messaging channels, it aims to enhance real-time visibility and data-driven decision-making in conservation</a:t>
            </a:r>
          </a:p>
        </p:txBody>
      </p:sp>
      <p:sp>
        <p:nvSpPr>
          <p:cNvPr id="56" name="Google Shape;5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lang="en-US"/>
          </a:p>
        </p:txBody>
      </p:sp>
      <p:sp>
        <p:nvSpPr>
          <p:cNvPr id="2" name="Google Shape;63;p5">
            <a:extLst>
              <a:ext uri="{FF2B5EF4-FFF2-40B4-BE49-F238E27FC236}">
                <a16:creationId xmlns:a16="http://schemas.microsoft.com/office/drawing/2014/main" id="{E49B454D-7F15-18DB-2953-B394F23D9684}"/>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8CA949-AC8C-7578-28B2-B4CCCE6688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6" name="TextBox 5">
            <a:extLst>
              <a:ext uri="{FF2B5EF4-FFF2-40B4-BE49-F238E27FC236}">
                <a16:creationId xmlns:a16="http://schemas.microsoft.com/office/drawing/2014/main" id="{03497771-7A11-F344-9BC5-878245066C2A}"/>
              </a:ext>
            </a:extLst>
          </p:cNvPr>
          <p:cNvSpPr txBox="1"/>
          <p:nvPr/>
        </p:nvSpPr>
        <p:spPr>
          <a:xfrm>
            <a:off x="3360331" y="3119694"/>
            <a:ext cx="5114365"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 Thank You 💐</a:t>
            </a:r>
            <a:endParaRPr lang="en-IN" sz="4400" dirty="0">
              <a:latin typeface="Times New Roman" panose="02020603050405020304" pitchFamily="18" charset="0"/>
              <a:cs typeface="Times New Roman" panose="02020603050405020304" pitchFamily="18" charset="0"/>
            </a:endParaRPr>
          </a:p>
        </p:txBody>
      </p:sp>
      <p:sp>
        <p:nvSpPr>
          <p:cNvPr id="7" name="Google Shape;63;p5">
            <a:extLst>
              <a:ext uri="{FF2B5EF4-FFF2-40B4-BE49-F238E27FC236}">
                <a16:creationId xmlns:a16="http://schemas.microsoft.com/office/drawing/2014/main" id="{30F6CA7F-BBC9-0BA8-7DA2-88BB96BA0D90}"/>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extLst>
      <p:ext uri="{BB962C8B-B14F-4D97-AF65-F5344CB8AC3E}">
        <p14:creationId xmlns:p14="http://schemas.microsoft.com/office/powerpoint/2010/main" val="1885131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1492898" y="436196"/>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dirty="0"/>
              <a:t>Abstract</a:t>
            </a:r>
          </a:p>
        </p:txBody>
      </p:sp>
      <p:sp>
        <p:nvSpPr>
          <p:cNvPr id="62" name="Google Shape;62;p5"/>
          <p:cNvSpPr txBox="1">
            <a:spLocks noGrp="1"/>
          </p:cNvSpPr>
          <p:nvPr>
            <p:ph type="body" idx="1"/>
          </p:nvPr>
        </p:nvSpPr>
        <p:spPr>
          <a:xfrm>
            <a:off x="838200" y="2005150"/>
            <a:ext cx="9861000" cy="4351200"/>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r>
              <a:rPr lang="en-US" sz="2400" dirty="0">
                <a:latin typeface="Times New Roman" panose="02020603050405020304" pitchFamily="18" charset="0"/>
                <a:cs typeface="Times New Roman" panose="02020603050405020304" pitchFamily="18" charset="0"/>
              </a:rPr>
              <a:t>The goal is to develop an intelligent system that can automatically detect and identify wild animals using computer vision techniques. The system should capture video from a camera, analyze each frame to detect and classify different animal species, and send alerts via Telegram when dangerous wildlife are identified near human activity.</a:t>
            </a:r>
            <a:endParaRPr lang="en-IN" sz="2400" dirty="0">
              <a:latin typeface="Times New Roman" panose="02020603050405020304" pitchFamily="18" charset="0"/>
              <a:cs typeface="Times New Roman" panose="02020603050405020304" pitchFamily="18" charset="0"/>
            </a:endParaRPr>
          </a:p>
        </p:txBody>
      </p:sp>
      <p:sp>
        <p:nvSpPr>
          <p:cNvPr id="64" name="Google Shape;6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lang="en-US"/>
          </a:p>
        </p:txBody>
      </p:sp>
      <p:sp>
        <p:nvSpPr>
          <p:cNvPr id="2" name="Google Shape;63;p5">
            <a:extLst>
              <a:ext uri="{FF2B5EF4-FFF2-40B4-BE49-F238E27FC236}">
                <a16:creationId xmlns:a16="http://schemas.microsoft.com/office/drawing/2014/main" id="{90C3B419-C29B-8AE3-B311-ADFB05E2EFB8}"/>
              </a:ext>
            </a:extLst>
          </p:cNvPr>
          <p:cNvSpPr txBox="1">
            <a:spLocks/>
          </p:cNvSpPr>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panose="020B0604020202020204"/>
              <a:buNone/>
              <a:defRPr sz="1800" b="1" i="0" u="none" strike="noStrike" cap="none">
                <a:solidFill>
                  <a:srgbClr val="C77327"/>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1200"/>
              <a:t>Department of Artificial Intelligence</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E865-067D-C85F-2545-17E334635388}"/>
              </a:ext>
            </a:extLst>
          </p:cNvPr>
          <p:cNvSpPr>
            <a:spLocks noGrp="1"/>
          </p:cNvSpPr>
          <p:nvPr>
            <p:ph type="title"/>
          </p:nvPr>
        </p:nvSpPr>
        <p:spPr/>
        <p:txBody>
          <a:bodyPr/>
          <a:lstStyle/>
          <a:p>
            <a:r>
              <a:rPr lang="en-US" dirty="0"/>
              <a:t>Literature Survey</a:t>
            </a:r>
            <a:endParaRPr lang="en-IN" dirty="0"/>
          </a:p>
        </p:txBody>
      </p:sp>
      <p:sp>
        <p:nvSpPr>
          <p:cNvPr id="4" name="Slide Number Placeholder 3">
            <a:extLst>
              <a:ext uri="{FF2B5EF4-FFF2-40B4-BE49-F238E27FC236}">
                <a16:creationId xmlns:a16="http://schemas.microsoft.com/office/drawing/2014/main" id="{7AD375BF-8608-81AD-9FC7-1EECAA5A23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graphicFrame>
        <p:nvGraphicFramePr>
          <p:cNvPr id="5" name="Table 5">
            <a:extLst>
              <a:ext uri="{FF2B5EF4-FFF2-40B4-BE49-F238E27FC236}">
                <a16:creationId xmlns:a16="http://schemas.microsoft.com/office/drawing/2014/main" id="{A2C541B4-0D94-1934-6546-307B25302F9C}"/>
              </a:ext>
            </a:extLst>
          </p:cNvPr>
          <p:cNvGraphicFramePr>
            <a:graphicFrameLocks noGrp="1"/>
          </p:cNvGraphicFramePr>
          <p:nvPr>
            <p:extLst>
              <p:ext uri="{D42A27DB-BD31-4B8C-83A1-F6EECF244321}">
                <p14:modId xmlns:p14="http://schemas.microsoft.com/office/powerpoint/2010/main" val="1736744727"/>
              </p:ext>
            </p:extLst>
          </p:nvPr>
        </p:nvGraphicFramePr>
        <p:xfrm>
          <a:off x="831849" y="2319019"/>
          <a:ext cx="10169524" cy="2639061"/>
        </p:xfrm>
        <a:graphic>
          <a:graphicData uri="http://schemas.openxmlformats.org/drawingml/2006/table">
            <a:tbl>
              <a:tblPr firstRow="1" bandRow="1">
                <a:tableStyleId>{5940675A-B579-460E-94D1-54222C63F5DA}</a:tableStyleId>
              </a:tblPr>
              <a:tblGrid>
                <a:gridCol w="1387476">
                  <a:extLst>
                    <a:ext uri="{9D8B030D-6E8A-4147-A177-3AD203B41FA5}">
                      <a16:colId xmlns:a16="http://schemas.microsoft.com/office/drawing/2014/main" val="1493795798"/>
                    </a:ext>
                  </a:extLst>
                </a:gridCol>
                <a:gridCol w="2362200">
                  <a:extLst>
                    <a:ext uri="{9D8B030D-6E8A-4147-A177-3AD203B41FA5}">
                      <a16:colId xmlns:a16="http://schemas.microsoft.com/office/drawing/2014/main" val="1145129917"/>
                    </a:ext>
                  </a:extLst>
                </a:gridCol>
                <a:gridCol w="3914775">
                  <a:extLst>
                    <a:ext uri="{9D8B030D-6E8A-4147-A177-3AD203B41FA5}">
                      <a16:colId xmlns:a16="http://schemas.microsoft.com/office/drawing/2014/main" val="3245725251"/>
                    </a:ext>
                  </a:extLst>
                </a:gridCol>
                <a:gridCol w="2505073">
                  <a:extLst>
                    <a:ext uri="{9D8B030D-6E8A-4147-A177-3AD203B41FA5}">
                      <a16:colId xmlns:a16="http://schemas.microsoft.com/office/drawing/2014/main" val="3185308572"/>
                    </a:ext>
                  </a:extLst>
                </a:gridCol>
              </a:tblGrid>
              <a:tr h="627381">
                <a:tc>
                  <a:txBody>
                    <a:bodyPr/>
                    <a:lstStyle/>
                    <a:p>
                      <a:pPr algn="just"/>
                      <a:r>
                        <a:rPr lang="en-US" b="1" dirty="0"/>
                        <a:t>Paper</a:t>
                      </a:r>
                      <a:endParaRPr lang="en-IN" b="1" dirty="0"/>
                    </a:p>
                  </a:txBody>
                  <a:tcPr/>
                </a:tc>
                <a:tc>
                  <a:txBody>
                    <a:bodyPr/>
                    <a:lstStyle/>
                    <a:p>
                      <a:pPr algn="just"/>
                      <a:r>
                        <a:rPr lang="en-US" b="1" dirty="0"/>
                        <a:t>Title</a:t>
                      </a:r>
                      <a:endParaRPr lang="en-IN" b="1" dirty="0"/>
                    </a:p>
                  </a:txBody>
                  <a:tcPr/>
                </a:tc>
                <a:tc>
                  <a:txBody>
                    <a:bodyPr/>
                    <a:lstStyle/>
                    <a:p>
                      <a:pPr algn="just"/>
                      <a:r>
                        <a:rPr lang="en-US" b="1" dirty="0"/>
                        <a:t>Abstract</a:t>
                      </a:r>
                      <a:endParaRPr lang="en-IN" b="1" dirty="0"/>
                    </a:p>
                  </a:txBody>
                  <a:tcPr/>
                </a:tc>
                <a:tc>
                  <a:txBody>
                    <a:bodyPr/>
                    <a:lstStyle/>
                    <a:p>
                      <a:pPr algn="just"/>
                      <a:r>
                        <a:rPr lang="en-US" b="1" dirty="0"/>
                        <a:t>Authors</a:t>
                      </a:r>
                      <a:endParaRPr lang="en-IN" b="1" dirty="0"/>
                    </a:p>
                  </a:txBody>
                  <a:tcPr/>
                </a:tc>
                <a:extLst>
                  <a:ext uri="{0D108BD9-81ED-4DB2-BD59-A6C34878D82A}">
                    <a16:rowId xmlns:a16="http://schemas.microsoft.com/office/drawing/2014/main" val="1092597109"/>
                  </a:ext>
                </a:extLst>
              </a:tr>
              <a:tr h="1299528">
                <a:tc>
                  <a:txBody>
                    <a:bodyPr/>
                    <a:lstStyle/>
                    <a:p>
                      <a:pPr algn="just"/>
                      <a:r>
                        <a:rPr lang="en-US" b="1" dirty="0"/>
                        <a:t>IEEE</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400" b="0" i="0" u="none" strike="noStrike" cap="none" dirty="0">
                          <a:solidFill>
                            <a:schemeClr val="tx1"/>
                          </a:solidFill>
                          <a:effectLst/>
                          <a:latin typeface="+mn-lt"/>
                          <a:ea typeface="+mn-ea"/>
                          <a:cs typeface="+mn-cs"/>
                          <a:sym typeface="Arial" panose="020B0604020202020204"/>
                        </a:rPr>
                        <a:t>Intelligent System for Detection of Wild Animals Using HOG and CNN in Automobile Applications</a:t>
                      </a:r>
                      <a:endParaRPr lang="en-IN" dirty="0"/>
                    </a:p>
                    <a:p>
                      <a:pPr algn="just"/>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400" b="0" i="0" u="none" strike="noStrike" cap="none" dirty="0">
                          <a:solidFill>
                            <a:schemeClr val="tx1"/>
                          </a:solidFill>
                          <a:effectLst/>
                          <a:latin typeface="+mn-lt"/>
                          <a:ea typeface="+mn-ea"/>
                          <a:cs typeface="+mn-cs"/>
                          <a:sym typeface="Arial" panose="020B0604020202020204"/>
                        </a:rPr>
                        <a:t>This paper unveils a newer dimension for wild animals’ auto-detection during active nocturnal hours using thermal image processing over camera car mount in the vehicle. HOG and CNN are used to extract features and detect animals in images. The system was tested on real scenarios and achieved ~91% accuracy in detecting wild animals.</a:t>
                      </a:r>
                      <a:endParaRPr lang="en-IN" dirty="0"/>
                    </a:p>
                    <a:p>
                      <a:pPr algn="just"/>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fi-FI" sz="1400" b="0" i="0" u="none" strike="noStrike" cap="none" dirty="0">
                          <a:solidFill>
                            <a:schemeClr val="tx1"/>
                          </a:solidFill>
                          <a:effectLst/>
                          <a:latin typeface="+mn-lt"/>
                          <a:ea typeface="+mn-ea"/>
                          <a:cs typeface="+mn-cs"/>
                          <a:sym typeface="Arial" panose="020B0604020202020204"/>
                        </a:rPr>
                        <a:t>Yuvaraj Munian,</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fi-FI" sz="1400" b="0" i="0" u="none" strike="noStrike" cap="none" dirty="0">
                          <a:solidFill>
                            <a:schemeClr val="tx1"/>
                          </a:solidFill>
                          <a:effectLst/>
                          <a:latin typeface="+mn-lt"/>
                          <a:ea typeface="+mn-ea"/>
                          <a:cs typeface="+mn-cs"/>
                          <a:sym typeface="Arial" panose="020B0604020202020204"/>
                        </a:rPr>
                        <a:t>Antonio Martinez-Molina, Miltiadis Alamaniotis</a:t>
                      </a:r>
                      <a:endParaRPr lang="en-IN" dirty="0"/>
                    </a:p>
                    <a:p>
                      <a:pPr algn="just"/>
                      <a:endParaRPr lang="en-IN" dirty="0"/>
                    </a:p>
                  </a:txBody>
                  <a:tcPr/>
                </a:tc>
                <a:extLst>
                  <a:ext uri="{0D108BD9-81ED-4DB2-BD59-A6C34878D82A}">
                    <a16:rowId xmlns:a16="http://schemas.microsoft.com/office/drawing/2014/main" val="2519293837"/>
                  </a:ext>
                </a:extLst>
              </a:tr>
            </a:tbl>
          </a:graphicData>
        </a:graphic>
      </p:graphicFrame>
      <p:sp>
        <p:nvSpPr>
          <p:cNvPr id="7" name="TextBox 6">
            <a:extLst>
              <a:ext uri="{FF2B5EF4-FFF2-40B4-BE49-F238E27FC236}">
                <a16:creationId xmlns:a16="http://schemas.microsoft.com/office/drawing/2014/main" id="{8FFB4413-842B-F023-363F-580A82A7C74B}"/>
              </a:ext>
            </a:extLst>
          </p:cNvPr>
          <p:cNvSpPr txBox="1"/>
          <p:nvPr/>
        </p:nvSpPr>
        <p:spPr>
          <a:xfrm>
            <a:off x="2667000" y="5780187"/>
            <a:ext cx="6096000" cy="307777"/>
          </a:xfrm>
          <a:prstGeom prst="rect">
            <a:avLst/>
          </a:prstGeom>
          <a:noFill/>
        </p:spPr>
        <p:txBody>
          <a:bodyPr wrap="square">
            <a:spAutoFit/>
          </a:bodyPr>
          <a:lstStyle/>
          <a:p>
            <a:endParaRPr dirty="0"/>
          </a:p>
        </p:txBody>
      </p:sp>
      <p:sp>
        <p:nvSpPr>
          <p:cNvPr id="3" name="Google Shape;63;p5">
            <a:extLst>
              <a:ext uri="{FF2B5EF4-FFF2-40B4-BE49-F238E27FC236}">
                <a16:creationId xmlns:a16="http://schemas.microsoft.com/office/drawing/2014/main" id="{38B87E43-2AC7-4385-3DA7-7AB873809F9D}"/>
              </a:ext>
            </a:extLst>
          </p:cNvPr>
          <p:cNvSpPr txBox="1">
            <a:spLocks noGrp="1"/>
          </p:cNvSpPr>
          <p:nvPr>
            <p:ph type="ftr" idx="11"/>
          </p:nvPr>
        </p:nvSpPr>
        <p:spPr>
          <a:xfrm>
            <a:off x="4593981" y="6303108"/>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extLst>
      <p:ext uri="{BB962C8B-B14F-4D97-AF65-F5344CB8AC3E}">
        <p14:creationId xmlns:p14="http://schemas.microsoft.com/office/powerpoint/2010/main" val="240144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E865-067D-C85F-2545-17E334635388}"/>
              </a:ext>
            </a:extLst>
          </p:cNvPr>
          <p:cNvSpPr>
            <a:spLocks noGrp="1"/>
          </p:cNvSpPr>
          <p:nvPr>
            <p:ph type="title"/>
          </p:nvPr>
        </p:nvSpPr>
        <p:spPr/>
        <p:txBody>
          <a:bodyPr/>
          <a:lstStyle/>
          <a:p>
            <a:r>
              <a:rPr lang="en-US" dirty="0"/>
              <a:t>Literature Survey</a:t>
            </a:r>
            <a:endParaRPr lang="en-IN" dirty="0"/>
          </a:p>
        </p:txBody>
      </p:sp>
      <p:sp>
        <p:nvSpPr>
          <p:cNvPr id="4" name="Slide Number Placeholder 3">
            <a:extLst>
              <a:ext uri="{FF2B5EF4-FFF2-40B4-BE49-F238E27FC236}">
                <a16:creationId xmlns:a16="http://schemas.microsoft.com/office/drawing/2014/main" id="{7AD375BF-8608-81AD-9FC7-1EECAA5A23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graphicFrame>
        <p:nvGraphicFramePr>
          <p:cNvPr id="5" name="Table 5">
            <a:extLst>
              <a:ext uri="{FF2B5EF4-FFF2-40B4-BE49-F238E27FC236}">
                <a16:creationId xmlns:a16="http://schemas.microsoft.com/office/drawing/2014/main" id="{A2C541B4-0D94-1934-6546-307B25302F9C}"/>
              </a:ext>
            </a:extLst>
          </p:cNvPr>
          <p:cNvGraphicFramePr>
            <a:graphicFrameLocks noGrp="1"/>
          </p:cNvGraphicFramePr>
          <p:nvPr>
            <p:extLst>
              <p:ext uri="{D42A27DB-BD31-4B8C-83A1-F6EECF244321}">
                <p14:modId xmlns:p14="http://schemas.microsoft.com/office/powerpoint/2010/main" val="4160072808"/>
              </p:ext>
            </p:extLst>
          </p:nvPr>
        </p:nvGraphicFramePr>
        <p:xfrm>
          <a:off x="826599" y="1957228"/>
          <a:ext cx="10169524" cy="4132581"/>
        </p:xfrm>
        <a:graphic>
          <a:graphicData uri="http://schemas.openxmlformats.org/drawingml/2006/table">
            <a:tbl>
              <a:tblPr firstRow="1" bandRow="1">
                <a:tableStyleId>{5940675A-B579-460E-94D1-54222C63F5DA}</a:tableStyleId>
              </a:tblPr>
              <a:tblGrid>
                <a:gridCol w="1387476">
                  <a:extLst>
                    <a:ext uri="{9D8B030D-6E8A-4147-A177-3AD203B41FA5}">
                      <a16:colId xmlns:a16="http://schemas.microsoft.com/office/drawing/2014/main" val="1493795798"/>
                    </a:ext>
                  </a:extLst>
                </a:gridCol>
                <a:gridCol w="2362200">
                  <a:extLst>
                    <a:ext uri="{9D8B030D-6E8A-4147-A177-3AD203B41FA5}">
                      <a16:colId xmlns:a16="http://schemas.microsoft.com/office/drawing/2014/main" val="1145129917"/>
                    </a:ext>
                  </a:extLst>
                </a:gridCol>
                <a:gridCol w="3914775">
                  <a:extLst>
                    <a:ext uri="{9D8B030D-6E8A-4147-A177-3AD203B41FA5}">
                      <a16:colId xmlns:a16="http://schemas.microsoft.com/office/drawing/2014/main" val="3245725251"/>
                    </a:ext>
                  </a:extLst>
                </a:gridCol>
                <a:gridCol w="2505073">
                  <a:extLst>
                    <a:ext uri="{9D8B030D-6E8A-4147-A177-3AD203B41FA5}">
                      <a16:colId xmlns:a16="http://schemas.microsoft.com/office/drawing/2014/main" val="3185308572"/>
                    </a:ext>
                  </a:extLst>
                </a:gridCol>
              </a:tblGrid>
              <a:tr h="627381">
                <a:tc>
                  <a:txBody>
                    <a:bodyPr/>
                    <a:lstStyle/>
                    <a:p>
                      <a:pPr algn="just"/>
                      <a:r>
                        <a:rPr lang="en-US" b="1" dirty="0"/>
                        <a:t>Paper</a:t>
                      </a:r>
                      <a:endParaRPr lang="en-IN" b="1" dirty="0"/>
                    </a:p>
                  </a:txBody>
                  <a:tcPr/>
                </a:tc>
                <a:tc>
                  <a:txBody>
                    <a:bodyPr/>
                    <a:lstStyle/>
                    <a:p>
                      <a:pPr algn="just"/>
                      <a:r>
                        <a:rPr lang="en-US" b="1" dirty="0"/>
                        <a:t>Title</a:t>
                      </a:r>
                      <a:endParaRPr lang="en-IN" b="1" dirty="0"/>
                    </a:p>
                  </a:txBody>
                  <a:tcPr/>
                </a:tc>
                <a:tc>
                  <a:txBody>
                    <a:bodyPr/>
                    <a:lstStyle/>
                    <a:p>
                      <a:pPr algn="just"/>
                      <a:r>
                        <a:rPr lang="en-US" b="1" dirty="0"/>
                        <a:t>Abstract</a:t>
                      </a:r>
                      <a:endParaRPr lang="en-IN" b="1" dirty="0"/>
                    </a:p>
                  </a:txBody>
                  <a:tcPr/>
                </a:tc>
                <a:tc>
                  <a:txBody>
                    <a:bodyPr/>
                    <a:lstStyle/>
                    <a:p>
                      <a:pPr algn="just"/>
                      <a:r>
                        <a:rPr lang="en-US" b="1" dirty="0"/>
                        <a:t>Authors</a:t>
                      </a:r>
                      <a:endParaRPr lang="en-IN" b="1" dirty="0"/>
                    </a:p>
                  </a:txBody>
                  <a:tcPr/>
                </a:tc>
                <a:extLst>
                  <a:ext uri="{0D108BD9-81ED-4DB2-BD59-A6C34878D82A}">
                    <a16:rowId xmlns:a16="http://schemas.microsoft.com/office/drawing/2014/main" val="1092597109"/>
                  </a:ext>
                </a:extLst>
              </a:tr>
              <a:tr h="1299528">
                <a:tc>
                  <a:txBody>
                    <a:bodyPr/>
                    <a:lstStyle/>
                    <a:p>
                      <a:pPr algn="just"/>
                      <a:r>
                        <a:rPr lang="en-US" b="1" dirty="0"/>
                        <a:t>IEEE</a:t>
                      </a:r>
                      <a:endParaRPr lang="en-IN" dirty="0"/>
                    </a:p>
                  </a:txBody>
                  <a:tcPr/>
                </a:tc>
                <a:tc>
                  <a:txBody>
                    <a:bodyPr/>
                    <a:lstStyle/>
                    <a:p>
                      <a:pPr algn="just"/>
                      <a:r>
                        <a:rPr lang="en-US" sz="1400" b="0" i="0" u="none" strike="noStrike" cap="none" dirty="0">
                          <a:solidFill>
                            <a:schemeClr val="tx1"/>
                          </a:solidFill>
                          <a:effectLst/>
                          <a:latin typeface="+mn-lt"/>
                          <a:ea typeface="+mn-ea"/>
                          <a:cs typeface="+mn-cs"/>
                          <a:sym typeface="Arial" panose="020B0604020202020204"/>
                        </a:rPr>
                        <a:t>Advanced Wild Animal Detection and Alert System using YOLO V5 Model</a:t>
                      </a:r>
                      <a:endParaRPr lang="en-IN" dirty="0"/>
                    </a:p>
                    <a:p>
                      <a:pPr algn="just"/>
                      <a:endParaRPr lang="en-IN" dirty="0"/>
                    </a:p>
                  </a:txBody>
                  <a:tcPr/>
                </a:tc>
                <a:tc>
                  <a:txBody>
                    <a:bodyPr/>
                    <a:lstStyle/>
                    <a:p>
                      <a:pPr algn="just"/>
                      <a:r>
                        <a:rPr lang="en-US" sz="1400" b="0" i="0" u="none" strike="noStrike" cap="none" dirty="0">
                          <a:solidFill>
                            <a:schemeClr val="tx1"/>
                          </a:solidFill>
                          <a:effectLst/>
                          <a:latin typeface="+mn-lt"/>
                          <a:ea typeface="+mn-ea"/>
                          <a:cs typeface="+mn-cs"/>
                          <a:sym typeface="Arial" panose="020B0604020202020204"/>
                        </a:rPr>
                        <a:t>An advanced wild animal detection and alert system using you only look once version5(YOLO V5) model. The system utilizes you only look once version5 (YOLO V5) object detection algorithm to identify wild animals and alert users to their presence in real-time. The system employs a camera to capture real-time video, which is then sent to a computer running you only look once version5 (YOLO V5) algorithm. When the system detects a wild animal, it sends an alert to the wild animal by playing any sounds like bullets firing. The system is expected to have a significant impact on the safety of people in areas with high wildlife populations.</a:t>
                      </a:r>
                      <a:endParaRPr lang="en-IN" dirty="0"/>
                    </a:p>
                    <a:p>
                      <a:pPr algn="just"/>
                      <a:endParaRPr lang="en-IN" dirty="0"/>
                    </a:p>
                  </a:txBody>
                  <a:tcPr/>
                </a:tc>
                <a:tc>
                  <a:txBody>
                    <a:bodyPr/>
                    <a:lstStyle/>
                    <a:p>
                      <a:pPr algn="l"/>
                      <a:r>
                        <a:rPr lang="en-IN" sz="1400" b="0" i="0" u="none" strike="noStrike" cap="none" dirty="0">
                          <a:solidFill>
                            <a:schemeClr val="tx1"/>
                          </a:solidFill>
                          <a:effectLst/>
                          <a:latin typeface="+mn-lt"/>
                          <a:ea typeface="+mn-ea"/>
                          <a:cs typeface="+mn-cs"/>
                          <a:sym typeface="Arial" panose="020B0604020202020204"/>
                        </a:rPr>
                        <a:t>C.S. </a:t>
                      </a:r>
                      <a:r>
                        <a:rPr lang="en-IN" sz="1400" b="0" i="0" u="none" strike="noStrike" cap="none" dirty="0" err="1">
                          <a:solidFill>
                            <a:schemeClr val="tx1"/>
                          </a:solidFill>
                          <a:effectLst/>
                          <a:latin typeface="+mn-lt"/>
                          <a:ea typeface="+mn-ea"/>
                          <a:cs typeface="+mn-cs"/>
                          <a:sym typeface="Arial" panose="020B0604020202020204"/>
                        </a:rPr>
                        <a:t>Madhumathi</a:t>
                      </a:r>
                      <a:r>
                        <a:rPr lang="en-IN" sz="1400" b="0" i="0" u="none" strike="noStrike" cap="none" dirty="0">
                          <a:solidFill>
                            <a:schemeClr val="tx1"/>
                          </a:solidFill>
                          <a:effectLst/>
                          <a:latin typeface="+mn-lt"/>
                          <a:ea typeface="+mn-ea"/>
                          <a:cs typeface="+mn-cs"/>
                          <a:sym typeface="Arial" panose="020B0604020202020204"/>
                        </a:rPr>
                        <a:t>,</a:t>
                      </a:r>
                    </a:p>
                    <a:p>
                      <a:pPr algn="l"/>
                      <a:r>
                        <a:rPr lang="en-IN" sz="1400" b="0" i="0" u="none" strike="noStrike" cap="none" dirty="0">
                          <a:solidFill>
                            <a:schemeClr val="tx1"/>
                          </a:solidFill>
                          <a:effectLst/>
                          <a:latin typeface="+mn-lt"/>
                          <a:ea typeface="+mn-ea"/>
                          <a:cs typeface="+mn-cs"/>
                          <a:sym typeface="Arial" panose="020B0604020202020204"/>
                        </a:rPr>
                        <a:t>V. Naveen, </a:t>
                      </a:r>
                    </a:p>
                    <a:p>
                      <a:pPr algn="l"/>
                      <a:r>
                        <a:rPr lang="en-IN" sz="1400" b="0" i="0" u="none" strike="noStrike" cap="none" dirty="0" err="1">
                          <a:solidFill>
                            <a:schemeClr val="tx1"/>
                          </a:solidFill>
                          <a:effectLst/>
                          <a:latin typeface="+mn-lt"/>
                          <a:ea typeface="+mn-ea"/>
                          <a:cs typeface="+mn-cs"/>
                          <a:sym typeface="Arial" panose="020B0604020202020204"/>
                        </a:rPr>
                        <a:t>Nallamala</a:t>
                      </a:r>
                      <a:r>
                        <a:rPr lang="en-IN" sz="1400" b="0" i="0" u="none" strike="noStrike" cap="none" dirty="0">
                          <a:solidFill>
                            <a:schemeClr val="tx1"/>
                          </a:solidFill>
                          <a:effectLst/>
                          <a:latin typeface="+mn-lt"/>
                          <a:ea typeface="+mn-ea"/>
                          <a:cs typeface="+mn-cs"/>
                          <a:sym typeface="Arial" panose="020B0604020202020204"/>
                        </a:rPr>
                        <a:t> Akshay,</a:t>
                      </a:r>
                    </a:p>
                    <a:p>
                      <a:pPr algn="l"/>
                      <a:r>
                        <a:rPr lang="en-IN" sz="1400" b="0" i="0" u="none" strike="noStrike" cap="none" dirty="0" err="1">
                          <a:solidFill>
                            <a:schemeClr val="tx1"/>
                          </a:solidFill>
                          <a:effectLst/>
                          <a:latin typeface="+mn-lt"/>
                          <a:ea typeface="+mn-ea"/>
                          <a:cs typeface="+mn-cs"/>
                          <a:sym typeface="Arial" panose="020B0604020202020204"/>
                        </a:rPr>
                        <a:t>M.Sanjay</a:t>
                      </a:r>
                      <a:r>
                        <a:rPr lang="en-IN" sz="1400" b="0" i="0" u="none" strike="noStrike" cap="none" dirty="0">
                          <a:solidFill>
                            <a:schemeClr val="tx1"/>
                          </a:solidFill>
                          <a:effectLst/>
                          <a:latin typeface="+mn-lt"/>
                          <a:ea typeface="+mn-ea"/>
                          <a:cs typeface="+mn-cs"/>
                          <a:sym typeface="Arial" panose="020B0604020202020204"/>
                        </a:rPr>
                        <a:t> Kumar, </a:t>
                      </a:r>
                      <a:r>
                        <a:rPr lang="en-IN" sz="1400" b="0" i="0" u="none" strike="noStrike" cap="none" dirty="0" err="1">
                          <a:solidFill>
                            <a:schemeClr val="tx1"/>
                          </a:solidFill>
                          <a:effectLst/>
                          <a:latin typeface="+mn-lt"/>
                          <a:ea typeface="+mn-ea"/>
                          <a:cs typeface="+mn-cs"/>
                          <a:sym typeface="Arial" panose="020B0604020202020204"/>
                        </a:rPr>
                        <a:t>M.Mohammed</a:t>
                      </a:r>
                      <a:r>
                        <a:rPr lang="en-IN" sz="1400" b="0" i="0" u="none" strike="noStrike" cap="none" dirty="0">
                          <a:solidFill>
                            <a:schemeClr val="tx1"/>
                          </a:solidFill>
                          <a:effectLst/>
                          <a:latin typeface="+mn-lt"/>
                          <a:ea typeface="+mn-ea"/>
                          <a:cs typeface="+mn-cs"/>
                          <a:sym typeface="Arial" panose="020B0604020202020204"/>
                        </a:rPr>
                        <a:t> Aslam</a:t>
                      </a:r>
                      <a:endParaRPr lang="en-IN" dirty="0"/>
                    </a:p>
                    <a:p>
                      <a:pPr algn="just"/>
                      <a:endParaRPr lang="en-IN" dirty="0"/>
                    </a:p>
                  </a:txBody>
                  <a:tcPr/>
                </a:tc>
                <a:extLst>
                  <a:ext uri="{0D108BD9-81ED-4DB2-BD59-A6C34878D82A}">
                    <a16:rowId xmlns:a16="http://schemas.microsoft.com/office/drawing/2014/main" val="2519293837"/>
                  </a:ext>
                </a:extLst>
              </a:tr>
            </a:tbl>
          </a:graphicData>
        </a:graphic>
      </p:graphicFrame>
      <p:sp>
        <p:nvSpPr>
          <p:cNvPr id="6" name="TextBox 5">
            <a:extLst>
              <a:ext uri="{FF2B5EF4-FFF2-40B4-BE49-F238E27FC236}">
                <a16:creationId xmlns:a16="http://schemas.microsoft.com/office/drawing/2014/main" id="{B11CF2CF-9F9C-7CB4-882C-E14C4D2824D9}"/>
              </a:ext>
            </a:extLst>
          </p:cNvPr>
          <p:cNvSpPr txBox="1"/>
          <p:nvPr/>
        </p:nvSpPr>
        <p:spPr>
          <a:xfrm>
            <a:off x="3048000" y="3275112"/>
            <a:ext cx="6096000" cy="307777"/>
          </a:xfrm>
          <a:prstGeom prst="rect">
            <a:avLst/>
          </a:prstGeom>
          <a:noFill/>
        </p:spPr>
        <p:txBody>
          <a:bodyPr wrap="square">
            <a:spAutoFit/>
          </a:bodyPr>
          <a:lstStyle/>
          <a:p>
            <a:endParaRPr dirty="0"/>
          </a:p>
        </p:txBody>
      </p:sp>
      <p:sp>
        <p:nvSpPr>
          <p:cNvPr id="3" name="Google Shape;63;p5">
            <a:extLst>
              <a:ext uri="{FF2B5EF4-FFF2-40B4-BE49-F238E27FC236}">
                <a16:creationId xmlns:a16="http://schemas.microsoft.com/office/drawing/2014/main" id="{5EC31553-C169-624F-691A-75CE79C3A657}"/>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extLst>
      <p:ext uri="{BB962C8B-B14F-4D97-AF65-F5344CB8AC3E}">
        <p14:creationId xmlns:p14="http://schemas.microsoft.com/office/powerpoint/2010/main" val="20394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E865-067D-C85F-2545-17E334635388}"/>
              </a:ext>
            </a:extLst>
          </p:cNvPr>
          <p:cNvSpPr>
            <a:spLocks noGrp="1"/>
          </p:cNvSpPr>
          <p:nvPr>
            <p:ph type="title"/>
          </p:nvPr>
        </p:nvSpPr>
        <p:spPr/>
        <p:txBody>
          <a:bodyPr/>
          <a:lstStyle/>
          <a:p>
            <a:r>
              <a:rPr lang="en-US" dirty="0"/>
              <a:t>Literature Survey</a:t>
            </a:r>
            <a:endParaRPr lang="en-IN" dirty="0"/>
          </a:p>
        </p:txBody>
      </p:sp>
      <p:sp>
        <p:nvSpPr>
          <p:cNvPr id="4" name="Slide Number Placeholder 3">
            <a:extLst>
              <a:ext uri="{FF2B5EF4-FFF2-40B4-BE49-F238E27FC236}">
                <a16:creationId xmlns:a16="http://schemas.microsoft.com/office/drawing/2014/main" id="{7AD375BF-8608-81AD-9FC7-1EECAA5A23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graphicFrame>
        <p:nvGraphicFramePr>
          <p:cNvPr id="5" name="Table 5">
            <a:extLst>
              <a:ext uri="{FF2B5EF4-FFF2-40B4-BE49-F238E27FC236}">
                <a16:creationId xmlns:a16="http://schemas.microsoft.com/office/drawing/2014/main" id="{A2C541B4-0D94-1934-6546-307B25302F9C}"/>
              </a:ext>
            </a:extLst>
          </p:cNvPr>
          <p:cNvGraphicFramePr>
            <a:graphicFrameLocks noGrp="1"/>
          </p:cNvGraphicFramePr>
          <p:nvPr>
            <p:extLst>
              <p:ext uri="{D42A27DB-BD31-4B8C-83A1-F6EECF244321}">
                <p14:modId xmlns:p14="http://schemas.microsoft.com/office/powerpoint/2010/main" val="2440809326"/>
              </p:ext>
            </p:extLst>
          </p:nvPr>
        </p:nvGraphicFramePr>
        <p:xfrm>
          <a:off x="858226" y="2080894"/>
          <a:ext cx="10169524" cy="2852421"/>
        </p:xfrm>
        <a:graphic>
          <a:graphicData uri="http://schemas.openxmlformats.org/drawingml/2006/table">
            <a:tbl>
              <a:tblPr firstRow="1" bandRow="1">
                <a:tableStyleId>{5940675A-B579-460E-94D1-54222C63F5DA}</a:tableStyleId>
              </a:tblPr>
              <a:tblGrid>
                <a:gridCol w="1387476">
                  <a:extLst>
                    <a:ext uri="{9D8B030D-6E8A-4147-A177-3AD203B41FA5}">
                      <a16:colId xmlns:a16="http://schemas.microsoft.com/office/drawing/2014/main" val="1493795798"/>
                    </a:ext>
                  </a:extLst>
                </a:gridCol>
                <a:gridCol w="2362200">
                  <a:extLst>
                    <a:ext uri="{9D8B030D-6E8A-4147-A177-3AD203B41FA5}">
                      <a16:colId xmlns:a16="http://schemas.microsoft.com/office/drawing/2014/main" val="1145129917"/>
                    </a:ext>
                  </a:extLst>
                </a:gridCol>
                <a:gridCol w="3914775">
                  <a:extLst>
                    <a:ext uri="{9D8B030D-6E8A-4147-A177-3AD203B41FA5}">
                      <a16:colId xmlns:a16="http://schemas.microsoft.com/office/drawing/2014/main" val="3245725251"/>
                    </a:ext>
                  </a:extLst>
                </a:gridCol>
                <a:gridCol w="2505073">
                  <a:extLst>
                    <a:ext uri="{9D8B030D-6E8A-4147-A177-3AD203B41FA5}">
                      <a16:colId xmlns:a16="http://schemas.microsoft.com/office/drawing/2014/main" val="3185308572"/>
                    </a:ext>
                  </a:extLst>
                </a:gridCol>
              </a:tblGrid>
              <a:tr h="627381">
                <a:tc>
                  <a:txBody>
                    <a:bodyPr/>
                    <a:lstStyle/>
                    <a:p>
                      <a:pPr algn="just"/>
                      <a:r>
                        <a:rPr lang="en-US" b="1" dirty="0"/>
                        <a:t>Paper</a:t>
                      </a:r>
                      <a:endParaRPr lang="en-IN" b="1" dirty="0"/>
                    </a:p>
                  </a:txBody>
                  <a:tcPr/>
                </a:tc>
                <a:tc>
                  <a:txBody>
                    <a:bodyPr/>
                    <a:lstStyle/>
                    <a:p>
                      <a:pPr algn="just"/>
                      <a:r>
                        <a:rPr lang="en-US" b="1" dirty="0"/>
                        <a:t>Title</a:t>
                      </a:r>
                      <a:endParaRPr lang="en-IN" b="1" dirty="0"/>
                    </a:p>
                  </a:txBody>
                  <a:tcPr/>
                </a:tc>
                <a:tc>
                  <a:txBody>
                    <a:bodyPr/>
                    <a:lstStyle/>
                    <a:p>
                      <a:pPr algn="just"/>
                      <a:r>
                        <a:rPr lang="en-US" b="1" dirty="0"/>
                        <a:t>Abstract</a:t>
                      </a:r>
                      <a:endParaRPr lang="en-IN" b="1" dirty="0"/>
                    </a:p>
                  </a:txBody>
                  <a:tcPr/>
                </a:tc>
                <a:tc>
                  <a:txBody>
                    <a:bodyPr/>
                    <a:lstStyle/>
                    <a:p>
                      <a:pPr algn="just"/>
                      <a:r>
                        <a:rPr lang="en-US" b="1" dirty="0"/>
                        <a:t>Authors</a:t>
                      </a:r>
                      <a:endParaRPr lang="en-IN" b="1" dirty="0"/>
                    </a:p>
                  </a:txBody>
                  <a:tcPr/>
                </a:tc>
                <a:extLst>
                  <a:ext uri="{0D108BD9-81ED-4DB2-BD59-A6C34878D82A}">
                    <a16:rowId xmlns:a16="http://schemas.microsoft.com/office/drawing/2014/main" val="1092597109"/>
                  </a:ext>
                </a:extLst>
              </a:tr>
              <a:tr h="1299528">
                <a:tc>
                  <a:txBody>
                    <a:bodyPr/>
                    <a:lstStyle/>
                    <a:p>
                      <a:pPr algn="just"/>
                      <a:r>
                        <a:rPr lang="en-US" b="1" dirty="0"/>
                        <a:t>Springer</a:t>
                      </a:r>
                      <a:endParaRPr lang="en-IN" b="1" dirty="0"/>
                    </a:p>
                  </a:txBody>
                  <a:tcPr/>
                </a:tc>
                <a:tc>
                  <a:txBody>
                    <a:bodyPr/>
                    <a:lstStyle/>
                    <a:p>
                      <a:pPr algn="just"/>
                      <a:r>
                        <a:rPr lang="en-US" sz="1400" b="0" i="0" u="none" strike="noStrike" cap="none" dirty="0">
                          <a:solidFill>
                            <a:schemeClr val="tx1"/>
                          </a:solidFill>
                          <a:effectLst/>
                          <a:latin typeface="+mn-lt"/>
                          <a:ea typeface="+mn-ea"/>
                          <a:cs typeface="+mn-cs"/>
                          <a:sym typeface="Arial" panose="020B0604020202020204"/>
                        </a:rPr>
                        <a:t>Wild Animal Detection from Highly Cluttered Images Using Deep Convolutional Neural Network</a:t>
                      </a:r>
                      <a:endParaRPr lang="en-IN" dirty="0"/>
                    </a:p>
                    <a:p>
                      <a:pPr algn="just"/>
                      <a:endParaRPr lang="en-IN" dirty="0"/>
                    </a:p>
                  </a:txBody>
                  <a:tcPr/>
                </a:tc>
                <a:tc>
                  <a:txBody>
                    <a:bodyPr/>
                    <a:lstStyle/>
                    <a:p>
                      <a:pPr algn="just"/>
                      <a:r>
                        <a:rPr lang="en-US" sz="1400" b="0" i="0" u="none" strike="noStrike" cap="none" dirty="0">
                          <a:solidFill>
                            <a:schemeClr val="tx1"/>
                          </a:solidFill>
                          <a:effectLst/>
                          <a:latin typeface="+mn-lt"/>
                          <a:ea typeface="+mn-ea"/>
                          <a:cs typeface="+mn-cs"/>
                          <a:sym typeface="Arial" panose="020B0604020202020204"/>
                        </a:rPr>
                        <a:t>This paper proposes a wild animal detection system using deep convolutional neural networks to monitor wildlife and detect animals from highly cluttered natural images. Graph cut is used for region proposals and CNN models like </a:t>
                      </a:r>
                      <a:r>
                        <a:rPr lang="en-US" sz="1400" b="0" i="0" u="none" strike="noStrike" cap="none" dirty="0" err="1">
                          <a:solidFill>
                            <a:schemeClr val="tx1"/>
                          </a:solidFill>
                          <a:effectLst/>
                          <a:latin typeface="+mn-lt"/>
                          <a:ea typeface="+mn-ea"/>
                          <a:cs typeface="+mn-cs"/>
                          <a:sym typeface="Arial" panose="020B0604020202020204"/>
                        </a:rPr>
                        <a:t>VGGNet</a:t>
                      </a:r>
                      <a:r>
                        <a:rPr lang="en-US" sz="1400" b="0" i="0" u="none" strike="noStrike" cap="none" dirty="0">
                          <a:solidFill>
                            <a:schemeClr val="tx1"/>
                          </a:solidFill>
                          <a:effectLst/>
                          <a:latin typeface="+mn-lt"/>
                          <a:ea typeface="+mn-ea"/>
                          <a:cs typeface="+mn-cs"/>
                          <a:sym typeface="Arial" panose="020B0604020202020204"/>
                        </a:rPr>
                        <a:t> and </a:t>
                      </a:r>
                      <a:r>
                        <a:rPr lang="en-US" sz="1400" b="0" i="0" u="none" strike="noStrike" cap="none" dirty="0" err="1">
                          <a:solidFill>
                            <a:schemeClr val="tx1"/>
                          </a:solidFill>
                          <a:effectLst/>
                          <a:latin typeface="+mn-lt"/>
                          <a:ea typeface="+mn-ea"/>
                          <a:cs typeface="+mn-cs"/>
                          <a:sym typeface="Arial" panose="020B0604020202020204"/>
                        </a:rPr>
                        <a:t>ResNet</a:t>
                      </a:r>
                      <a:r>
                        <a:rPr lang="en-US" sz="1400" b="0" i="0" u="none" strike="noStrike" cap="none" dirty="0">
                          <a:solidFill>
                            <a:schemeClr val="tx1"/>
                          </a:solidFill>
                          <a:effectLst/>
                          <a:latin typeface="+mn-lt"/>
                          <a:ea typeface="+mn-ea"/>
                          <a:cs typeface="+mn-cs"/>
                          <a:sym typeface="Arial" panose="020B0604020202020204"/>
                        </a:rPr>
                        <a:t> are used for feature extraction and classification. The system achieved up to 99.9% accuracy on a camera trap image dataset.</a:t>
                      </a:r>
                      <a:endParaRPr lang="en-IN" dirty="0"/>
                    </a:p>
                    <a:p>
                      <a:pPr algn="just"/>
                      <a:endParaRPr lang="en-IN" dirty="0"/>
                    </a:p>
                  </a:txBody>
                  <a:tcPr/>
                </a:tc>
                <a:tc>
                  <a:txBody>
                    <a:bodyPr/>
                    <a:lstStyle/>
                    <a:p>
                      <a:pPr algn="l"/>
                      <a:r>
                        <a:rPr lang="en-IN" sz="1400" b="0" i="0" u="none" strike="noStrike" cap="none" dirty="0">
                          <a:solidFill>
                            <a:schemeClr val="tx1"/>
                          </a:solidFill>
                          <a:effectLst/>
                          <a:latin typeface="+mn-lt"/>
                          <a:ea typeface="+mn-ea"/>
                          <a:cs typeface="+mn-cs"/>
                          <a:sym typeface="Arial" panose="020B0604020202020204"/>
                        </a:rPr>
                        <a:t>Gyanendra K. Verma, Pragya Gupta</a:t>
                      </a:r>
                      <a:endParaRPr lang="en-IN" dirty="0"/>
                    </a:p>
                    <a:p>
                      <a:pPr algn="just"/>
                      <a:endParaRPr lang="en-IN" dirty="0"/>
                    </a:p>
                  </a:txBody>
                  <a:tcPr/>
                </a:tc>
                <a:extLst>
                  <a:ext uri="{0D108BD9-81ED-4DB2-BD59-A6C34878D82A}">
                    <a16:rowId xmlns:a16="http://schemas.microsoft.com/office/drawing/2014/main" val="2519293837"/>
                  </a:ext>
                </a:extLst>
              </a:tr>
            </a:tbl>
          </a:graphicData>
        </a:graphic>
      </p:graphicFrame>
      <p:sp>
        <p:nvSpPr>
          <p:cNvPr id="3" name="Google Shape;63;p5">
            <a:extLst>
              <a:ext uri="{FF2B5EF4-FFF2-40B4-BE49-F238E27FC236}">
                <a16:creationId xmlns:a16="http://schemas.microsoft.com/office/drawing/2014/main" id="{D73F426C-A3AA-3595-62F1-BFA1567CC733}"/>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extLst>
      <p:ext uri="{BB962C8B-B14F-4D97-AF65-F5344CB8AC3E}">
        <p14:creationId xmlns:p14="http://schemas.microsoft.com/office/powerpoint/2010/main" val="227563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2D90-2142-2926-A34C-4C906A81BCC4}"/>
              </a:ext>
            </a:extLst>
          </p:cNvPr>
          <p:cNvSpPr>
            <a:spLocks noGrp="1"/>
          </p:cNvSpPr>
          <p:nvPr>
            <p:ph type="title"/>
          </p:nvPr>
        </p:nvSpPr>
        <p:spPr/>
        <p:txBody>
          <a:bodyPr/>
          <a:lstStyle/>
          <a:p>
            <a:r>
              <a:rPr lang="en-IN" dirty="0"/>
              <a:t>Existing system</a:t>
            </a:r>
          </a:p>
        </p:txBody>
      </p:sp>
      <p:sp>
        <p:nvSpPr>
          <p:cNvPr id="3" name="Text Placeholder 2">
            <a:extLst>
              <a:ext uri="{FF2B5EF4-FFF2-40B4-BE49-F238E27FC236}">
                <a16:creationId xmlns:a16="http://schemas.microsoft.com/office/drawing/2014/main" id="{F887EA6E-13C1-79C1-F9E6-9D09E4E08261}"/>
              </a:ext>
            </a:extLst>
          </p:cNvPr>
          <p:cNvSpPr>
            <a:spLocks noGrp="1"/>
          </p:cNvSpPr>
          <p:nvPr>
            <p:ph type="body" idx="1"/>
          </p:nvPr>
        </p:nvSpPr>
        <p:spPr>
          <a:xfrm>
            <a:off x="838200" y="1690688"/>
            <a:ext cx="10515600" cy="4351338"/>
          </a:xfrm>
        </p:spPr>
        <p:txBody>
          <a:bodyPr>
            <a:noAutofit/>
          </a:bodyPr>
          <a:lstStyle/>
          <a:p>
            <a:pPr marL="114300" indent="0" algn="just">
              <a:buNone/>
            </a:pPr>
            <a:r>
              <a:rPr lang="en-US" sz="2400" b="1" i="0" dirty="0">
                <a:solidFill>
                  <a:srgbClr val="1C1917"/>
                </a:solidFill>
                <a:effectLst/>
                <a:latin typeface="Times New Roman" panose="02020603050405020304" pitchFamily="18" charset="0"/>
                <a:cs typeface="Times New Roman" panose="02020603050405020304" pitchFamily="18" charset="0"/>
              </a:rPr>
              <a:t>Existing Systems for Wildlife Monitoring</a:t>
            </a:r>
          </a:p>
          <a:p>
            <a:pPr algn="just">
              <a:buFont typeface="Arial" panose="020B0604020202020204" pitchFamily="34" charset="0"/>
              <a:buChar char="•"/>
            </a:pPr>
            <a:r>
              <a:rPr lang="en-US" sz="2400" b="0" i="0" dirty="0">
                <a:solidFill>
                  <a:srgbClr val="1C1917"/>
                </a:solidFill>
                <a:effectLst/>
                <a:latin typeface="Times New Roman" panose="02020603050405020304" pitchFamily="18" charset="0"/>
                <a:cs typeface="Times New Roman" panose="02020603050405020304" pitchFamily="18" charset="0"/>
              </a:rPr>
              <a:t>Manual Monitoring: Park ranger patrols have limited coverage.</a:t>
            </a:r>
          </a:p>
          <a:p>
            <a:pPr algn="just">
              <a:buFont typeface="Arial" panose="020B0604020202020204" pitchFamily="34" charset="0"/>
              <a:buChar char="•"/>
            </a:pPr>
            <a:r>
              <a:rPr lang="en-US" sz="2400" b="0" i="0" dirty="0">
                <a:solidFill>
                  <a:srgbClr val="1C1917"/>
                </a:solidFill>
                <a:effectLst/>
                <a:latin typeface="Times New Roman" panose="02020603050405020304" pitchFamily="18" charset="0"/>
                <a:cs typeface="Times New Roman" panose="02020603050405020304" pitchFamily="18" charset="0"/>
              </a:rPr>
              <a:t>Camera Traps: Motion cameras need frequent maintenance.</a:t>
            </a:r>
          </a:p>
          <a:p>
            <a:pPr algn="just">
              <a:buFont typeface="Arial" panose="020B0604020202020204" pitchFamily="34" charset="0"/>
              <a:buChar char="•"/>
            </a:pPr>
            <a:r>
              <a:rPr lang="en-US" sz="2400" b="0" i="0" dirty="0">
                <a:solidFill>
                  <a:srgbClr val="1C1917"/>
                </a:solidFill>
                <a:effectLst/>
                <a:latin typeface="Times New Roman" panose="02020603050405020304" pitchFamily="18" charset="0"/>
                <a:cs typeface="Times New Roman" panose="02020603050405020304" pitchFamily="18" charset="0"/>
              </a:rPr>
              <a:t>Radio Collars: Expensive collars with short ranges.</a:t>
            </a:r>
          </a:p>
          <a:p>
            <a:pPr algn="just">
              <a:buFont typeface="Arial" panose="020B0604020202020204" pitchFamily="34" charset="0"/>
              <a:buChar char="•"/>
            </a:pPr>
            <a:r>
              <a:rPr lang="en-US" sz="2400" b="0" i="0" dirty="0">
                <a:solidFill>
                  <a:srgbClr val="1C1917"/>
                </a:solidFill>
                <a:effectLst/>
                <a:latin typeface="Times New Roman" panose="02020603050405020304" pitchFamily="18" charset="0"/>
                <a:cs typeface="Times New Roman" panose="02020603050405020304" pitchFamily="18" charset="0"/>
              </a:rPr>
              <a:t>Satellite Tracking: High cost collars with delayed data access.</a:t>
            </a:r>
          </a:p>
          <a:p>
            <a:pPr algn="just">
              <a:buFont typeface="Arial" panose="020B0604020202020204" pitchFamily="34" charset="0"/>
              <a:buChar char="•"/>
            </a:pPr>
            <a:r>
              <a:rPr lang="en-US" sz="2400" b="0" i="0" dirty="0">
                <a:solidFill>
                  <a:srgbClr val="1C1917"/>
                </a:solidFill>
                <a:effectLst/>
                <a:latin typeface="Times New Roman" panose="02020603050405020304" pitchFamily="18" charset="0"/>
                <a:cs typeface="Times New Roman" panose="02020603050405020304" pitchFamily="18" charset="0"/>
              </a:rPr>
              <a:t>AI Wildlife Cameras</a:t>
            </a:r>
          </a:p>
          <a:p>
            <a:pPr marL="742950" lvl="1" indent="-285750" algn="just">
              <a:buFont typeface="Arial" panose="020B0604020202020204" pitchFamily="34" charset="0"/>
              <a:buChar char="•"/>
            </a:pPr>
            <a:r>
              <a:rPr lang="en-US" b="0" i="0" dirty="0">
                <a:solidFill>
                  <a:srgbClr val="1C1917"/>
                </a:solidFill>
                <a:effectLst/>
                <a:latin typeface="Times New Roman" panose="02020603050405020304" pitchFamily="18" charset="0"/>
                <a:cs typeface="Times New Roman" panose="02020603050405020304" pitchFamily="18" charset="0"/>
              </a:rPr>
              <a:t>Emerging smart cameras with AI</a:t>
            </a:r>
          </a:p>
          <a:p>
            <a:pPr marL="742950" lvl="1" indent="-285750" algn="just">
              <a:buFont typeface="Arial" panose="020B0604020202020204" pitchFamily="34" charset="0"/>
              <a:buChar char="•"/>
            </a:pPr>
            <a:r>
              <a:rPr lang="en-US" b="0" i="0" dirty="0">
                <a:solidFill>
                  <a:srgbClr val="1C1917"/>
                </a:solidFill>
                <a:effectLst/>
                <a:latin typeface="Times New Roman" panose="02020603050405020304" pitchFamily="18" charset="0"/>
                <a:cs typeface="Times New Roman" panose="02020603050405020304" pitchFamily="18" charset="0"/>
              </a:rPr>
              <a:t>Limited by camera field of view</a:t>
            </a:r>
          </a:p>
          <a:p>
            <a:pPr marL="114300" indent="0" algn="just">
              <a:buNone/>
            </a:pPr>
            <a:r>
              <a:rPr lang="en-US" sz="2400" b="1" i="0" dirty="0">
                <a:solidFill>
                  <a:srgbClr val="1C1917"/>
                </a:solidFill>
                <a:effectLst/>
                <a:latin typeface="Times New Roman" panose="02020603050405020304" pitchFamily="18" charset="0"/>
                <a:cs typeface="Times New Roman" panose="02020603050405020304" pitchFamily="18" charset="0"/>
              </a:rPr>
              <a:t>Summary</a:t>
            </a:r>
            <a:r>
              <a:rPr lang="en-US" sz="2400" b="0" i="0" dirty="0">
                <a:solidFill>
                  <a:srgbClr val="1C1917"/>
                </a:solidFill>
                <a:effectLst/>
                <a:latin typeface="Times New Roman" panose="02020603050405020304" pitchFamily="18" charset="0"/>
                <a:cs typeface="Times New Roman" panose="02020603050405020304" pitchFamily="18" charset="0"/>
              </a:rPr>
              <a:t>: Existing solutions have limitations like high costs, irregular coverage, lack of real-time capabilities. Need for automated, wide-area, and real-time monitoring.</a:t>
            </a:r>
          </a:p>
          <a:p>
            <a:pPr algn="l">
              <a:buFont typeface="Arial" panose="020B0604020202020204" pitchFamily="34" charset="0"/>
              <a:buChar char="•"/>
            </a:pPr>
            <a:endParaRPr lang="en-US" sz="2400" b="0" i="0" dirty="0">
              <a:solidFill>
                <a:srgbClr val="1C1917"/>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86D5B7C-86BE-4BE0-0D7E-BAA66684AE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5" name="Google Shape;63;p5">
            <a:extLst>
              <a:ext uri="{FF2B5EF4-FFF2-40B4-BE49-F238E27FC236}">
                <a16:creationId xmlns:a16="http://schemas.microsoft.com/office/drawing/2014/main" id="{58C8C1DE-2EB9-D5E4-0F6D-8D5849873214}"/>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extLst>
      <p:ext uri="{BB962C8B-B14F-4D97-AF65-F5344CB8AC3E}">
        <p14:creationId xmlns:p14="http://schemas.microsoft.com/office/powerpoint/2010/main" val="97638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Text Placeholder 2"/>
          <p:cNvSpPr>
            <a:spLocks noGrp="1"/>
          </p:cNvSpPr>
          <p:nvPr>
            <p:ph type="body" idx="1"/>
          </p:nvPr>
        </p:nvSpPr>
        <p:spPr/>
        <p:txBody>
          <a:bodyPr>
            <a:noAutofit/>
          </a:bodyPr>
          <a:lstStyle/>
          <a:p>
            <a:pPr algn="just"/>
            <a:r>
              <a:rPr lang="en-US" sz="2400" b="1" dirty="0">
                <a:latin typeface="Times New Roman" panose="02020603050405020304" pitchFamily="18" charset="0"/>
                <a:cs typeface="Times New Roman" panose="02020603050405020304" pitchFamily="18" charset="0"/>
              </a:rPr>
              <a:t>Environmental Factors:</a:t>
            </a:r>
            <a:r>
              <a:rPr lang="en-US" sz="2400" dirty="0">
                <a:latin typeface="Times New Roman" panose="02020603050405020304" pitchFamily="18" charset="0"/>
                <a:cs typeface="Times New Roman" panose="02020603050405020304" pitchFamily="18" charset="0"/>
              </a:rPr>
              <a:t> Weather conditions, lighting, and environmental factors such as vegetation density can affect the performance of computer vision systems.</a:t>
            </a:r>
          </a:p>
          <a:p>
            <a:pPr algn="just"/>
            <a:r>
              <a:rPr lang="en-US" sz="2400" b="1" dirty="0">
                <a:latin typeface="Times New Roman" panose="02020603050405020304" pitchFamily="18" charset="0"/>
                <a:cs typeface="Times New Roman" panose="02020603050405020304" pitchFamily="18" charset="0"/>
              </a:rPr>
              <a:t>High Initial Setup Costs:</a:t>
            </a:r>
            <a:r>
              <a:rPr lang="en-US" sz="2400" dirty="0">
                <a:latin typeface="Times New Roman" panose="02020603050405020304" pitchFamily="18" charset="0"/>
                <a:cs typeface="Times New Roman" panose="02020603050405020304" pitchFamily="18" charset="0"/>
              </a:rPr>
              <a:t> Implementing computer vision systems can be costly, including expenses for cameras, sensors, infrastructure, and software development or customization. </a:t>
            </a:r>
          </a:p>
          <a:p>
            <a:pPr algn="just"/>
            <a:r>
              <a:rPr lang="en-US" sz="2400" b="1" dirty="0">
                <a:latin typeface="Times New Roman" panose="02020603050405020304" pitchFamily="18" charset="0"/>
                <a:cs typeface="Times New Roman" panose="02020603050405020304" pitchFamily="18" charset="0"/>
              </a:rPr>
              <a:t>Power Requirements</a:t>
            </a:r>
            <a:r>
              <a:rPr lang="en-US" sz="2400" dirty="0">
                <a:latin typeface="Times New Roman" panose="02020603050405020304" pitchFamily="18" charset="0"/>
                <a:cs typeface="Times New Roman" panose="02020603050405020304" pitchFamily="18" charset="0"/>
              </a:rPr>
              <a:t>: Running cameras and processing equipment in remote areas can be challenging due to the need for a stable power source.</a:t>
            </a:r>
          </a:p>
          <a:p>
            <a:pPr algn="just"/>
            <a:r>
              <a:rPr lang="en-US" sz="2400" b="1" dirty="0">
                <a:latin typeface="Times New Roman" panose="02020603050405020304" pitchFamily="18" charset="0"/>
                <a:cs typeface="Times New Roman" panose="02020603050405020304" pitchFamily="18" charset="0"/>
              </a:rPr>
              <a:t>Limited Species Recognition</a:t>
            </a:r>
            <a:r>
              <a:rPr lang="en-US" sz="2400" dirty="0">
                <a:latin typeface="Times New Roman" panose="02020603050405020304" pitchFamily="18" charset="0"/>
                <a:cs typeface="Times New Roman" panose="02020603050405020304" pitchFamily="18" charset="0"/>
              </a:rPr>
              <a:t>: While computer vision can be trained to recognize specific species, it may struggle with less common or recently discovered species.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lang="en-US"/>
          </a:p>
        </p:txBody>
      </p:sp>
      <p:sp>
        <p:nvSpPr>
          <p:cNvPr id="5" name="Google Shape;63;p5">
            <a:extLst>
              <a:ext uri="{FF2B5EF4-FFF2-40B4-BE49-F238E27FC236}">
                <a16:creationId xmlns:a16="http://schemas.microsoft.com/office/drawing/2014/main" id="{E03A40A8-064B-34CC-DC3D-09DC6FCC2473}"/>
              </a:ext>
            </a:extLst>
          </p:cNvPr>
          <p:cNvSpPr txBox="1">
            <a:spLocks noGrp="1"/>
          </p:cNvSpPr>
          <p:nvPr>
            <p:ph type="ftr" idx="11"/>
          </p:nvPr>
        </p:nvSpPr>
        <p:spPr>
          <a:xfrm>
            <a:off x="4593981" y="6303108"/>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
        <p:nvSpPr>
          <p:cNvPr id="6" name="Google Shape;63;p5">
            <a:extLst>
              <a:ext uri="{FF2B5EF4-FFF2-40B4-BE49-F238E27FC236}">
                <a16:creationId xmlns:a16="http://schemas.microsoft.com/office/drawing/2014/main" id="{5572623E-3DE8-3A6C-51E0-AFFA9B55C2AF}"/>
              </a:ext>
            </a:extLst>
          </p:cNvPr>
          <p:cNvSpPr txBox="1">
            <a:spLocks/>
          </p:cNvSpPr>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panose="020B0604020202020204"/>
              <a:buNone/>
              <a:defRPr sz="1800" b="1" i="0" u="none" strike="noStrike" cap="none">
                <a:solidFill>
                  <a:srgbClr val="C77327"/>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1200"/>
              <a:t>Department of Artificial Intelligence</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7D1EA-D8E2-4B23-D69A-62F8C359FCF2}"/>
              </a:ext>
            </a:extLst>
          </p:cNvPr>
          <p:cNvSpPr>
            <a:spLocks noGrp="1"/>
          </p:cNvSpPr>
          <p:nvPr>
            <p:ph type="title"/>
          </p:nvPr>
        </p:nvSpPr>
        <p:spPr/>
        <p:txBody>
          <a:bodyPr/>
          <a:lstStyle/>
          <a:p>
            <a:r>
              <a:rPr lang="en-IN" dirty="0"/>
              <a:t>Proposed System / Innovation</a:t>
            </a:r>
          </a:p>
        </p:txBody>
      </p:sp>
      <p:sp>
        <p:nvSpPr>
          <p:cNvPr id="3" name="Text Placeholder 2">
            <a:extLst>
              <a:ext uri="{FF2B5EF4-FFF2-40B4-BE49-F238E27FC236}">
                <a16:creationId xmlns:a16="http://schemas.microsoft.com/office/drawing/2014/main" id="{25499EAB-79AD-7128-2ABB-52CC0A8A079F}"/>
              </a:ext>
            </a:extLst>
          </p:cNvPr>
          <p:cNvSpPr>
            <a:spLocks noGrp="1"/>
          </p:cNvSpPr>
          <p:nvPr>
            <p:ph type="body" idx="1"/>
          </p:nvPr>
        </p:nvSpPr>
        <p:spPr/>
        <p:txBody>
          <a:bodyPr>
            <a:normAutofit fontScale="85000" lnSpcReduction="20000"/>
          </a:bodyPr>
          <a:lstStyle/>
          <a:p>
            <a:pPr algn="just">
              <a:buFont typeface="Arial" panose="020B0604020202020204" pitchFamily="34" charset="0"/>
              <a:buChar char="•"/>
            </a:pPr>
            <a:r>
              <a:rPr lang="en-US" b="0" i="0" dirty="0">
                <a:solidFill>
                  <a:srgbClr val="1C1917"/>
                </a:solidFill>
                <a:effectLst/>
                <a:latin typeface="Times New Roman" panose="02020603050405020304" pitchFamily="18" charset="0"/>
                <a:cs typeface="Times New Roman" panose="02020603050405020304" pitchFamily="18" charset="0"/>
              </a:rPr>
              <a:t>When a wild animal is detected, the system uses Twilio API to send an alert message with photo to a Telegram bot. Twilio provides messaging capabilities.</a:t>
            </a:r>
          </a:p>
          <a:p>
            <a:pPr algn="just">
              <a:buFont typeface="Arial" panose="020B0604020202020204" pitchFamily="34" charset="0"/>
              <a:buChar char="•"/>
            </a:pPr>
            <a:r>
              <a:rPr lang="en-US" b="0" i="0" dirty="0">
                <a:solidFill>
                  <a:srgbClr val="1C1917"/>
                </a:solidFill>
                <a:effectLst/>
                <a:latin typeface="Times New Roman" panose="02020603050405020304" pitchFamily="18" charset="0"/>
                <a:cs typeface="Times New Roman" panose="02020603050405020304" pitchFamily="18" charset="0"/>
              </a:rPr>
              <a:t>Uses the latest YOLOv8 object detection model to identify wild animals in real-time video capture. YOLOv8 further improves on YOLOv5 with greater accuracy and speed.</a:t>
            </a:r>
          </a:p>
          <a:p>
            <a:pPr algn="just">
              <a:buFont typeface="Arial" panose="020B0604020202020204" pitchFamily="34" charset="0"/>
              <a:buChar char="•"/>
            </a:pPr>
            <a:r>
              <a:rPr lang="en-US" b="0" i="0" dirty="0">
                <a:solidFill>
                  <a:srgbClr val="1C1917"/>
                </a:solidFill>
                <a:effectLst/>
                <a:latin typeface="Times New Roman" panose="02020603050405020304" pitchFamily="18" charset="0"/>
                <a:cs typeface="Times New Roman" panose="02020603050405020304" pitchFamily="18" charset="0"/>
              </a:rPr>
              <a:t>Employs a camera to capture real-time video fed into the YOLOv8 model running on an edge device or computer. Enables real-time analysis.</a:t>
            </a:r>
          </a:p>
          <a:p>
            <a:pPr algn="just">
              <a:buFont typeface="Arial" panose="020B0604020202020204" pitchFamily="34" charset="0"/>
              <a:buChar char="•"/>
            </a:pPr>
            <a:r>
              <a:rPr lang="en-US" b="0" i="0" dirty="0">
                <a:solidFill>
                  <a:srgbClr val="1C1917"/>
                </a:solidFill>
                <a:effectLst/>
                <a:latin typeface="Times New Roman" panose="02020603050405020304" pitchFamily="18" charset="0"/>
                <a:cs typeface="Times New Roman" panose="02020603050405020304" pitchFamily="18" charset="0"/>
              </a:rPr>
              <a:t>Telegram bot allows alerts to be delivered instantly to phones/devices of wildlife rangers or officials via the Telegram app.</a:t>
            </a:r>
          </a:p>
          <a:p>
            <a:pPr algn="just">
              <a:buFont typeface="Arial" panose="020B0604020202020204" pitchFamily="34" charset="0"/>
              <a:buChar char="•"/>
            </a:pPr>
            <a:r>
              <a:rPr lang="en-US" b="0" i="0" dirty="0">
                <a:solidFill>
                  <a:srgbClr val="1C1917"/>
                </a:solidFill>
                <a:effectLst/>
                <a:latin typeface="Times New Roman" panose="02020603050405020304" pitchFamily="18" charset="0"/>
                <a:cs typeface="Times New Roman" panose="02020603050405020304" pitchFamily="18" charset="0"/>
              </a:rPr>
              <a:t>YOLOv8 and Telegram bot provide faster and more reliable alerts compared to audio alerts.</a:t>
            </a:r>
          </a:p>
          <a:p>
            <a:pPr algn="just">
              <a:buFont typeface="Arial" panose="020B0604020202020204" pitchFamily="34" charset="0"/>
              <a:buChar char="•"/>
            </a:pPr>
            <a:r>
              <a:rPr lang="en-US" b="0" i="0" dirty="0">
                <a:solidFill>
                  <a:srgbClr val="1C1917"/>
                </a:solidFill>
                <a:effectLst/>
                <a:latin typeface="Times New Roman" panose="02020603050405020304" pitchFamily="18" charset="0"/>
                <a:cs typeface="Times New Roman" panose="02020603050405020304" pitchFamily="18" charset="0"/>
              </a:rPr>
              <a:t>Can be deployed in remote areas with just a camera and compute device running YOLOv8 and internet connectivity.</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6C41443-8D21-F28C-25D5-18E915E2D7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5" name="Google Shape;63;p5">
            <a:extLst>
              <a:ext uri="{FF2B5EF4-FFF2-40B4-BE49-F238E27FC236}">
                <a16:creationId xmlns:a16="http://schemas.microsoft.com/office/drawing/2014/main" id="{DD1680CF-3660-B58C-B478-F5210D3F72AB}"/>
              </a:ext>
            </a:extLst>
          </p:cNvPr>
          <p:cNvSpPr txBox="1">
            <a:spLocks noGrp="1"/>
          </p:cNvSpPr>
          <p:nvPr>
            <p:ph type="ftr" idx="11"/>
          </p:nvPr>
        </p:nvSpPr>
        <p:spPr>
          <a:xfrm>
            <a:off x="4593981" y="6311900"/>
            <a:ext cx="3004038"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Department of Artificial Intelligence</a:t>
            </a:r>
          </a:p>
        </p:txBody>
      </p:sp>
    </p:spTree>
    <p:extLst>
      <p:ext uri="{BB962C8B-B14F-4D97-AF65-F5344CB8AC3E}">
        <p14:creationId xmlns:p14="http://schemas.microsoft.com/office/powerpoint/2010/main" val="2969842604"/>
      </p:ext>
    </p:extLst>
  </p:cSld>
  <p:clrMapOvr>
    <a:masterClrMapping/>
  </p:clrMapOvr>
</p:sld>
</file>

<file path=ppt/theme/theme1.xml><?xml version="1.0" encoding="utf-8"?>
<a:theme xmlns:a="http://schemas.openxmlformats.org/drawingml/2006/main" name="R19-Mini-Projects">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1403</Words>
  <Application>Microsoft Office PowerPoint</Application>
  <PresentationFormat>Widescreen</PresentationFormat>
  <Paragraphs>139</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R19-Mini-Projects</vt:lpstr>
      <vt:lpstr>Wild Animal Detection and Alert System using  YOLOv8  </vt:lpstr>
      <vt:lpstr>Problem Statement</vt:lpstr>
      <vt:lpstr>Abstract</vt:lpstr>
      <vt:lpstr>Literature Survey</vt:lpstr>
      <vt:lpstr>Literature Survey</vt:lpstr>
      <vt:lpstr>Literature Survey</vt:lpstr>
      <vt:lpstr>Existing system</vt:lpstr>
      <vt:lpstr>Disadvantages</vt:lpstr>
      <vt:lpstr>Proposed System / Innovation</vt:lpstr>
      <vt:lpstr>Objectives</vt:lpstr>
      <vt:lpstr>Advantages</vt:lpstr>
      <vt:lpstr>Methodology</vt:lpstr>
      <vt:lpstr>Algorithm</vt:lpstr>
      <vt:lpstr>Algorithm</vt:lpstr>
      <vt:lpstr>Architecture</vt:lpstr>
      <vt:lpstr>Implementation</vt:lpstr>
      <vt:lpstr>Code</vt:lpstr>
      <vt:lpstr>YOLOv8 vs previous versions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OpenLearn Hub</dc:title>
  <dc:creator>asus</dc:creator>
  <cp:lastModifiedBy>katta ruthvik</cp:lastModifiedBy>
  <cp:revision>124</cp:revision>
  <dcterms:created xsi:type="dcterms:W3CDTF">2023-06-24T07:40:41Z</dcterms:created>
  <dcterms:modified xsi:type="dcterms:W3CDTF">2023-09-30T08:22:49Z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A2C3393A871F414EA1D843C81E310E42</vt:lpwstr>
  </property>
  <property fmtid="{D5CDD505-2E9C-101B-9397-08002B2CF9AE}" pid="3" name="KSOProductBuildVer">
    <vt:lpwstr>1033-11.2.0.11537</vt:lpwstr>
  </property>
</Properties>
</file>