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g4MaC1tygkyyzK0JbpmtjkTPhi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5C21F3-4843-497D-BE7D-F9D065A13D84}">
  <a:tblStyle styleId="{3F5C21F3-4843-497D-BE7D-F9D065A13D84}"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 name="Google Shape;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76878a3428e41d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976878a3428e41d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976878a3428e41d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34" name="Google Shape;13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cf4e611261ae7b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5cf4e611261ae7b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5cf4e611261ae7b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110ffbdb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6110ffbdbb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6110ffbdbb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110ffbdbb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6110ffbdbb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6110ffbdbb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2" name="Google Shape;21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110ffbd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6110ffbdb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6110ffbdb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976878a3428e41d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g1976878a3428e41d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g1976878a3428e41d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568b874ff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1c568b874ff_2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1c568b874ff_2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85" name="Google Shape;8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93" name="Google Shape;9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5e86d6a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5e86d6a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85e86d6a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9"/>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0" name="Shape 30"/>
        <p:cNvGrpSpPr/>
        <p:nvPr/>
      </p:nvGrpSpPr>
      <p:grpSpPr>
        <a:xfrm>
          <a:off x="0" y="0"/>
          <a:ext cx="0" cy="0"/>
          <a:chOff x="0" y="0"/>
          <a:chExt cx="0" cy="0"/>
        </a:xfrm>
      </p:grpSpPr>
      <p:sp>
        <p:nvSpPr>
          <p:cNvPr id="31" name="Google Shape;31;p10"/>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5" name="Shape 35"/>
        <p:cNvGrpSpPr/>
        <p:nvPr/>
      </p:nvGrpSpPr>
      <p:grpSpPr>
        <a:xfrm>
          <a:off x="0" y="0"/>
          <a:ext cx="0" cy="0"/>
          <a:chOff x="0" y="0"/>
          <a:chExt cx="0" cy="0"/>
        </a:xfrm>
      </p:grpSpPr>
      <p:sp>
        <p:nvSpPr>
          <p:cNvPr id="36" name="Google Shape;36;p11"/>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800" u="none" cap="none" strike="noStrike">
                <a:solidFill>
                  <a:srgbClr val="C77327"/>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
          <p:cNvPicPr preferRelativeResize="0"/>
          <p:nvPr/>
        </p:nvPicPr>
        <p:blipFill rotWithShape="1">
          <a:blip r:embed="rId1">
            <a:alphaModFix/>
          </a:blip>
          <a:srcRect b="0" l="0" r="0" t="0"/>
          <a:stretch/>
        </p:blipFill>
        <p:spPr>
          <a:xfrm>
            <a:off x="317151" y="318062"/>
            <a:ext cx="1175746" cy="1270065"/>
          </a:xfrm>
          <a:prstGeom prst="rect">
            <a:avLst/>
          </a:prstGeom>
          <a:noFill/>
          <a:ln>
            <a:noFill/>
          </a:ln>
        </p:spPr>
      </p:pic>
      <p:sp>
        <p:nvSpPr>
          <p:cNvPr id="16" name="Google Shape;16;p7"/>
          <p:cNvSpPr/>
          <p:nvPr/>
        </p:nvSpPr>
        <p:spPr>
          <a:xfrm>
            <a:off x="1492898" y="1548882"/>
            <a:ext cx="9861000" cy="141900"/>
          </a:xfrm>
          <a:prstGeom prst="roundRect">
            <a:avLst>
              <a:gd fmla="val 16667" name="adj"/>
            </a:avLst>
          </a:prstGeom>
          <a:solidFill>
            <a:srgbClr val="DA7214"/>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7"/>
          <p:cNvSpPr/>
          <p:nvPr/>
        </p:nvSpPr>
        <p:spPr>
          <a:xfrm>
            <a:off x="317150" y="1541064"/>
            <a:ext cx="1175700" cy="182100"/>
          </a:xfrm>
          <a:prstGeom prst="chevron">
            <a:avLst>
              <a:gd fmla="val 50000" name="adj"/>
            </a:avLst>
          </a:prstGeom>
          <a:solidFill>
            <a:srgbClr val="00B0F0"/>
          </a:solidFill>
          <a:ln cap="flat" cmpd="sng" w="12700">
            <a:solidFill>
              <a:srgbClr val="DA721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rikari-rallabandi-2208/STNNet.g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i.org/10.48550/arXiv.1703.07938" TargetMode="External"/><Relationship Id="rId4" Type="http://schemas.openxmlformats.org/officeDocument/2006/relationships/hyperlink" Target="https://doi.org/10.48550/arXiv.2105.02440" TargetMode="External"/><Relationship Id="rId5" Type="http://schemas.openxmlformats.org/officeDocument/2006/relationships/hyperlink" Target="https://doi.org/10.48550/arXiv.1811.11168" TargetMode="External"/><Relationship Id="rId6" Type="http://schemas.openxmlformats.org/officeDocument/2006/relationships/hyperlink" Target="https://doi.org/10.48550/arXiv.1811.1116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pdf/2003.09003" TargetMode="External"/><Relationship Id="rId4" Type="http://schemas.openxmlformats.org/officeDocument/2006/relationships/hyperlink" Target="https://doi.org/10.48550/arXiv.1811.11168" TargetMode="External"/><Relationship Id="rId5" Type="http://schemas.openxmlformats.org/officeDocument/2006/relationships/hyperlink" Target="https://doi.org/10.1155/2008/246309" TargetMode="External"/><Relationship Id="rId6" Type="http://schemas.openxmlformats.org/officeDocument/2006/relationships/hyperlink" Target="https://motchallenge.net/data/STEP-ICCV2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type="ctrTitle"/>
          </p:nvPr>
        </p:nvSpPr>
        <p:spPr>
          <a:xfrm>
            <a:off x="944175" y="1952675"/>
            <a:ext cx="10732200" cy="1838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75D3"/>
              </a:buClr>
              <a:buSzPts val="4336"/>
              <a:buFont typeface="Arial"/>
              <a:buNone/>
            </a:pPr>
            <a:r>
              <a:t/>
            </a:r>
            <a:endParaRPr b="1" sz="3380">
              <a:solidFill>
                <a:srgbClr val="374151"/>
              </a:solidFill>
              <a:highlight>
                <a:schemeClr val="lt1"/>
              </a:highlight>
            </a:endParaRPr>
          </a:p>
          <a:p>
            <a:pPr indent="0" lvl="0" marL="0" rtl="0" algn="ctr">
              <a:lnSpc>
                <a:spcPct val="100000"/>
              </a:lnSpc>
              <a:spcBef>
                <a:spcPts val="0"/>
              </a:spcBef>
              <a:spcAft>
                <a:spcPts val="0"/>
              </a:spcAft>
              <a:buClr>
                <a:srgbClr val="FF75D3"/>
              </a:buClr>
              <a:buSzPts val="4336"/>
              <a:buFont typeface="Arial"/>
              <a:buNone/>
            </a:pPr>
            <a:r>
              <a:rPr b="1" lang="en-US" sz="3380">
                <a:solidFill>
                  <a:srgbClr val="374151"/>
                </a:solidFill>
                <a:highlight>
                  <a:schemeClr val="lt1"/>
                </a:highlight>
              </a:rPr>
              <a:t> Improved STNNet: A Space-Time Neighbor-Aware Network for Drone-Based Crowd Density Estimation, Localization, and Tracking</a:t>
            </a:r>
            <a:endParaRPr b="1" sz="3380">
              <a:highlight>
                <a:schemeClr val="lt1"/>
              </a:highlight>
            </a:endParaRPr>
          </a:p>
        </p:txBody>
      </p:sp>
      <p:sp>
        <p:nvSpPr>
          <p:cNvPr id="47" name="Google Shape;47;p1"/>
          <p:cNvSpPr txBox="1"/>
          <p:nvPr>
            <p:ph idx="1" type="subTitle"/>
          </p:nvPr>
        </p:nvSpPr>
        <p:spPr>
          <a:xfrm>
            <a:off x="7309425" y="4191138"/>
            <a:ext cx="3623100" cy="2263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1800">
                <a:latin typeface="Times New Roman"/>
                <a:ea typeface="Times New Roman"/>
                <a:cs typeface="Times New Roman"/>
                <a:sym typeface="Times New Roman"/>
              </a:rPr>
              <a:t>By : Batch-2: </a:t>
            </a:r>
            <a:r>
              <a:rPr b="1" lang="en-US" sz="1900">
                <a:latin typeface="Times New Roman"/>
                <a:ea typeface="Times New Roman"/>
                <a:cs typeface="Times New Roman"/>
                <a:sym typeface="Times New Roman"/>
              </a:rPr>
              <a:t>Team 20</a:t>
            </a:r>
            <a:endParaRPr b="1" sz="25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1800">
                <a:latin typeface="Times New Roman"/>
                <a:ea typeface="Times New Roman"/>
                <a:cs typeface="Times New Roman"/>
                <a:sym typeface="Times New Roman"/>
              </a:rPr>
              <a:t>V. K. Madhan          [20911A35B8]</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1800">
                <a:latin typeface="Times New Roman"/>
                <a:ea typeface="Times New Roman"/>
                <a:cs typeface="Times New Roman"/>
                <a:sym typeface="Times New Roman"/>
              </a:rPr>
              <a:t>Srikari Rallabandi    [20911A3572]</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SzPts val="2400"/>
              <a:buNone/>
            </a:pPr>
            <a:r>
              <a:rPr lang="en-US" sz="1800">
                <a:latin typeface="Times New Roman"/>
                <a:ea typeface="Times New Roman"/>
                <a:cs typeface="Times New Roman"/>
                <a:sym typeface="Times New Roman"/>
              </a:rPr>
              <a:t>Anil Telaprolu          [21915A3512]</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SzPts val="2400"/>
              <a:buNone/>
            </a:pPr>
            <a:r>
              <a:t/>
            </a:r>
            <a:endParaRPr sz="1800">
              <a:latin typeface="Times New Roman"/>
              <a:ea typeface="Times New Roman"/>
              <a:cs typeface="Times New Roman"/>
              <a:sym typeface="Times New Roman"/>
            </a:endParaRPr>
          </a:p>
        </p:txBody>
      </p:sp>
      <p:sp>
        <p:nvSpPr>
          <p:cNvPr id="48" name="Google Shape;48;p1"/>
          <p:cNvSpPr txBox="1"/>
          <p:nvPr/>
        </p:nvSpPr>
        <p:spPr>
          <a:xfrm>
            <a:off x="838975" y="365000"/>
            <a:ext cx="11852700" cy="132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2060"/>
              </a:buClr>
              <a:buSzPts val="3600"/>
              <a:buFont typeface="Times New Roman"/>
              <a:buNone/>
            </a:pPr>
            <a:r>
              <a:rPr b="1" i="0" lang="en-US" sz="3500" u="none" cap="none" strike="noStrike">
                <a:solidFill>
                  <a:srgbClr val="002060"/>
                </a:solidFill>
                <a:latin typeface="Times New Roman"/>
                <a:ea typeface="Times New Roman"/>
                <a:cs typeface="Times New Roman"/>
                <a:sym typeface="Times New Roman"/>
              </a:rPr>
              <a:t>VIDYA JYOTHI INSTITUTE OF TECHNOLOGY  </a:t>
            </a:r>
            <a:r>
              <a:rPr b="1" i="0" lang="en-US" sz="4300" u="none" cap="none" strike="noStrike">
                <a:solidFill>
                  <a:srgbClr val="002060"/>
                </a:solidFill>
                <a:latin typeface="Times New Roman"/>
                <a:ea typeface="Times New Roman"/>
                <a:cs typeface="Times New Roman"/>
                <a:sym typeface="Times New Roman"/>
              </a:rPr>
              <a:t>(Autonomous)</a:t>
            </a:r>
            <a:endParaRPr b="1" i="0" sz="4300" u="none" cap="none" strike="noStrike">
              <a:solidFill>
                <a:srgbClr val="002060"/>
              </a:solidFill>
              <a:latin typeface="Times New Roman"/>
              <a:ea typeface="Times New Roman"/>
              <a:cs typeface="Times New Roman"/>
              <a:sym typeface="Times New Roman"/>
            </a:endParaRPr>
          </a:p>
        </p:txBody>
      </p:sp>
      <p:sp>
        <p:nvSpPr>
          <p:cNvPr id="49" name="Google Shape;49;p1"/>
          <p:cNvSpPr txBox="1"/>
          <p:nvPr/>
        </p:nvSpPr>
        <p:spPr>
          <a:xfrm>
            <a:off x="838975" y="4613550"/>
            <a:ext cx="4424500" cy="1742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272525"/>
              </a:buClr>
              <a:buSzPts val="1418"/>
              <a:buFont typeface="Arial"/>
              <a:buNone/>
            </a:pPr>
            <a:r>
              <a:rPr b="0" i="0" lang="en-US" sz="1800" u="none" cap="none" strike="noStrike">
                <a:solidFill>
                  <a:srgbClr val="272525"/>
                </a:solidFill>
                <a:latin typeface="Times New Roman"/>
                <a:ea typeface="Times New Roman"/>
                <a:cs typeface="Times New Roman"/>
                <a:sym typeface="Times New Roman"/>
              </a:rPr>
              <a:t>Under the guidance of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1964"/>
              <a:buFont typeface="Arial"/>
              <a:buNone/>
            </a:pPr>
            <a:r>
              <a:rPr b="1" i="0" lang="en-US" sz="1800" u="none" cap="none" strike="noStrike">
                <a:solidFill>
                  <a:schemeClr val="dk1"/>
                </a:solidFill>
                <a:latin typeface="Times New Roman"/>
                <a:ea typeface="Times New Roman"/>
                <a:cs typeface="Times New Roman"/>
                <a:sym typeface="Times New Roman"/>
              </a:rPr>
              <a:t>Dr. Md. Nazeer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2057"/>
              <a:buFont typeface="Arial"/>
              <a:buNone/>
            </a:pPr>
            <a:r>
              <a:rPr b="0" i="0" lang="en-US" sz="1800" u="none" cap="none" strike="noStrike">
                <a:solidFill>
                  <a:schemeClr val="dk1"/>
                </a:solidFill>
                <a:latin typeface="Times New Roman"/>
                <a:ea typeface="Times New Roman"/>
                <a:cs typeface="Times New Roman"/>
                <a:sym typeface="Times New Roman"/>
              </a:rPr>
              <a:t>Professor </a:t>
            </a:r>
            <a:endParaRPr/>
          </a:p>
          <a:p>
            <a:pPr indent="0" lvl="0" marL="0" marR="0" rtl="0" algn="l">
              <a:lnSpc>
                <a:spcPct val="100000"/>
              </a:lnSpc>
              <a:spcBef>
                <a:spcPts val="1000"/>
              </a:spcBef>
              <a:spcAft>
                <a:spcPts val="0"/>
              </a:spcAft>
              <a:buClr>
                <a:schemeClr val="dk1"/>
              </a:buClr>
              <a:buSzPts val="2057"/>
              <a:buFont typeface="Arial"/>
              <a:buNone/>
            </a:pPr>
            <a:r>
              <a:rPr b="0" i="0" lang="en-US" sz="1800" u="none" cap="none" strike="noStrike">
                <a:solidFill>
                  <a:schemeClr val="dk1"/>
                </a:solidFill>
                <a:latin typeface="Times New Roman"/>
                <a:ea typeface="Times New Roman"/>
                <a:cs typeface="Times New Roman"/>
                <a:sym typeface="Times New Roman"/>
              </a:rPr>
              <a:t>Department of AI</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0" name="Google Shape;50;p1"/>
          <p:cNvSpPr txBox="1"/>
          <p:nvPr>
            <p:ph idx="11" type="ftr"/>
          </p:nvPr>
        </p:nvSpPr>
        <p:spPr>
          <a:xfrm>
            <a:off x="3599688" y="63104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976878a3428e41d_2"/>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Proposed System</a:t>
            </a:r>
            <a:endParaRPr/>
          </a:p>
        </p:txBody>
      </p:sp>
      <p:sp>
        <p:nvSpPr>
          <p:cNvPr id="128" name="Google Shape;128;g1976878a3428e41d_2"/>
          <p:cNvSpPr txBox="1"/>
          <p:nvPr>
            <p:ph idx="1" type="body"/>
          </p:nvPr>
        </p:nvSpPr>
        <p:spPr>
          <a:xfrm>
            <a:off x="526975" y="1825625"/>
            <a:ext cx="10971900" cy="4530725"/>
          </a:xfrm>
          <a:prstGeom prst="rect">
            <a:avLst/>
          </a:prstGeom>
          <a:noFill/>
          <a:ln>
            <a:noFill/>
          </a:ln>
        </p:spPr>
        <p:txBody>
          <a:bodyPr anchorCtr="0" anchor="t" bIns="45700" lIns="91425" spcFirstLastPara="1" rIns="91425" wrap="square" tIns="45700">
            <a:normAutofit/>
          </a:bodyPr>
          <a:lstStyle/>
          <a:p>
            <a:pPr indent="457200" lvl="0" marL="0" rtl="0" algn="just">
              <a:lnSpc>
                <a:spcPct val="115000"/>
              </a:lnSpc>
              <a:spcBef>
                <a:spcPts val="1000"/>
              </a:spcBef>
              <a:spcAft>
                <a:spcPts val="0"/>
              </a:spcAft>
              <a:buSzPts val="1800"/>
              <a:buNone/>
            </a:pPr>
            <a:r>
              <a:rPr lang="en-US" sz="2500">
                <a:solidFill>
                  <a:srgbClr val="1F1F1F"/>
                </a:solidFill>
                <a:highlight>
                  <a:srgbClr val="FFFFFF"/>
                </a:highlight>
                <a:latin typeface="Times New Roman"/>
                <a:ea typeface="Times New Roman"/>
                <a:cs typeface="Times New Roman"/>
                <a:sym typeface="Times New Roman"/>
              </a:rPr>
              <a:t>In the context of our methodology improvement, statistical significance plays a pivotal role. We hypothesize that our enhanced approach will yield lower Mean Absolute Error (MAE) and demonstrate its effectiveness. By analyzing p-values and effect sizes, we ascertain that the observed improvements are not merely due to random variation but are statistically significant.</a:t>
            </a:r>
            <a:endParaRPr/>
          </a:p>
          <a:p>
            <a:pPr indent="457200" lvl="0" marL="0" rtl="0" algn="just">
              <a:lnSpc>
                <a:spcPct val="115000"/>
              </a:lnSpc>
              <a:spcBef>
                <a:spcPts val="1000"/>
              </a:spcBef>
              <a:spcAft>
                <a:spcPts val="0"/>
              </a:spcAft>
              <a:buSzPts val="1800"/>
              <a:buNone/>
            </a:pPr>
            <a:r>
              <a:rPr lang="en-US" sz="2500">
                <a:solidFill>
                  <a:srgbClr val="1F1F1F"/>
                </a:solidFill>
                <a:highlight>
                  <a:srgbClr val="FFFFFF"/>
                </a:highlight>
                <a:latin typeface="Times New Roman"/>
                <a:ea typeface="Times New Roman"/>
                <a:cs typeface="Times New Roman"/>
                <a:sym typeface="Times New Roman"/>
              </a:rPr>
              <a:t>we emphasize the importance of replication and confidence intervals to bolster the robustness of our findings. By replicating experiments and reporting confidence intervals, we provide a comprehensive understanding of the observed effects.</a:t>
            </a:r>
            <a:endParaRPr sz="2500">
              <a:solidFill>
                <a:srgbClr val="1F1F1F"/>
              </a:solidFill>
              <a:highlight>
                <a:srgbClr val="FFFFFF"/>
              </a:highlight>
              <a:latin typeface="Times New Roman"/>
              <a:ea typeface="Times New Roman"/>
              <a:cs typeface="Times New Roman"/>
              <a:sym typeface="Times New Roman"/>
            </a:endParaRPr>
          </a:p>
        </p:txBody>
      </p:sp>
      <p:sp>
        <p:nvSpPr>
          <p:cNvPr id="129" name="Google Shape;129;g1976878a3428e41d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0" name="Google Shape;130;g1976878a3428e41d_2"/>
          <p:cNvSpPr txBox="1"/>
          <p:nvPr/>
        </p:nvSpPr>
        <p:spPr>
          <a:xfrm>
            <a:off x="3613075" y="6426025"/>
            <a:ext cx="45231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1" i="0" lang="en-US" sz="1800" u="none" cap="none" strike="noStrike">
                <a:solidFill>
                  <a:srgbClr val="C77327"/>
                </a:solidFill>
                <a:latin typeface="Arial"/>
                <a:ea typeface="Arial"/>
                <a:cs typeface="Arial"/>
                <a:sym typeface="Arial"/>
              </a:rPr>
              <a:t>Department of Artificial Intelligence</a:t>
            </a:r>
            <a:endParaRPr b="1" i="0" sz="1800" u="none" cap="none" strike="noStrike">
              <a:solidFill>
                <a:srgbClr val="C7732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type="title"/>
          </p:nvPr>
        </p:nvSpPr>
        <p:spPr>
          <a:xfrm>
            <a:off x="1492798" y="460350"/>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What do we propose?</a:t>
            </a:r>
            <a:endParaRPr/>
          </a:p>
        </p:txBody>
      </p:sp>
      <p:sp>
        <p:nvSpPr>
          <p:cNvPr id="137" name="Google Shape;13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8" name="Google Shape;138;p2"/>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
        <p:nvSpPr>
          <p:cNvPr id="139" name="Google Shape;139;p2"/>
          <p:cNvSpPr txBox="1"/>
          <p:nvPr/>
        </p:nvSpPr>
        <p:spPr>
          <a:xfrm>
            <a:off x="605725" y="2365275"/>
            <a:ext cx="11164500" cy="3542700"/>
          </a:xfrm>
          <a:prstGeom prst="rect">
            <a:avLst/>
          </a:prstGeom>
          <a:noFill/>
          <a:ln>
            <a:noFill/>
          </a:ln>
        </p:spPr>
        <p:txBody>
          <a:bodyPr anchorCtr="0" anchor="t" bIns="91425" lIns="91425" spcFirstLastPara="1" rIns="91425" wrap="square" tIns="91425">
            <a:noAutofit/>
          </a:bodyPr>
          <a:lstStyle/>
          <a:p>
            <a:pPr indent="0" lvl="0" marL="457200" marR="0" rtl="0" algn="just">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highlight>
                <a:schemeClr val="lt1"/>
              </a:highlight>
              <a:latin typeface="Times New Roman"/>
              <a:ea typeface="Times New Roman"/>
              <a:cs typeface="Times New Roman"/>
              <a:sym typeface="Times New Roman"/>
            </a:endParaRPr>
          </a:p>
        </p:txBody>
      </p:sp>
      <p:sp>
        <p:nvSpPr>
          <p:cNvPr id="140" name="Google Shape;140;p2"/>
          <p:cNvSpPr txBox="1"/>
          <p:nvPr/>
        </p:nvSpPr>
        <p:spPr>
          <a:xfrm>
            <a:off x="472251" y="1722986"/>
            <a:ext cx="11462243" cy="4611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2300" u="none" cap="none" strike="noStrike">
                <a:solidFill>
                  <a:schemeClr val="dk1"/>
                </a:solidFill>
                <a:highlight>
                  <a:srgbClr val="FFFFFF"/>
                </a:highlight>
                <a:latin typeface="Times New Roman"/>
                <a:ea typeface="Times New Roman"/>
                <a:cs typeface="Times New Roman"/>
                <a:sym typeface="Times New Roman"/>
              </a:rPr>
              <a:t>We introduce the Space-Time Neighbor-Aware Network (STNNet) as a robust baseline solution that simultaneously tackles density map estimation, localization, and tracking.</a:t>
            </a:r>
            <a:br>
              <a:rPr b="0" i="0" lang="en-US" sz="2300" u="none" cap="none" strike="noStrike">
                <a:solidFill>
                  <a:schemeClr val="dk1"/>
                </a:solidFill>
                <a:highlight>
                  <a:srgbClr val="FFFFFF"/>
                </a:highlight>
                <a:latin typeface="Times New Roman"/>
                <a:ea typeface="Times New Roman"/>
                <a:cs typeface="Times New Roman"/>
                <a:sym typeface="Times New Roman"/>
              </a:rPr>
            </a:br>
            <a:r>
              <a:rPr b="0" i="0" lang="en-US" sz="2300" u="none" cap="none" strike="noStrike">
                <a:solidFill>
                  <a:schemeClr val="dk1"/>
                </a:solidFill>
                <a:highlight>
                  <a:srgbClr val="FFFFFF"/>
                </a:highlight>
                <a:latin typeface="Times New Roman"/>
                <a:ea typeface="Times New Roman"/>
                <a:cs typeface="Times New Roman"/>
                <a:sym typeface="Times New Roman"/>
              </a:rPr>
              <a:t> </a:t>
            </a:r>
            <a:br>
              <a:rPr b="0" i="0" lang="en-US" sz="2300" u="none" cap="none" strike="noStrike">
                <a:solidFill>
                  <a:schemeClr val="dk1"/>
                </a:solidFill>
                <a:highlight>
                  <a:srgbClr val="FFFFFF"/>
                </a:highlight>
                <a:latin typeface="Times New Roman"/>
                <a:ea typeface="Times New Roman"/>
                <a:cs typeface="Times New Roman"/>
                <a:sym typeface="Times New Roman"/>
              </a:rPr>
            </a:br>
            <a:r>
              <a:rPr b="0" i="0" lang="en-US" sz="2300" u="none" cap="none" strike="noStrike">
                <a:solidFill>
                  <a:schemeClr val="dk1"/>
                </a:solidFill>
                <a:highlight>
                  <a:srgbClr val="FFFFFF"/>
                </a:highlight>
                <a:latin typeface="Times New Roman"/>
                <a:ea typeface="Times New Roman"/>
                <a:cs typeface="Times New Roman"/>
                <a:sym typeface="Times New Roman"/>
              </a:rPr>
              <a:t>1. Feature extraction subnetwork:  employs two-branch CNNs to extract multi-scale features and exploits temporal relations by computing correlations between consecutive frames. </a:t>
            </a:r>
            <a:br>
              <a:rPr b="0" i="0" lang="en-US" sz="2300" u="none" cap="none" strike="noStrike">
                <a:solidFill>
                  <a:schemeClr val="dk1"/>
                </a:solidFill>
                <a:highlight>
                  <a:srgbClr val="FFFFFF"/>
                </a:highlight>
                <a:latin typeface="Times New Roman"/>
                <a:ea typeface="Times New Roman"/>
                <a:cs typeface="Times New Roman"/>
                <a:sym typeface="Times New Roman"/>
              </a:rPr>
            </a:br>
            <a:r>
              <a:rPr b="0" i="0" lang="en-US" sz="2300" u="none" cap="none" strike="noStrike">
                <a:solidFill>
                  <a:schemeClr val="dk1"/>
                </a:solidFill>
                <a:highlight>
                  <a:srgbClr val="FFFFFF"/>
                </a:highlight>
                <a:latin typeface="Times New Roman"/>
                <a:ea typeface="Times New Roman"/>
                <a:cs typeface="Times New Roman"/>
                <a:sym typeface="Times New Roman"/>
              </a:rPr>
              <a:t>2. Density map estimation:  heads facilitate crowd counting</a:t>
            </a:r>
            <a:endParaRPr/>
          </a:p>
          <a:p>
            <a:pPr indent="0" lvl="0" marL="0" marR="0" rtl="0" algn="just">
              <a:lnSpc>
                <a:spcPct val="100000"/>
              </a:lnSpc>
              <a:spcBef>
                <a:spcPts val="0"/>
              </a:spcBef>
              <a:spcAft>
                <a:spcPts val="0"/>
              </a:spcAft>
              <a:buNone/>
            </a:pPr>
            <a:r>
              <a:rPr b="0" i="0" lang="en-US" sz="2300" u="none" cap="none" strike="noStrike">
                <a:solidFill>
                  <a:schemeClr val="dk1"/>
                </a:solidFill>
                <a:highlight>
                  <a:srgbClr val="FFFFFF"/>
                </a:highlight>
                <a:latin typeface="Times New Roman"/>
                <a:ea typeface="Times New Roman"/>
                <a:cs typeface="Times New Roman"/>
                <a:sym typeface="Times New Roman"/>
              </a:rPr>
              <a:t>3. Localization subnet, inspired by object detection methods, accurately identifies target locations in each frame.</a:t>
            </a:r>
            <a:endParaRPr/>
          </a:p>
          <a:p>
            <a:pPr indent="0" lvl="0" marL="0" marR="0" rtl="0" algn="just">
              <a:lnSpc>
                <a:spcPct val="100000"/>
              </a:lnSpc>
              <a:spcBef>
                <a:spcPts val="0"/>
              </a:spcBef>
              <a:spcAft>
                <a:spcPts val="0"/>
              </a:spcAft>
              <a:buNone/>
            </a:pPr>
            <a:r>
              <a:rPr b="0" i="0" lang="en-US" sz="2300" u="none" cap="none" strike="noStrike">
                <a:solidFill>
                  <a:schemeClr val="dk1"/>
                </a:solidFill>
                <a:highlight>
                  <a:srgbClr val="FFFFFF"/>
                </a:highlight>
                <a:latin typeface="Times New Roman"/>
                <a:ea typeface="Times New Roman"/>
                <a:cs typeface="Times New Roman"/>
                <a:sym typeface="Times New Roman"/>
              </a:rPr>
              <a:t> 4. Multi-object tracking methods are employed to predict long trajectories of targets. </a:t>
            </a:r>
            <a:br>
              <a:rPr b="0" i="0" lang="en-US" sz="2300" u="none" cap="none" strike="noStrike">
                <a:solidFill>
                  <a:schemeClr val="dk1"/>
                </a:solidFill>
                <a:highlight>
                  <a:srgbClr val="FFFFFF"/>
                </a:highlight>
                <a:latin typeface="Times New Roman"/>
                <a:ea typeface="Times New Roman"/>
                <a:cs typeface="Times New Roman"/>
                <a:sym typeface="Times New Roman"/>
              </a:rPr>
            </a:br>
            <a:br>
              <a:rPr b="0" i="0" lang="en-US" sz="2300" u="none" cap="none" strike="noStrike">
                <a:solidFill>
                  <a:schemeClr val="dk1"/>
                </a:solidFill>
                <a:highlight>
                  <a:srgbClr val="FFFFFF"/>
                </a:highlight>
                <a:latin typeface="Times New Roman"/>
                <a:ea typeface="Times New Roman"/>
                <a:cs typeface="Times New Roman"/>
                <a:sym typeface="Times New Roman"/>
              </a:rPr>
            </a:br>
            <a:r>
              <a:rPr b="0" i="0" lang="en-US" sz="2300" u="none" cap="none" strike="noStrike">
                <a:solidFill>
                  <a:schemeClr val="dk1"/>
                </a:solidFill>
                <a:highlight>
                  <a:srgbClr val="FFFFFF"/>
                </a:highlight>
                <a:latin typeface="Times New Roman"/>
                <a:ea typeface="Times New Roman"/>
                <a:cs typeface="Times New Roman"/>
                <a:sym typeface="Times New Roman"/>
              </a:rPr>
              <a:t>Extensive experiments on our DroneCrowd dataset, comparing our STNNet with 12 state-of-the-art algorithms, demonstrate its effectiveness for density map estimation, crowd localization, and tracking.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Innovation/Contribution</a:t>
            </a:r>
            <a:endParaRPr/>
          </a:p>
        </p:txBody>
      </p:sp>
      <p:sp>
        <p:nvSpPr>
          <p:cNvPr id="146" name="Google Shape;14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7" name="Google Shape;147;p6"/>
          <p:cNvSpPr txBox="1"/>
          <p:nvPr/>
        </p:nvSpPr>
        <p:spPr>
          <a:xfrm>
            <a:off x="630621" y="1785421"/>
            <a:ext cx="10310648" cy="4370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present the DroneCrowd dataset, a comprehensive collection for density map estimation, localization, and tracking in dense crowds, setting new standards in data type, volume, annotation quality, and difficulty.</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introduce the Space-Time Neighbor-Aware Network (STNNet) as a holistic solution for density map estimation, localization, and tracking, addressing the unique challenges of drone-captured videos.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design the neighboring context loss, which leverages spatial-temporal context, to enhance the training of the association subnet and achieve accurate motion offset predictions.</a:t>
            </a:r>
            <a:endParaRPr/>
          </a:p>
        </p:txBody>
      </p:sp>
      <p:sp>
        <p:nvSpPr>
          <p:cNvPr id="148" name="Google Shape;148;p6"/>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1492898" y="365125"/>
            <a:ext cx="9860902" cy="1325563"/>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None/>
            </a:pPr>
            <a:r>
              <a:rPr lang="en-US">
                <a:highlight>
                  <a:srgbClr val="FFFFFF"/>
                </a:highlight>
              </a:rPr>
              <a:t>Drone architecture diagram</a:t>
            </a:r>
            <a:endParaRPr>
              <a:highlight>
                <a:srgbClr val="FFFFFF"/>
              </a:highlight>
            </a:endParaRPr>
          </a:p>
        </p:txBody>
      </p:sp>
      <p:sp>
        <p:nvSpPr>
          <p:cNvPr id="154" name="Google Shape;15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5" name="Google Shape;155;p15"/>
          <p:cNvSpPr txBox="1"/>
          <p:nvPr/>
        </p:nvSpPr>
        <p:spPr>
          <a:xfrm>
            <a:off x="1122742" y="2095018"/>
            <a:ext cx="92481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txBox="1"/>
          <p:nvPr/>
        </p:nvSpPr>
        <p:spPr>
          <a:xfrm>
            <a:off x="3775650" y="6356350"/>
            <a:ext cx="4640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77327"/>
                </a:solidFill>
                <a:latin typeface="Arial"/>
                <a:ea typeface="Arial"/>
                <a:cs typeface="Arial"/>
                <a:sym typeface="Arial"/>
              </a:rPr>
              <a:t>Department of Artificial Intelligence</a:t>
            </a:r>
            <a:endParaRPr b="1" i="0" sz="1800" u="none" cap="none" strike="noStrike">
              <a:solidFill>
                <a:srgbClr val="C77327"/>
              </a:solidFill>
              <a:latin typeface="Arial"/>
              <a:ea typeface="Arial"/>
              <a:cs typeface="Arial"/>
              <a:sym typeface="Arial"/>
            </a:endParaRPr>
          </a:p>
        </p:txBody>
      </p:sp>
      <p:pic>
        <p:nvPicPr>
          <p:cNvPr id="157" name="Google Shape;157;p15"/>
          <p:cNvPicPr preferRelativeResize="0"/>
          <p:nvPr/>
        </p:nvPicPr>
        <p:blipFill rotWithShape="1">
          <a:blip r:embed="rId3">
            <a:alphaModFix/>
          </a:blip>
          <a:srcRect b="0" l="0" r="0" t="0"/>
          <a:stretch/>
        </p:blipFill>
        <p:spPr>
          <a:xfrm>
            <a:off x="7345350" y="1618650"/>
            <a:ext cx="3824851" cy="4829576"/>
          </a:xfrm>
          <a:prstGeom prst="rect">
            <a:avLst/>
          </a:prstGeom>
          <a:noFill/>
          <a:ln>
            <a:noFill/>
          </a:ln>
        </p:spPr>
      </p:pic>
      <p:pic>
        <p:nvPicPr>
          <p:cNvPr id="158" name="Google Shape;158;p15"/>
          <p:cNvPicPr preferRelativeResize="0"/>
          <p:nvPr/>
        </p:nvPicPr>
        <p:blipFill rotWithShape="1">
          <a:blip r:embed="rId4">
            <a:alphaModFix/>
          </a:blip>
          <a:srcRect b="0" l="0" r="0" t="0"/>
          <a:stretch/>
        </p:blipFill>
        <p:spPr>
          <a:xfrm>
            <a:off x="489875" y="1762800"/>
            <a:ext cx="5882725" cy="4685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5cf4e611261ae7b3_0"/>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DroneCrowd Dataset </a:t>
            </a:r>
            <a:endParaRPr/>
          </a:p>
        </p:txBody>
      </p:sp>
      <p:sp>
        <p:nvSpPr>
          <p:cNvPr id="165" name="Google Shape;165;g5cf4e611261ae7b3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g5cf4e611261ae7b3_0"/>
          <p:cNvSpPr txBox="1"/>
          <p:nvPr/>
        </p:nvSpPr>
        <p:spPr>
          <a:xfrm>
            <a:off x="4049500" y="6308050"/>
            <a:ext cx="42663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77327"/>
                </a:solidFill>
                <a:latin typeface="Arial"/>
                <a:ea typeface="Arial"/>
                <a:cs typeface="Arial"/>
                <a:sym typeface="Arial"/>
              </a:rPr>
              <a:t>Department of Artificial Intelligence</a:t>
            </a:r>
            <a:endParaRPr b="1" i="0" sz="1800" u="none" cap="none" strike="noStrike">
              <a:solidFill>
                <a:srgbClr val="C77327"/>
              </a:solidFill>
              <a:latin typeface="Arial"/>
              <a:ea typeface="Arial"/>
              <a:cs typeface="Arial"/>
              <a:sym typeface="Arial"/>
            </a:endParaRPr>
          </a:p>
        </p:txBody>
      </p:sp>
      <p:sp>
        <p:nvSpPr>
          <p:cNvPr id="167" name="Google Shape;167;g5cf4e611261ae7b3_0"/>
          <p:cNvSpPr txBox="1"/>
          <p:nvPr/>
        </p:nvSpPr>
        <p:spPr>
          <a:xfrm>
            <a:off x="173421" y="1656650"/>
            <a:ext cx="8832065" cy="5052949"/>
          </a:xfrm>
          <a:prstGeom prst="rect">
            <a:avLst/>
          </a:prstGeom>
          <a:noFill/>
          <a:ln>
            <a:noFill/>
          </a:ln>
        </p:spPr>
        <p:txBody>
          <a:bodyPr anchorCtr="0" anchor="t" bIns="91425" lIns="91425" spcFirstLastPara="1" rIns="91425" wrap="square" tIns="91425">
            <a:noAutofit/>
          </a:bodyPr>
          <a:lstStyle/>
          <a:p>
            <a:pPr indent="0" lvl="0" marL="114300" marR="0" rtl="0" algn="just">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Data Collection and Annotation</a:t>
            </a:r>
            <a:endParaRPr/>
          </a:p>
          <a:p>
            <a:pPr indent="-342900" lvl="3" marL="457200" marR="0" rtl="0" algn="just">
              <a:lnSpc>
                <a:spcPct val="100000"/>
              </a:lnSpc>
              <a:spcBef>
                <a:spcPts val="0"/>
              </a:spcBef>
              <a:spcAft>
                <a:spcPts val="0"/>
              </a:spcAft>
              <a:buClr>
                <a:srgbClr val="000000"/>
              </a:buClr>
              <a:buSzPts val="1800"/>
              <a:buFont typeface="Times New Roman"/>
              <a:buChar char="●"/>
            </a:pPr>
            <a:r>
              <a:rPr b="0" i="0" lang="en-US" sz="1600" u="none" cap="none" strike="noStrike">
                <a:solidFill>
                  <a:srgbClr val="000000"/>
                </a:solidFill>
                <a:latin typeface="Times New Roman"/>
                <a:ea typeface="Times New Roman"/>
                <a:cs typeface="Times New Roman"/>
                <a:sym typeface="Times New Roman"/>
              </a:rPr>
              <a:t>Captured by drone-mounted cameras (DJI Phantom 4, Phantom 4 Pro, Mavic).</a:t>
            </a:r>
            <a:endParaRPr/>
          </a:p>
          <a:p>
            <a:pPr indent="-342900" lvl="3" marL="457200" marR="0" rtl="0" algn="just">
              <a:lnSpc>
                <a:spcPct val="100000"/>
              </a:lnSpc>
              <a:spcBef>
                <a:spcPts val="0"/>
              </a:spcBef>
              <a:spcAft>
                <a:spcPts val="0"/>
              </a:spcAft>
              <a:buClr>
                <a:srgbClr val="000000"/>
              </a:buClr>
              <a:buSzPts val="1800"/>
              <a:buFont typeface="Times New Roman"/>
              <a:buChar char="●"/>
            </a:pPr>
            <a:r>
              <a:rPr b="0" i="0" lang="en-US" sz="1600" u="none" cap="none" strike="noStrike">
                <a:solidFill>
                  <a:srgbClr val="000000"/>
                </a:solidFill>
                <a:latin typeface="Times New Roman"/>
                <a:ea typeface="Times New Roman"/>
                <a:cs typeface="Times New Roman"/>
                <a:sym typeface="Times New Roman"/>
              </a:rPr>
              <a:t>Various scenarios: campus, street, park, parking lot, playground, plaza.</a:t>
            </a:r>
            <a:endParaRPr/>
          </a:p>
          <a:p>
            <a:pPr indent="-342900" lvl="3" marL="457200" marR="0" rtl="0" algn="just">
              <a:lnSpc>
                <a:spcPct val="100000"/>
              </a:lnSpc>
              <a:spcBef>
                <a:spcPts val="0"/>
              </a:spcBef>
              <a:spcAft>
                <a:spcPts val="0"/>
              </a:spcAft>
              <a:buClr>
                <a:srgbClr val="000000"/>
              </a:buClr>
              <a:buSzPts val="1800"/>
              <a:buFont typeface="Times New Roman"/>
              <a:buChar char="●"/>
            </a:pPr>
            <a:r>
              <a:rPr b="0" i="0" lang="en-US" sz="1600" u="none" cap="none" strike="noStrike">
                <a:solidFill>
                  <a:srgbClr val="000000"/>
                </a:solidFill>
                <a:latin typeface="Times New Roman"/>
                <a:ea typeface="Times New Roman"/>
                <a:cs typeface="Times New Roman"/>
                <a:sym typeface="Times New Roman"/>
              </a:rPr>
              <a:t>Videos at 25 FPS, resolution 1920x1080 pixels.</a:t>
            </a:r>
            <a:endParaRPr/>
          </a:p>
          <a:p>
            <a:pPr indent="-342900" lvl="3" marL="457200" marR="0" rtl="0" algn="just">
              <a:lnSpc>
                <a:spcPct val="100000"/>
              </a:lnSpc>
              <a:spcBef>
                <a:spcPts val="0"/>
              </a:spcBef>
              <a:spcAft>
                <a:spcPts val="0"/>
              </a:spcAft>
              <a:buClr>
                <a:srgbClr val="000000"/>
              </a:buClr>
              <a:buSzPts val="1800"/>
              <a:buFont typeface="Times New Roman"/>
              <a:buChar char="●"/>
            </a:pPr>
            <a:r>
              <a:rPr b="0" i="0" lang="en-US" sz="1600" u="none" cap="none" strike="noStrike">
                <a:solidFill>
                  <a:srgbClr val="000000"/>
                </a:solidFill>
                <a:latin typeface="Times New Roman"/>
                <a:ea typeface="Times New Roman"/>
                <a:cs typeface="Times New Roman"/>
                <a:sym typeface="Times New Roman"/>
              </a:rPr>
              <a:t>Strict compliance with local laws to ensure privacy.</a:t>
            </a:r>
            <a:endParaRPr/>
          </a:p>
          <a:p>
            <a:pPr indent="-342900" lvl="3" marL="457200" marR="0" rtl="0" algn="just">
              <a:lnSpc>
                <a:spcPct val="100000"/>
              </a:lnSpc>
              <a:spcBef>
                <a:spcPts val="0"/>
              </a:spcBef>
              <a:spcAft>
                <a:spcPts val="0"/>
              </a:spcAft>
              <a:buClr>
                <a:srgbClr val="000000"/>
              </a:buClr>
              <a:buSzPts val="1800"/>
              <a:buFont typeface="Times New Roman"/>
              <a:buChar char="●"/>
            </a:pPr>
            <a:r>
              <a:rPr b="0" i="0" lang="en-US" sz="1600" u="none" cap="none" strike="noStrike">
                <a:solidFill>
                  <a:srgbClr val="000000"/>
                </a:solidFill>
                <a:latin typeface="Times New Roman"/>
                <a:ea typeface="Times New Roman"/>
                <a:cs typeface="Times New Roman"/>
                <a:sym typeface="Times New Roman"/>
              </a:rPr>
              <a:t>Annotated with over 4.8 million head points in 112 video clips. </a:t>
            </a:r>
            <a:endParaRPr/>
          </a:p>
          <a:p>
            <a:pPr indent="-342900" lvl="3" marL="457200" marR="0" rtl="0" algn="just">
              <a:lnSpc>
                <a:spcPct val="100000"/>
              </a:lnSpc>
              <a:spcBef>
                <a:spcPts val="0"/>
              </a:spcBef>
              <a:spcAft>
                <a:spcPts val="0"/>
              </a:spcAft>
              <a:buClr>
                <a:srgbClr val="000000"/>
              </a:buClr>
              <a:buSzPts val="1800"/>
              <a:buFont typeface="Times New Roman"/>
              <a:buChar char="●"/>
            </a:pPr>
            <a:r>
              <a:rPr b="0" i="0" lang="en-US" sz="1600" u="none" cap="none" strike="noStrike">
                <a:solidFill>
                  <a:srgbClr val="000000"/>
                </a:solidFill>
                <a:latin typeface="Times New Roman"/>
                <a:ea typeface="Times New Roman"/>
                <a:cs typeface="Times New Roman"/>
                <a:sym typeface="Times New Roman"/>
              </a:rPr>
              <a:t>Annotation by over 20 domain experts using vatic software.</a:t>
            </a:r>
            <a:endParaRPr/>
          </a:p>
          <a:p>
            <a:pPr indent="0" lvl="0" marL="114300" marR="0" rtl="0" algn="just">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pic>
        <p:nvPicPr>
          <p:cNvPr id="168" name="Google Shape;168;g5cf4e611261ae7b3_0"/>
          <p:cNvPicPr preferRelativeResize="0"/>
          <p:nvPr/>
        </p:nvPicPr>
        <p:blipFill rotWithShape="1">
          <a:blip r:embed="rId3">
            <a:alphaModFix/>
          </a:blip>
          <a:srcRect b="0" l="0" r="0" t="0"/>
          <a:stretch/>
        </p:blipFill>
        <p:spPr>
          <a:xfrm>
            <a:off x="652956" y="3790996"/>
            <a:ext cx="10451587" cy="24569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6110ffbdbb_0_14"/>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DroneCrowd Dataset</a:t>
            </a:r>
            <a:endParaRPr/>
          </a:p>
        </p:txBody>
      </p:sp>
      <p:sp>
        <p:nvSpPr>
          <p:cNvPr id="175" name="Google Shape;175;g26110ffbdbb_0_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6" name="Google Shape;176;g26110ffbdbb_0_14"/>
          <p:cNvSpPr txBox="1"/>
          <p:nvPr/>
        </p:nvSpPr>
        <p:spPr>
          <a:xfrm>
            <a:off x="581475" y="1772950"/>
            <a:ext cx="10838400" cy="4270200"/>
          </a:xfrm>
          <a:prstGeom prst="rect">
            <a:avLst/>
          </a:prstGeom>
          <a:noFill/>
          <a:ln>
            <a:noFill/>
          </a:ln>
        </p:spPr>
        <p:txBody>
          <a:bodyPr anchorCtr="0" anchor="t" bIns="91425" lIns="91425" spcFirstLastPara="1" rIns="91425" wrap="square" tIns="91425">
            <a:noAutofit/>
          </a:bodyPr>
          <a:lstStyle/>
          <a:p>
            <a:pPr indent="0" lvl="0" marL="11430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Attributes</a:t>
            </a:r>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2000" u="none" cap="none" strike="noStrike">
                <a:solidFill>
                  <a:srgbClr val="000000"/>
                </a:solidFill>
                <a:latin typeface="Times New Roman"/>
                <a:ea typeface="Times New Roman"/>
                <a:cs typeface="Times New Roman"/>
                <a:sym typeface="Times New Roman"/>
              </a:rPr>
              <a:t>Max/Min people per frame: 455/25, Avg. objects per frame: 144.8.</a:t>
            </a:r>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2000" u="none" cap="none" strike="noStrike">
                <a:solidFill>
                  <a:srgbClr val="000000"/>
                </a:solidFill>
                <a:latin typeface="Times New Roman"/>
                <a:ea typeface="Times New Roman"/>
                <a:cs typeface="Times New Roman"/>
                <a:sym typeface="Times New Roman"/>
              </a:rPr>
              <a:t>Dataset split: 82 training sequences, 30 testing sequences.</a:t>
            </a:r>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2000" u="none" cap="none" strike="noStrike">
                <a:solidFill>
                  <a:srgbClr val="000000"/>
                </a:solidFill>
                <a:latin typeface="Times New Roman"/>
                <a:ea typeface="Times New Roman"/>
                <a:cs typeface="Times New Roman"/>
                <a:sym typeface="Times New Roman"/>
              </a:rPr>
              <a:t>Video-level attributes: Illumination (Cloudy, Sunny, Night), Scale (Large, Small), Density (Crowded, Sparse).</a:t>
            </a:r>
            <a:endParaRPr/>
          </a:p>
          <a:p>
            <a:pPr indent="0" lvl="0" marL="11430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11430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Evaluation Metrics and Protocols</a:t>
            </a:r>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2000" u="none" cap="none" strike="noStrike">
                <a:solidFill>
                  <a:srgbClr val="000000"/>
                </a:solidFill>
                <a:latin typeface="Times New Roman"/>
                <a:ea typeface="Times New Roman"/>
                <a:cs typeface="Times New Roman"/>
                <a:sym typeface="Times New Roman"/>
              </a:rPr>
              <a:t>Density map estimation: MAE, MSE for accuracy and robustness.</a:t>
            </a:r>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2000" u="none" cap="none" strike="noStrike">
                <a:solidFill>
                  <a:srgbClr val="000000"/>
                </a:solidFill>
                <a:latin typeface="Times New Roman"/>
                <a:ea typeface="Times New Roman"/>
                <a:cs typeface="Times New Roman"/>
                <a:sym typeface="Times New Roman"/>
              </a:rPr>
              <a:t>Crowd localization: L-mAP at various distance thresholds.</a:t>
            </a:r>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2000" u="none" cap="none" strike="noStrike">
                <a:solidFill>
                  <a:srgbClr val="000000"/>
                </a:solidFill>
                <a:latin typeface="Times New Roman"/>
                <a:ea typeface="Times New Roman"/>
                <a:cs typeface="Times New Roman"/>
                <a:sym typeface="Times New Roman"/>
              </a:rPr>
              <a:t>Crowd tracking: T-mAP scores at different matching thresholds.</a:t>
            </a:r>
            <a:endParaRPr/>
          </a:p>
          <a:p>
            <a:pPr indent="0" lvl="0" marL="11430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11430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GitHub (Code + Dataset) : </a:t>
            </a:r>
            <a:r>
              <a:rPr b="0" i="0" lang="en-US" sz="20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https://github.com/srikari-rallabandi-2208/STNNet.git</a:t>
            </a:r>
            <a:r>
              <a:rPr b="0" i="0" lang="en-US" sz="2000" u="none" cap="none" strike="noStrike">
                <a:solidFill>
                  <a:srgbClr val="000000"/>
                </a:solidFill>
                <a:latin typeface="Times New Roman"/>
                <a:ea typeface="Times New Roman"/>
                <a:cs typeface="Times New Roman"/>
                <a:sym typeface="Times New Roman"/>
              </a:rPr>
              <a:t> </a:t>
            </a:r>
            <a:endParaRPr/>
          </a:p>
          <a:p>
            <a:pPr indent="0" lvl="0" marL="11430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77" name="Google Shape;177;g26110ffbdbb_0_14"/>
          <p:cNvSpPr txBox="1"/>
          <p:nvPr/>
        </p:nvSpPr>
        <p:spPr>
          <a:xfrm>
            <a:off x="3830625" y="6259750"/>
            <a:ext cx="4340100" cy="461700"/>
          </a:xfrm>
          <a:prstGeom prst="rect">
            <a:avLst/>
          </a:prstGeom>
          <a:noFill/>
          <a:ln cap="flat" cmpd="sng" w="9525">
            <a:solidFill>
              <a:srgbClr val="C7732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77327"/>
                </a:solidFill>
                <a:latin typeface="Arial"/>
                <a:ea typeface="Arial"/>
                <a:cs typeface="Arial"/>
                <a:sym typeface="Arial"/>
              </a:rPr>
              <a:t>Department of Artificial Intelligence</a:t>
            </a:r>
            <a:endParaRPr b="1" i="0" sz="1800" u="none" cap="none" strike="noStrike">
              <a:solidFill>
                <a:srgbClr val="C77327"/>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6110ffbdbb_0_25"/>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Architecture of </a:t>
            </a:r>
            <a:r>
              <a:rPr lang="en-US" sz="4400">
                <a:latin typeface="Times New Roman"/>
                <a:ea typeface="Times New Roman"/>
                <a:cs typeface="Times New Roman"/>
                <a:sym typeface="Times New Roman"/>
              </a:rPr>
              <a:t>STNNet</a:t>
            </a:r>
            <a:endParaRPr/>
          </a:p>
        </p:txBody>
      </p:sp>
      <p:sp>
        <p:nvSpPr>
          <p:cNvPr id="184" name="Google Shape;184;g26110ffbdbb_0_25"/>
          <p:cNvSpPr txBox="1"/>
          <p:nvPr/>
        </p:nvSpPr>
        <p:spPr>
          <a:xfrm>
            <a:off x="544439" y="5054380"/>
            <a:ext cx="10809361" cy="1224383"/>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yellow rectangles indicate the convolution groups in the VGG-16 backbone. The blue and green rectangles indicate the localization subnet and association subnet respectively. Colourful circles indicate feature maps at different stage.</a:t>
            </a:r>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Note: that the modules in the grey regions are removed in the testing phase.</a:t>
            </a:r>
            <a:endParaRPr b="0" i="0" sz="1800" u="none" cap="none" strike="noStrike">
              <a:solidFill>
                <a:srgbClr val="000000"/>
              </a:solidFill>
              <a:latin typeface="Times New Roman"/>
              <a:ea typeface="Times New Roman"/>
              <a:cs typeface="Times New Roman"/>
              <a:sym typeface="Times New Roman"/>
            </a:endParaRPr>
          </a:p>
        </p:txBody>
      </p:sp>
      <p:sp>
        <p:nvSpPr>
          <p:cNvPr id="185" name="Google Shape;185;g26110ffbdbb_0_25"/>
          <p:cNvSpPr txBox="1"/>
          <p:nvPr/>
        </p:nvSpPr>
        <p:spPr>
          <a:xfrm>
            <a:off x="3270400" y="6194725"/>
            <a:ext cx="5082000" cy="461700"/>
          </a:xfrm>
          <a:prstGeom prst="rect">
            <a:avLst/>
          </a:prstGeom>
          <a:noFill/>
          <a:ln cap="flat" cmpd="sng" w="9525">
            <a:solidFill>
              <a:srgbClr val="C7732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77327"/>
                </a:solidFill>
                <a:latin typeface="Arial"/>
                <a:ea typeface="Arial"/>
                <a:cs typeface="Arial"/>
                <a:sym typeface="Arial"/>
              </a:rPr>
              <a:t>Department of Artificial Intelligence</a:t>
            </a:r>
            <a:endParaRPr b="1" i="0" sz="1800" u="none" cap="none" strike="noStrike">
              <a:solidFill>
                <a:srgbClr val="C77327"/>
              </a:solidFill>
              <a:latin typeface="Arial"/>
              <a:ea typeface="Arial"/>
              <a:cs typeface="Arial"/>
              <a:sym typeface="Arial"/>
            </a:endParaRPr>
          </a:p>
        </p:txBody>
      </p:sp>
      <p:pic>
        <p:nvPicPr>
          <p:cNvPr id="186" name="Google Shape;186;g26110ffbdbb_0_25"/>
          <p:cNvPicPr preferRelativeResize="0"/>
          <p:nvPr/>
        </p:nvPicPr>
        <p:blipFill rotWithShape="1">
          <a:blip r:embed="rId3">
            <a:alphaModFix/>
          </a:blip>
          <a:srcRect b="0" l="0" r="0" t="0"/>
          <a:stretch/>
        </p:blipFill>
        <p:spPr>
          <a:xfrm>
            <a:off x="1330503" y="1673576"/>
            <a:ext cx="10023297" cy="334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Network Architecture</a:t>
            </a:r>
            <a:endParaRPr/>
          </a:p>
        </p:txBody>
      </p:sp>
      <p:sp>
        <p:nvSpPr>
          <p:cNvPr id="192" name="Google Shape;192;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3" name="Google Shape;193;p17"/>
          <p:cNvPicPr preferRelativeResize="0"/>
          <p:nvPr/>
        </p:nvPicPr>
        <p:blipFill rotWithShape="1">
          <a:blip r:embed="rId3">
            <a:alphaModFix/>
          </a:blip>
          <a:srcRect b="0" l="0" r="0" t="0"/>
          <a:stretch/>
        </p:blipFill>
        <p:spPr>
          <a:xfrm>
            <a:off x="1273285" y="2070100"/>
            <a:ext cx="4127500" cy="2717800"/>
          </a:xfrm>
          <a:prstGeom prst="rect">
            <a:avLst/>
          </a:prstGeom>
          <a:noFill/>
          <a:ln>
            <a:noFill/>
          </a:ln>
        </p:spPr>
      </p:pic>
      <p:pic>
        <p:nvPicPr>
          <p:cNvPr id="194" name="Google Shape;194;p17"/>
          <p:cNvPicPr preferRelativeResize="0"/>
          <p:nvPr/>
        </p:nvPicPr>
        <p:blipFill rotWithShape="1">
          <a:blip r:embed="rId4">
            <a:alphaModFix/>
          </a:blip>
          <a:srcRect b="0" l="0" r="0" t="0"/>
          <a:stretch/>
        </p:blipFill>
        <p:spPr>
          <a:xfrm>
            <a:off x="6791217" y="2731814"/>
            <a:ext cx="3835400" cy="1016000"/>
          </a:xfrm>
          <a:prstGeom prst="rect">
            <a:avLst/>
          </a:prstGeom>
          <a:noFill/>
          <a:ln>
            <a:noFill/>
          </a:ln>
        </p:spPr>
      </p:pic>
      <p:sp>
        <p:nvSpPr>
          <p:cNvPr id="195" name="Google Shape;195;p17"/>
          <p:cNvSpPr txBox="1"/>
          <p:nvPr/>
        </p:nvSpPr>
        <p:spPr>
          <a:xfrm>
            <a:off x="1970689" y="5013286"/>
            <a:ext cx="25442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localization subnet</a:t>
            </a:r>
            <a:endParaRPr b="0" i="0" sz="1800" u="none" cap="none" strike="noStrike">
              <a:solidFill>
                <a:srgbClr val="000000"/>
              </a:solidFill>
              <a:latin typeface="Arial"/>
              <a:ea typeface="Arial"/>
              <a:cs typeface="Arial"/>
              <a:sym typeface="Arial"/>
            </a:endParaRPr>
          </a:p>
        </p:txBody>
      </p:sp>
      <p:sp>
        <p:nvSpPr>
          <p:cNvPr id="196" name="Google Shape;196;p17"/>
          <p:cNvSpPr txBox="1"/>
          <p:nvPr/>
        </p:nvSpPr>
        <p:spPr>
          <a:xfrm>
            <a:off x="7141779" y="3837068"/>
            <a:ext cx="30937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channel and spatial attention</a:t>
            </a:r>
            <a:endParaRPr b="0" i="0" sz="1800" u="none" cap="none" strike="noStrike">
              <a:solidFill>
                <a:srgbClr val="000000"/>
              </a:solidFill>
              <a:latin typeface="Arial"/>
              <a:ea typeface="Arial"/>
              <a:cs typeface="Arial"/>
              <a:sym typeface="Arial"/>
            </a:endParaRPr>
          </a:p>
        </p:txBody>
      </p:sp>
      <p:sp>
        <p:nvSpPr>
          <p:cNvPr id="197" name="Google Shape;197;p17"/>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Evaluation Metrics</a:t>
            </a:r>
            <a:endParaRPr/>
          </a:p>
        </p:txBody>
      </p:sp>
      <p:sp>
        <p:nvSpPr>
          <p:cNvPr id="203" name="Google Shape;203;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4" name="Google Shape;204;p18"/>
          <p:cNvPicPr preferRelativeResize="0"/>
          <p:nvPr/>
        </p:nvPicPr>
        <p:blipFill rotWithShape="1">
          <a:blip r:embed="rId3">
            <a:alphaModFix/>
          </a:blip>
          <a:srcRect b="0" l="0" r="0" t="0"/>
          <a:stretch/>
        </p:blipFill>
        <p:spPr>
          <a:xfrm>
            <a:off x="1201902" y="1928087"/>
            <a:ext cx="4711700" cy="4191000"/>
          </a:xfrm>
          <a:prstGeom prst="rect">
            <a:avLst/>
          </a:prstGeom>
          <a:noFill/>
          <a:ln>
            <a:noFill/>
          </a:ln>
        </p:spPr>
      </p:pic>
      <p:pic>
        <p:nvPicPr>
          <p:cNvPr id="205" name="Google Shape;205;p18"/>
          <p:cNvPicPr preferRelativeResize="0"/>
          <p:nvPr/>
        </p:nvPicPr>
        <p:blipFill rotWithShape="1">
          <a:blip r:embed="rId4">
            <a:alphaModFix/>
          </a:blip>
          <a:srcRect b="0" l="0" r="0" t="0"/>
          <a:stretch/>
        </p:blipFill>
        <p:spPr>
          <a:xfrm>
            <a:off x="1826390" y="5666826"/>
            <a:ext cx="3912257" cy="350875"/>
          </a:xfrm>
          <a:prstGeom prst="rect">
            <a:avLst/>
          </a:prstGeom>
          <a:noFill/>
          <a:ln>
            <a:noFill/>
          </a:ln>
        </p:spPr>
      </p:pic>
      <p:pic>
        <p:nvPicPr>
          <p:cNvPr id="206" name="Google Shape;206;p18"/>
          <p:cNvPicPr preferRelativeResize="0"/>
          <p:nvPr/>
        </p:nvPicPr>
        <p:blipFill rotWithShape="1">
          <a:blip r:embed="rId4">
            <a:alphaModFix/>
          </a:blip>
          <a:srcRect b="0" l="0" r="0" t="0"/>
          <a:stretch/>
        </p:blipFill>
        <p:spPr>
          <a:xfrm>
            <a:off x="1201902" y="5895512"/>
            <a:ext cx="3817664" cy="342391"/>
          </a:xfrm>
          <a:prstGeom prst="rect">
            <a:avLst/>
          </a:prstGeom>
          <a:noFill/>
          <a:ln>
            <a:noFill/>
          </a:ln>
        </p:spPr>
      </p:pic>
      <p:pic>
        <p:nvPicPr>
          <p:cNvPr id="207" name="Google Shape;207;p18"/>
          <p:cNvPicPr preferRelativeResize="0"/>
          <p:nvPr/>
        </p:nvPicPr>
        <p:blipFill rotWithShape="1">
          <a:blip r:embed="rId5">
            <a:alphaModFix/>
          </a:blip>
          <a:srcRect b="0" l="0" r="0" t="0"/>
          <a:stretch/>
        </p:blipFill>
        <p:spPr>
          <a:xfrm>
            <a:off x="5913602" y="1958440"/>
            <a:ext cx="4584700" cy="2349500"/>
          </a:xfrm>
          <a:prstGeom prst="rect">
            <a:avLst/>
          </a:prstGeom>
          <a:noFill/>
          <a:ln>
            <a:noFill/>
          </a:ln>
        </p:spPr>
      </p:pic>
      <p:pic>
        <p:nvPicPr>
          <p:cNvPr id="208" name="Google Shape;208;p18"/>
          <p:cNvPicPr preferRelativeResize="0"/>
          <p:nvPr/>
        </p:nvPicPr>
        <p:blipFill rotWithShape="1">
          <a:blip r:embed="rId6">
            <a:alphaModFix/>
          </a:blip>
          <a:srcRect b="0" l="0" r="0" t="0"/>
          <a:stretch/>
        </p:blipFill>
        <p:spPr>
          <a:xfrm>
            <a:off x="5913602" y="4338293"/>
            <a:ext cx="4622800" cy="213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1492898" y="365125"/>
            <a:ext cx="98609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Research outcomes &amp; Conclusion </a:t>
            </a:r>
            <a:endParaRPr/>
          </a:p>
        </p:txBody>
      </p:sp>
      <p:sp>
        <p:nvSpPr>
          <p:cNvPr id="215" name="Google Shape;21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6" name="Google Shape;216;p12"/>
          <p:cNvSpPr txBox="1"/>
          <p:nvPr>
            <p:ph idx="11" type="ftr"/>
          </p:nvPr>
        </p:nvSpPr>
        <p:spPr>
          <a:xfrm>
            <a:off x="4038600" y="6356350"/>
            <a:ext cx="4114800" cy="365125"/>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
        <p:nvSpPr>
          <p:cNvPr id="217" name="Google Shape;217;p12"/>
          <p:cNvSpPr txBox="1"/>
          <p:nvPr/>
        </p:nvSpPr>
        <p:spPr>
          <a:xfrm>
            <a:off x="5627225" y="2407692"/>
            <a:ext cx="59667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18" name="Google Shape;218;p12"/>
          <p:cNvSpPr txBox="1"/>
          <p:nvPr/>
        </p:nvSpPr>
        <p:spPr>
          <a:xfrm>
            <a:off x="670799" y="1760050"/>
            <a:ext cx="10850400" cy="459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DroneCrowd Dataset</a:t>
            </a:r>
            <a:r>
              <a:rPr b="0" i="0" lang="en-US" sz="2000" u="none" cap="none" strike="noStrike">
                <a:solidFill>
                  <a:srgbClr val="000000"/>
                </a:solidFill>
                <a:latin typeface="Times New Roman"/>
                <a:ea typeface="Times New Roman"/>
                <a:cs typeface="Times New Roman"/>
                <a:sym typeface="Times New Roman"/>
              </a:rPr>
              <a:t>: It consists of drone-captured videos in various scenarios, annotated with over 4.8 million head points and video-level attributes. This dataset is notable for its scale, annotation quality, and diversity in terms of scenes and attributes.</a:t>
            </a:r>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STNNet Algorithm</a:t>
            </a:r>
            <a:r>
              <a:rPr b="0" i="0" lang="en-US" sz="2000" u="none" cap="none" strike="noStrike">
                <a:solidFill>
                  <a:srgbClr val="000000"/>
                </a:solidFill>
                <a:latin typeface="Times New Roman"/>
                <a:ea typeface="Times New Roman"/>
                <a:cs typeface="Times New Roman"/>
                <a:sym typeface="Times New Roman"/>
              </a:rPr>
              <a:t>: A novel algorithm designed to tackle the challenges of density map estimation, crowd localization, and tracking simultaneously. With feature extraction, density map estimation, localization, and association,it's a comprehensive solution.</a:t>
            </a:r>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Neighboring Context Loss</a:t>
            </a:r>
            <a:r>
              <a:rPr b="0" i="0" lang="en-US" sz="2000" u="none" cap="none" strike="noStrike">
                <a:solidFill>
                  <a:srgbClr val="000000"/>
                </a:solidFill>
                <a:latin typeface="Times New Roman"/>
                <a:ea typeface="Times New Roman"/>
                <a:cs typeface="Times New Roman"/>
                <a:sym typeface="Times New Roman"/>
              </a:rPr>
              <a:t>: This loss function penalizes large displacements of the relative positions of adjacent objects in the temporal domain, helping to improve the accuracy of motion offsets in tracking.</a:t>
            </a:r>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Experimental Results</a:t>
            </a:r>
            <a:r>
              <a:rPr b="0" i="0" lang="en-US" sz="2000" u="none" cap="none" strike="noStrike">
                <a:solidFill>
                  <a:srgbClr val="000000"/>
                </a:solidFill>
                <a:latin typeface="Times New Roman"/>
                <a:ea typeface="Times New Roman"/>
                <a:cs typeface="Times New Roman"/>
                <a:sym typeface="Times New Roman"/>
              </a:rPr>
              <a:t>: Comparisons with 12 state-of-the-art algorithms showcase the superior performance of STNNet in terms of density map estimation, crowd localization, and tracking.</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1492798" y="320400"/>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Abstract</a:t>
            </a:r>
            <a:endParaRPr/>
          </a:p>
        </p:txBody>
      </p:sp>
      <p:sp>
        <p:nvSpPr>
          <p:cNvPr id="56" name="Google Shape;56;p3"/>
          <p:cNvSpPr txBox="1"/>
          <p:nvPr>
            <p:ph idx="1" type="body"/>
          </p:nvPr>
        </p:nvSpPr>
        <p:spPr>
          <a:xfrm>
            <a:off x="567898" y="1790638"/>
            <a:ext cx="10785900" cy="1977321"/>
          </a:xfrm>
          <a:prstGeom prst="rect">
            <a:avLst/>
          </a:prstGeom>
          <a:noFill/>
          <a:ln>
            <a:noFill/>
          </a:ln>
        </p:spPr>
        <p:txBody>
          <a:bodyPr anchorCtr="0" anchor="ctr" bIns="45700" lIns="91425" spcFirstLastPara="1" rIns="91425" wrap="square" tIns="45700">
            <a:noAutofit/>
          </a:bodyPr>
          <a:lstStyle/>
          <a:p>
            <a:pPr indent="457200" lvl="0" marL="0" rtl="0" algn="just">
              <a:lnSpc>
                <a:spcPct val="100000"/>
              </a:lnSpc>
              <a:spcBef>
                <a:spcPts val="0"/>
              </a:spcBef>
              <a:spcAft>
                <a:spcPts val="0"/>
              </a:spcAft>
              <a:buClr>
                <a:schemeClr val="dk1"/>
              </a:buClr>
              <a:buSzPts val="935"/>
              <a:buNone/>
            </a:pPr>
            <a:r>
              <a:t/>
            </a:r>
            <a:endParaRPr sz="2500">
              <a:highlight>
                <a:srgbClr val="FFFFFF"/>
              </a:highlight>
              <a:latin typeface="Times New Roman"/>
              <a:ea typeface="Times New Roman"/>
              <a:cs typeface="Times New Roman"/>
              <a:sym typeface="Times New Roman"/>
            </a:endParaRPr>
          </a:p>
          <a:p>
            <a:pPr indent="457200" lvl="0" marL="0" rtl="0" algn="just">
              <a:lnSpc>
                <a:spcPct val="100000"/>
              </a:lnSpc>
              <a:spcBef>
                <a:spcPts val="0"/>
              </a:spcBef>
              <a:spcAft>
                <a:spcPts val="0"/>
              </a:spcAft>
              <a:buClr>
                <a:schemeClr val="dk1"/>
              </a:buClr>
              <a:buSzPts val="935"/>
              <a:buNone/>
            </a:pPr>
            <a:r>
              <a:rPr lang="en-US" sz="2500">
                <a:highlight>
                  <a:srgbClr val="FFFFFF"/>
                </a:highlight>
                <a:latin typeface="Times New Roman"/>
                <a:ea typeface="Times New Roman"/>
                <a:cs typeface="Times New Roman"/>
                <a:sym typeface="Times New Roman"/>
              </a:rPr>
              <a:t>In this research, we present an enhanced methodology for crowd counting, localization, and tracking in drone-captured scenarios. Our approach, referred to as STNNet, leverages Artificial Intelligence and Machine Learning techniques, specifically deep neural networks. We conduct comprehensive experiments on our DroneCrowd dataset, comparing STNNet with 12 existing state-of-the-art methods.</a:t>
            </a:r>
            <a:endParaRPr/>
          </a:p>
        </p:txBody>
      </p:sp>
      <p:sp>
        <p:nvSpPr>
          <p:cNvPr id="57" name="Google Shape;57;p3"/>
          <p:cNvSpPr txBox="1"/>
          <p:nvPr>
            <p:ph idx="11" type="ftr"/>
          </p:nvPr>
        </p:nvSpPr>
        <p:spPr>
          <a:xfrm>
            <a:off x="4038600" y="649290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
        <p:nvSpPr>
          <p:cNvPr id="58" name="Google Shape;5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9" name="Google Shape;59;p3"/>
          <p:cNvSpPr txBox="1"/>
          <p:nvPr/>
        </p:nvSpPr>
        <p:spPr>
          <a:xfrm>
            <a:off x="567898" y="4560279"/>
            <a:ext cx="10785900" cy="1977321"/>
          </a:xfrm>
          <a:prstGeom prst="rect">
            <a:avLst/>
          </a:prstGeom>
          <a:noFill/>
          <a:ln>
            <a:noFill/>
          </a:ln>
        </p:spPr>
        <p:txBody>
          <a:bodyPr anchorCtr="0" anchor="ctr" bIns="45700" lIns="91425" spcFirstLastPara="1" rIns="91425" wrap="square" tIns="45700">
            <a:noAutofit/>
          </a:bodyPr>
          <a:lstStyle/>
          <a:p>
            <a:pPr indent="457200" lvl="0" marL="0" marR="0" rtl="0" algn="just">
              <a:lnSpc>
                <a:spcPct val="100000"/>
              </a:lnSpc>
              <a:spcBef>
                <a:spcPts val="0"/>
              </a:spcBef>
              <a:spcAft>
                <a:spcPts val="0"/>
              </a:spcAft>
              <a:buClr>
                <a:schemeClr val="dk1"/>
              </a:buClr>
              <a:buSzPts val="935"/>
              <a:buFont typeface="Arial"/>
              <a:buNone/>
            </a:pPr>
            <a:r>
              <a:rPr b="0" i="0" lang="en-US" sz="2500" u="none" cap="none" strike="noStrike">
                <a:solidFill>
                  <a:schemeClr val="dk1"/>
                </a:solidFill>
                <a:highlight>
                  <a:srgbClr val="FFFFFF"/>
                </a:highlight>
                <a:latin typeface="Times New Roman"/>
                <a:ea typeface="Times New Roman"/>
                <a:cs typeface="Times New Roman"/>
                <a:sym typeface="Times New Roman"/>
              </a:rPr>
              <a:t>Our experimental results reveal the significance of statistical analysis in method evaluation. We meticulously formulate hypotheses, ensure consistent data collection, and employ appropriate statistical tests, such as t-tests and analysis of variance (ANOVA). These tests provide p-values and effect size measures, allowing us to assess the statistical and practical significance of observed differences.</a:t>
            </a:r>
            <a:endParaRPr/>
          </a:p>
          <a:p>
            <a:pPr indent="457200" lvl="0" marL="0" marR="0" rtl="0" algn="just">
              <a:lnSpc>
                <a:spcPct val="100000"/>
              </a:lnSpc>
              <a:spcBef>
                <a:spcPts val="0"/>
              </a:spcBef>
              <a:spcAft>
                <a:spcPts val="0"/>
              </a:spcAft>
              <a:buClr>
                <a:schemeClr val="dk1"/>
              </a:buClr>
              <a:buSzPts val="935"/>
              <a:buFont typeface="Arial"/>
              <a:buNone/>
            </a:pPr>
            <a:r>
              <a:t/>
            </a:r>
            <a:endParaRPr b="0" i="0" sz="25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6110ffbdbb_0_0"/>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Reference</a:t>
            </a:r>
            <a:endParaRPr/>
          </a:p>
        </p:txBody>
      </p:sp>
      <p:sp>
        <p:nvSpPr>
          <p:cNvPr id="225" name="Google Shape;225;g26110ffbdbb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6" name="Google Shape;226;g26110ffbdbb_0_0"/>
          <p:cNvSpPr txBox="1"/>
          <p:nvPr/>
        </p:nvSpPr>
        <p:spPr>
          <a:xfrm>
            <a:off x="1463975" y="2956500"/>
            <a:ext cx="1075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6110ffbdbb_0_0"/>
          <p:cNvSpPr txBox="1"/>
          <p:nvPr/>
        </p:nvSpPr>
        <p:spPr>
          <a:xfrm>
            <a:off x="666400" y="1831577"/>
            <a:ext cx="10644900" cy="41385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15000"/>
              </a:lnSpc>
              <a:spcBef>
                <a:spcPts val="300"/>
              </a:spcBef>
              <a:spcAft>
                <a:spcPts val="0"/>
              </a:spcAft>
              <a:buClr>
                <a:srgbClr val="1F1F1F"/>
              </a:buClr>
              <a:buSzPts val="2200"/>
              <a:buFont typeface="Times New Roman"/>
              <a:buChar char="●"/>
            </a:pPr>
            <a:r>
              <a:rPr b="0" i="0" lang="en-US" sz="2200" u="none" cap="none" strike="noStrike">
                <a:solidFill>
                  <a:srgbClr val="1F1F1F"/>
                </a:solidFill>
                <a:highlight>
                  <a:srgbClr val="FFFFFF"/>
                </a:highlight>
                <a:latin typeface="Times New Roman"/>
                <a:ea typeface="Times New Roman"/>
                <a:cs typeface="Times New Roman"/>
                <a:sym typeface="Times New Roman"/>
              </a:rPr>
              <a:t>Yanyan Fang,Biyun Zhan,Wandi Cai,Shenghua Gao,and Bo Hu. Locality-constrained spatial transformer network for video crowd counting. In ICME, pages 814–819, 2019</a:t>
            </a:r>
            <a:endParaRPr b="0" i="0" sz="2200" u="none" cap="none" strike="noStrike">
              <a:solidFill>
                <a:srgbClr val="1F1F1F"/>
              </a:solidFill>
              <a:highlight>
                <a:srgbClr val="FFFFFF"/>
              </a:highlight>
              <a:latin typeface="Times New Roman"/>
              <a:ea typeface="Times New Roman"/>
              <a:cs typeface="Times New Roman"/>
              <a:sym typeface="Times New Roman"/>
            </a:endParaRPr>
          </a:p>
          <a:p>
            <a:pPr indent="-368300" lvl="0" marL="457200" marR="0" rtl="0" algn="just">
              <a:lnSpc>
                <a:spcPct val="115000"/>
              </a:lnSpc>
              <a:spcBef>
                <a:spcPts val="0"/>
              </a:spcBef>
              <a:spcAft>
                <a:spcPts val="0"/>
              </a:spcAft>
              <a:buClr>
                <a:srgbClr val="1F1F1F"/>
              </a:buClr>
              <a:buSzPts val="2200"/>
              <a:buFont typeface="Times New Roman"/>
              <a:buChar char="●"/>
            </a:pPr>
            <a:r>
              <a:rPr b="0" i="0" lang="en-US" sz="2200" u="none" cap="none" strike="noStrike">
                <a:solidFill>
                  <a:srgbClr val="1F1F1F"/>
                </a:solidFill>
                <a:highlight>
                  <a:srgbClr val="FFFFFF"/>
                </a:highlight>
                <a:latin typeface="Times New Roman"/>
                <a:ea typeface="Times New Roman"/>
                <a:cs typeface="Times New Roman"/>
                <a:sym typeface="Times New Roman"/>
              </a:rPr>
              <a:t>Meng-Ru Hsieh,Yen-Liang Lin,and Winston H. Hsu. Drone-based object counting by spatially regularized regional proposal network. In ICCV, 2017</a:t>
            </a:r>
            <a:endParaRPr/>
          </a:p>
          <a:p>
            <a:pPr indent="-368300" lvl="0" marL="457200" marR="0" rtl="0" algn="just">
              <a:lnSpc>
                <a:spcPct val="115000"/>
              </a:lnSpc>
              <a:spcBef>
                <a:spcPts val="0"/>
              </a:spcBef>
              <a:spcAft>
                <a:spcPts val="0"/>
              </a:spcAft>
              <a:buClr>
                <a:srgbClr val="1F1F1F"/>
              </a:buClr>
              <a:buSzPts val="2200"/>
              <a:buFont typeface="Times New Roman"/>
              <a:buChar char="●"/>
            </a:pPr>
            <a:r>
              <a:rPr b="0" i="0" lang="en-US" sz="2200" u="none" cap="none" strike="noStrike">
                <a:solidFill>
                  <a:srgbClr val="1F1F1F"/>
                </a:solidFill>
                <a:highlight>
                  <a:srgbClr val="FFFFFF"/>
                </a:highlight>
                <a:latin typeface="Times New Roman"/>
                <a:ea typeface="Times New Roman"/>
                <a:cs typeface="Times New Roman"/>
                <a:sym typeface="Times New Roman"/>
              </a:rPr>
              <a:t>Yaocong Hu,Huan Chang,Fudong Nian,Yan Wang, and Teng Li. Dense crowd counting from still images with convolutional neural networks. J.Visual Communication and Image Representation, 38:530–539, 2016.</a:t>
            </a:r>
            <a:endParaRPr/>
          </a:p>
          <a:p>
            <a:pPr indent="-368300" lvl="0" marL="457200" marR="0" rtl="0" algn="just">
              <a:lnSpc>
                <a:spcPct val="115000"/>
              </a:lnSpc>
              <a:spcBef>
                <a:spcPts val="0"/>
              </a:spcBef>
              <a:spcAft>
                <a:spcPts val="0"/>
              </a:spcAft>
              <a:buClr>
                <a:srgbClr val="1F1F1F"/>
              </a:buClr>
              <a:buSzPts val="2200"/>
              <a:buFont typeface="Times New Roman"/>
              <a:buChar char="●"/>
            </a:pPr>
            <a:r>
              <a:rPr b="0" i="0" lang="en-US" sz="2200" u="none" cap="none" strike="noStrike">
                <a:solidFill>
                  <a:srgbClr val="1F1F1F"/>
                </a:solidFill>
                <a:highlight>
                  <a:srgbClr val="FFFFFF"/>
                </a:highlight>
                <a:latin typeface="Times New Roman"/>
                <a:ea typeface="Times New Roman"/>
                <a:cs typeface="Times New Roman"/>
                <a:sym typeface="Times New Roman"/>
              </a:rPr>
              <a:t>Siyu Huang, Xi Li, Zhiqi Cheng, Zhongfei Zhang, and Alexander G. Hauptmann. Stacked pooling: Improving crowd counting by boosting scale invariance. CoRR, abs/1808.07456, 2018</a:t>
            </a:r>
            <a:endParaRPr b="0" i="0" sz="2200" u="none" cap="none" strike="noStrike">
              <a:solidFill>
                <a:srgbClr val="1F1F1F"/>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110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p:txBody>
      </p:sp>
      <p:sp>
        <p:nvSpPr>
          <p:cNvPr id="228" name="Google Shape;228;g26110ffbdbb_0_0"/>
          <p:cNvSpPr txBox="1"/>
          <p:nvPr/>
        </p:nvSpPr>
        <p:spPr>
          <a:xfrm>
            <a:off x="3855700" y="6259750"/>
            <a:ext cx="42663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77327"/>
                </a:solidFill>
                <a:latin typeface="Arial"/>
                <a:ea typeface="Arial"/>
                <a:cs typeface="Arial"/>
                <a:sym typeface="Arial"/>
              </a:rPr>
              <a:t>Department of Artificial Intelligence</a:t>
            </a:r>
            <a:endParaRPr b="1" i="0" sz="1800" u="none" cap="none" strike="noStrike">
              <a:solidFill>
                <a:srgbClr val="C7732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5" name="Google Shape;235;p16"/>
          <p:cNvSpPr/>
          <p:nvPr/>
        </p:nvSpPr>
        <p:spPr>
          <a:xfrm>
            <a:off x="151475" y="302925"/>
            <a:ext cx="11637600" cy="193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6" name="Google Shape;236;p16"/>
          <p:cNvPicPr preferRelativeResize="0"/>
          <p:nvPr/>
        </p:nvPicPr>
        <p:blipFill rotWithShape="1">
          <a:blip r:embed="rId3">
            <a:alphaModFix/>
          </a:blip>
          <a:srcRect b="0" l="0" r="0" t="0"/>
          <a:stretch/>
        </p:blipFill>
        <p:spPr>
          <a:xfrm>
            <a:off x="68775" y="0"/>
            <a:ext cx="12123225" cy="6609000"/>
          </a:xfrm>
          <a:prstGeom prst="rect">
            <a:avLst/>
          </a:prstGeom>
          <a:noFill/>
          <a:ln>
            <a:noFill/>
          </a:ln>
        </p:spPr>
      </p:pic>
      <p:sp>
        <p:nvSpPr>
          <p:cNvPr id="237" name="Google Shape;237;p16"/>
          <p:cNvSpPr txBox="1"/>
          <p:nvPr/>
        </p:nvSpPr>
        <p:spPr>
          <a:xfrm>
            <a:off x="3739688" y="6109800"/>
            <a:ext cx="4781400" cy="49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1" i="0" lang="en-US" sz="1800" u="none" cap="none" strike="noStrike">
                <a:solidFill>
                  <a:srgbClr val="C77327"/>
                </a:solidFill>
                <a:latin typeface="Arial"/>
                <a:ea typeface="Arial"/>
                <a:cs typeface="Arial"/>
                <a:sym typeface="Arial"/>
              </a:rPr>
              <a:t>Department of Artificial Intelligence</a:t>
            </a:r>
            <a:endParaRPr b="1" i="0" sz="1800" u="none" cap="none" strike="noStrike">
              <a:solidFill>
                <a:srgbClr val="C7732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976878a3428e41d_22"/>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Introduction</a:t>
            </a:r>
            <a:endParaRPr/>
          </a:p>
        </p:txBody>
      </p:sp>
      <p:sp>
        <p:nvSpPr>
          <p:cNvPr id="66" name="Google Shape;66;g1976878a3428e41d_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67" name="Google Shape;67;g1976878a3428e41d_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 name="Google Shape;68;g1976878a3428e41d_22"/>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
        <p:nvSpPr>
          <p:cNvPr id="69" name="Google Shape;69;g1976878a3428e41d_22"/>
          <p:cNvSpPr txBox="1"/>
          <p:nvPr/>
        </p:nvSpPr>
        <p:spPr>
          <a:xfrm>
            <a:off x="1492898" y="1973591"/>
            <a:ext cx="8933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976878a3428e41d_22"/>
          <p:cNvSpPr txBox="1"/>
          <p:nvPr/>
        </p:nvSpPr>
        <p:spPr>
          <a:xfrm>
            <a:off x="767400" y="1763525"/>
            <a:ext cx="10657200" cy="3966600"/>
          </a:xfrm>
          <a:prstGeom prst="rect">
            <a:avLst/>
          </a:prstGeom>
          <a:noFill/>
          <a:ln>
            <a:noFill/>
          </a:ln>
        </p:spPr>
        <p:txBody>
          <a:bodyPr anchorCtr="0" anchor="t" bIns="91425" lIns="91425" spcFirstLastPara="1" rIns="91425" wrap="square" tIns="91425">
            <a:noAutofit/>
          </a:bodyPr>
          <a:lstStyle/>
          <a:p>
            <a:pPr indent="457200" lvl="0" marL="0" marR="0" rtl="0" algn="just">
              <a:lnSpc>
                <a:spcPct val="100000"/>
              </a:lnSpc>
              <a:spcBef>
                <a:spcPts val="0"/>
              </a:spcBef>
              <a:spcAft>
                <a:spcPts val="0"/>
              </a:spcAft>
              <a:buClr>
                <a:srgbClr val="000000"/>
              </a:buClr>
              <a:buSzPts val="2100"/>
              <a:buFont typeface="Arial"/>
              <a:buNone/>
            </a:pPr>
            <a:r>
              <a:rPr b="0" i="0" lang="en-US" sz="2100" u="none" cap="none" strike="noStrike">
                <a:solidFill>
                  <a:schemeClr val="dk1"/>
                </a:solidFill>
                <a:highlight>
                  <a:srgbClr val="FFFFFF"/>
                </a:highlight>
                <a:latin typeface="Times New Roman"/>
                <a:ea typeface="Times New Roman"/>
                <a:cs typeface="Times New Roman"/>
                <a:sym typeface="Times New Roman"/>
              </a:rPr>
              <a:t>Despite notable advancements, crowd counting and tracking algorithms face challenges when dealing with drone-captured videos. These challenges encompass viewpoint and scale variations, background clutter, and small scales. A critical impediment to the development and evaluation of these algorithms is the absence of large-scale benchmarks for drone-based crowd analysis. While some efforts have been made to create datasets for crowd counting, they predominantly focus on still images or inconsistent frames from surveillance cameras, owing to the complexities of data collection and annotation for drone-based crowd analysis.</a:t>
            </a:r>
            <a:endParaRPr/>
          </a:p>
        </p:txBody>
      </p:sp>
      <p:pic>
        <p:nvPicPr>
          <p:cNvPr id="71" name="Google Shape;71;g1976878a3428e41d_22"/>
          <p:cNvPicPr preferRelativeResize="0"/>
          <p:nvPr/>
        </p:nvPicPr>
        <p:blipFill rotWithShape="1">
          <a:blip r:embed="rId3">
            <a:alphaModFix/>
          </a:blip>
          <a:srcRect b="0" l="0" r="0" t="0"/>
          <a:stretch/>
        </p:blipFill>
        <p:spPr>
          <a:xfrm>
            <a:off x="8681400" y="4146331"/>
            <a:ext cx="2743200" cy="2491261"/>
          </a:xfrm>
          <a:prstGeom prst="rect">
            <a:avLst/>
          </a:prstGeom>
          <a:noFill/>
          <a:ln>
            <a:noFill/>
          </a:ln>
        </p:spPr>
      </p:pic>
      <p:pic>
        <p:nvPicPr>
          <p:cNvPr id="72" name="Google Shape;72;g1976878a3428e41d_22"/>
          <p:cNvPicPr preferRelativeResize="0"/>
          <p:nvPr/>
        </p:nvPicPr>
        <p:blipFill rotWithShape="1">
          <a:blip r:embed="rId4">
            <a:alphaModFix/>
          </a:blip>
          <a:srcRect b="16359" l="0" r="0" t="0"/>
          <a:stretch/>
        </p:blipFill>
        <p:spPr>
          <a:xfrm>
            <a:off x="480750" y="4563850"/>
            <a:ext cx="3100650" cy="197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c568b874ff_2_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79" name="Google Shape;79;g1c568b874ff_2_31"/>
          <p:cNvSpPr txBox="1"/>
          <p:nvPr>
            <p:ph idx="11" type="ftr"/>
          </p:nvPr>
        </p:nvSpPr>
        <p:spPr>
          <a:xfrm>
            <a:off x="4038600" y="6356350"/>
            <a:ext cx="4114800" cy="365125"/>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
        <p:nvSpPr>
          <p:cNvPr id="80" name="Google Shape;80;g1c568b874ff_2_31"/>
          <p:cNvSpPr txBox="1"/>
          <p:nvPr/>
        </p:nvSpPr>
        <p:spPr>
          <a:xfrm>
            <a:off x="488018" y="1649157"/>
            <a:ext cx="11241526" cy="5114255"/>
          </a:xfrm>
          <a:prstGeom prst="rect">
            <a:avLst/>
          </a:prstGeom>
          <a:noFill/>
          <a:ln>
            <a:noFill/>
          </a:ln>
        </p:spPr>
        <p:txBody>
          <a:bodyPr anchorCtr="0" anchor="t" bIns="91425" lIns="91425" spcFirstLastPara="1" rIns="91425" wrap="square" tIns="91425">
            <a:noAutofit/>
          </a:bodyPr>
          <a:lstStyle/>
          <a:p>
            <a:pPr indent="457200" lvl="0" marL="0" marR="0" rtl="0" algn="just">
              <a:lnSpc>
                <a:spcPct val="115000"/>
              </a:lnSpc>
              <a:spcBef>
                <a:spcPts val="0"/>
              </a:spcBef>
              <a:spcAft>
                <a:spcPts val="0"/>
              </a:spcAft>
              <a:buClr>
                <a:srgbClr val="000000"/>
              </a:buClr>
              <a:buSzPts val="2100"/>
              <a:buFont typeface="Arial"/>
              <a:buNone/>
            </a:pPr>
            <a:r>
              <a:rPr b="0" i="0" lang="en-US" sz="2100" u="none" cap="none" strike="noStrike">
                <a:solidFill>
                  <a:schemeClr val="dk1"/>
                </a:solidFill>
                <a:highlight>
                  <a:srgbClr val="FFFFFF"/>
                </a:highlight>
                <a:latin typeface="Times New Roman"/>
                <a:ea typeface="Times New Roman"/>
                <a:cs typeface="Times New Roman"/>
                <a:sym typeface="Times New Roman"/>
              </a:rPr>
              <a:t>Crowd counting, localization, and tracking in drone-captured scenarios pose significant challenges in computer vision and artificial intelligence. Accurate and efficient methods are required to estimate crowd densities, locate individuals, and track their movements from aerial footage. Existing approaches offer valuable insights but often exhibit limitations in accuracy and robustness. </a:t>
            </a:r>
            <a:endParaRPr/>
          </a:p>
          <a:p>
            <a:pPr indent="457200" lvl="0" marL="0" marR="0" rtl="0" algn="just">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highlight>
                <a:srgbClr val="FFFFFF"/>
              </a:highlight>
              <a:latin typeface="Times New Roman"/>
              <a:ea typeface="Times New Roman"/>
              <a:cs typeface="Times New Roman"/>
              <a:sym typeface="Times New Roman"/>
            </a:endParaRPr>
          </a:p>
          <a:p>
            <a:pPr indent="457200" lvl="0" marL="0" marR="0" rtl="0" algn="just">
              <a:lnSpc>
                <a:spcPct val="115000"/>
              </a:lnSpc>
              <a:spcBef>
                <a:spcPts val="0"/>
              </a:spcBef>
              <a:spcAft>
                <a:spcPts val="0"/>
              </a:spcAft>
              <a:buClr>
                <a:srgbClr val="000000"/>
              </a:buClr>
              <a:buSzPts val="2100"/>
              <a:buFont typeface="Arial"/>
              <a:buNone/>
            </a:pPr>
            <a:r>
              <a:rPr b="0" i="0" lang="en-US" sz="2100" u="none" cap="none" strike="noStrike">
                <a:solidFill>
                  <a:schemeClr val="dk1"/>
                </a:solidFill>
                <a:highlight>
                  <a:srgbClr val="FFFFFF"/>
                </a:highlight>
                <a:latin typeface="Times New Roman"/>
                <a:ea typeface="Times New Roman"/>
                <a:cs typeface="Times New Roman"/>
                <a:sym typeface="Times New Roman"/>
              </a:rPr>
              <a:t>This research addresses the need for an enhanced methodology that leverages deep learning techniques to improve the precision of crowd analysis in drone-captured data. The primary challenge is to develop a method that outperforms existing solutions in terms of Mean Absolute Error (MAE), Mean Squared Error (MSE), localization accuracy, and tracking performance. This paper aims to propose, implement, and evaluate such a methodology, providing statistically significant evidence of its superiority over state-of-the-art methods and contributing to advancements in the field of computer vision, artificial intelligence, and crowd analysis for aerial applications.</a:t>
            </a:r>
            <a:endParaRPr b="0" i="0" sz="2100" u="none" cap="none" strike="noStrike">
              <a:solidFill>
                <a:schemeClr val="dk1"/>
              </a:solidFill>
              <a:highlight>
                <a:srgbClr val="FFFFFF"/>
              </a:highlight>
              <a:latin typeface="Times New Roman"/>
              <a:ea typeface="Times New Roman"/>
              <a:cs typeface="Times New Roman"/>
              <a:sym typeface="Times New Roman"/>
            </a:endParaRPr>
          </a:p>
        </p:txBody>
      </p:sp>
      <p:sp>
        <p:nvSpPr>
          <p:cNvPr id="81" name="Google Shape;81;g1c568b874ff_2_31"/>
          <p:cNvSpPr txBox="1"/>
          <p:nvPr/>
        </p:nvSpPr>
        <p:spPr>
          <a:xfrm>
            <a:off x="1597050" y="707675"/>
            <a:ext cx="4810500" cy="861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Problem statement </a:t>
            </a:r>
            <a:endParaRPr b="0" i="0" sz="4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1492798" y="353525"/>
            <a:ext cx="9861000" cy="13257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1800"/>
              </a:spcBef>
              <a:spcAft>
                <a:spcPts val="400"/>
              </a:spcAft>
              <a:buClr>
                <a:schemeClr val="dk1"/>
              </a:buClr>
              <a:buSzPts val="1100"/>
              <a:buNone/>
            </a:pPr>
            <a:r>
              <a:rPr lang="en-US">
                <a:solidFill>
                  <a:srgbClr val="1F1F1F"/>
                </a:solidFill>
                <a:highlight>
                  <a:srgbClr val="FFFFFF"/>
                </a:highlight>
              </a:rPr>
              <a:t>Literature survey</a:t>
            </a:r>
            <a:endParaRPr>
              <a:highlight>
                <a:srgbClr val="FFFFFF"/>
              </a:highlight>
            </a:endParaRPr>
          </a:p>
        </p:txBody>
      </p:sp>
      <p:sp>
        <p:nvSpPr>
          <p:cNvPr id="88" name="Google Shape;88;p13"/>
          <p:cNvSpPr txBox="1"/>
          <p:nvPr>
            <p:ph idx="12" type="sldNum"/>
          </p:nvPr>
        </p:nvSpPr>
        <p:spPr>
          <a:xfrm>
            <a:off x="9367250" y="63241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89" name="Google Shape;89;p13"/>
          <p:cNvGraphicFramePr/>
          <p:nvPr/>
        </p:nvGraphicFramePr>
        <p:xfrm>
          <a:off x="576198" y="1549055"/>
          <a:ext cx="3000000" cy="3000000"/>
        </p:xfrm>
        <a:graphic>
          <a:graphicData uri="http://schemas.openxmlformats.org/drawingml/2006/table">
            <a:tbl>
              <a:tblPr>
                <a:noFill/>
                <a:tableStyleId>{3F5C21F3-4843-497D-BE7D-F9D065A13D84}</a:tableStyleId>
              </a:tblPr>
              <a:tblGrid>
                <a:gridCol w="2249400"/>
                <a:gridCol w="2055150"/>
                <a:gridCol w="4986825"/>
                <a:gridCol w="1881825"/>
              </a:tblGrid>
              <a:tr h="475650">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t>Paper Title </a:t>
                      </a:r>
                      <a:endParaRPr b="1" sz="2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t>Author </a:t>
                      </a:r>
                      <a:endParaRPr b="1" sz="2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t>Synonyms</a:t>
                      </a:r>
                      <a:endParaRPr b="1" sz="2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publication</a:t>
                      </a:r>
                      <a:endParaRPr b="1" sz="2000" u="none" cap="none" strike="noStrike">
                        <a:latin typeface="Times New Roman"/>
                        <a:ea typeface="Times New Roman"/>
                        <a:cs typeface="Times New Roman"/>
                        <a:sym typeface="Times New Roman"/>
                      </a:endParaRPr>
                    </a:p>
                  </a:txBody>
                  <a:tcPr marT="91425" marB="91425" marR="91425" marL="91425"/>
                </a:tc>
              </a:tr>
              <a:tr h="152397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Planar Object Tracking in the Wild: A Benchmark</a:t>
                      </a:r>
                      <a:endParaRPr sz="1200" u="none" cap="none" strike="noStrike">
                        <a:latin typeface="Arial"/>
                        <a:ea typeface="Arial"/>
                        <a:cs typeface="Arial"/>
                        <a:sym typeface="Arial"/>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Pengpeng Liang Yifan Wu and Hu Lu et al.</a:t>
                      </a:r>
                      <a:endParaRPr sz="1200" u="none" cap="none" strike="noStrike">
                        <a:latin typeface="Arial"/>
                        <a:ea typeface="Arial"/>
                        <a:cs typeface="Arial"/>
                        <a:sym typeface="Arial"/>
                      </a:endParaRPr>
                    </a:p>
                  </a:txBody>
                  <a:tcPr marT="91425" marB="91425" marR="91425" marL="91425"/>
                </a:tc>
                <a:tc>
                  <a:txBody>
                    <a:bodyPr/>
                    <a:lstStyle/>
                    <a:p>
                      <a:pPr indent="-330200" lvl="0" marL="457200" marR="0" rtl="0" algn="l">
                        <a:lnSpc>
                          <a:spcPct val="115000"/>
                        </a:lnSpc>
                        <a:spcBef>
                          <a:spcPts val="0"/>
                        </a:spcBef>
                        <a:spcAft>
                          <a:spcPts val="0"/>
                        </a:spcAft>
                        <a:buClr>
                          <a:schemeClr val="dk1"/>
                        </a:buClr>
                        <a:buSzPts val="1600"/>
                        <a:buFont typeface="Times New Roman"/>
                        <a:buChar char="●"/>
                      </a:pPr>
                      <a:r>
                        <a:rPr lang="en-US" sz="1200" u="none" cap="none" strike="noStrike">
                          <a:solidFill>
                            <a:schemeClr val="dk1"/>
                          </a:solidFill>
                          <a:latin typeface="Arial"/>
                          <a:ea typeface="Arial"/>
                          <a:cs typeface="Arial"/>
                          <a:sym typeface="Arial"/>
                        </a:rPr>
                        <a:t>Studied problem in vision-based robotic applications</a:t>
                      </a:r>
                      <a:endParaRPr sz="12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Times New Roman"/>
                        <a:buChar char="●"/>
                      </a:pPr>
                      <a:r>
                        <a:rPr lang="en-US" sz="1200" u="none" cap="none" strike="noStrike">
                          <a:solidFill>
                            <a:schemeClr val="dk1"/>
                          </a:solidFill>
                          <a:highlight>
                            <a:srgbClr val="FFFFFF"/>
                          </a:highlight>
                          <a:latin typeface="Arial"/>
                          <a:ea typeface="Arial"/>
                          <a:cs typeface="Arial"/>
                          <a:sym typeface="Arial"/>
                        </a:rPr>
                        <a:t>S</a:t>
                      </a:r>
                      <a:r>
                        <a:rPr lang="en-US" sz="1200" u="none" cap="none" strike="noStrike">
                          <a:solidFill>
                            <a:schemeClr val="dk1"/>
                          </a:solidFill>
                          <a:latin typeface="Arial"/>
                          <a:ea typeface="Arial"/>
                          <a:cs typeface="Arial"/>
                          <a:sym typeface="Arial"/>
                        </a:rPr>
                        <a:t>everal benchmarks have been constructed for evaluating state-of-the-art algorithms</a:t>
                      </a:r>
                      <a:endParaRPr/>
                    </a:p>
                    <a:p>
                      <a:pPr indent="-330200" lvl="0" marL="457200" marR="0" rtl="0" algn="l">
                        <a:lnSpc>
                          <a:spcPct val="115000"/>
                        </a:lnSpc>
                        <a:spcBef>
                          <a:spcPts val="0"/>
                        </a:spcBef>
                        <a:spcAft>
                          <a:spcPts val="0"/>
                        </a:spcAft>
                        <a:buClr>
                          <a:schemeClr val="dk1"/>
                        </a:buClr>
                        <a:buSzPts val="1600"/>
                        <a:buFont typeface="Times New Roman"/>
                        <a:buChar char="●"/>
                      </a:pPr>
                      <a:r>
                        <a:rPr b="0" lang="en-US" sz="1200" u="none" cap="none" strike="noStrike">
                          <a:solidFill>
                            <a:schemeClr val="dk1"/>
                          </a:solidFill>
                          <a:highlight>
                            <a:srgbClr val="FFFFFF"/>
                          </a:highlight>
                          <a:latin typeface="Arial"/>
                          <a:ea typeface="Arial"/>
                          <a:cs typeface="Arial"/>
                          <a:sym typeface="Arial"/>
                        </a:rPr>
                        <a:t>various challenging factors, like cale change, rotation, perspective distortion, motion blur, occlusion considered, </a:t>
                      </a:r>
                      <a:endParaRPr b="0" i="0" sz="1200" u="none" cap="none" strike="noStrike">
                        <a:solidFill>
                          <a:schemeClr val="dk1"/>
                        </a:solidFill>
                        <a:highlight>
                          <a:srgbClr val="FFFFFF"/>
                        </a:highlight>
                        <a:latin typeface="Arial"/>
                        <a:ea typeface="Arial"/>
                        <a:cs typeface="Arial"/>
                        <a:sym typeface="Arial"/>
                      </a:endParaRPr>
                    </a:p>
                  </a:txBody>
                  <a:tcPr marT="91425" marB="91425" marR="91425" marL="91425"/>
                </a:tc>
                <a:tc>
                  <a:txBody>
                    <a:bodyPr/>
                    <a:lstStyle/>
                    <a:p>
                      <a:pPr indent="0" lvl="0" marL="127000" marR="0" rtl="0" algn="l">
                        <a:lnSpc>
                          <a:spcPct val="115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ICRA 2018</a:t>
                      </a:r>
                      <a:endParaRPr/>
                    </a:p>
                    <a:p>
                      <a:pPr indent="0" lvl="0" marL="127000" marR="0" rtl="0" algn="l">
                        <a:lnSpc>
                          <a:spcPct val="115000"/>
                        </a:lnSpc>
                        <a:spcBef>
                          <a:spcPts val="0"/>
                        </a:spcBef>
                        <a:spcAft>
                          <a:spcPts val="0"/>
                        </a:spcAft>
                        <a:buClr>
                          <a:schemeClr val="dk1"/>
                        </a:buClr>
                        <a:buSzPts val="1600"/>
                        <a:buFont typeface="Times New Roman"/>
                        <a:buNone/>
                      </a:pPr>
                      <a:r>
                        <a:rPr b="0" i="0" lang="en-US" sz="1600" u="sng" cap="none" strike="noStrike">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https://doi.org/10.48550/arXiv.1703.07938</a:t>
                      </a:r>
                      <a:r>
                        <a:rPr b="0" i="0" lang="en-US" sz="1600" u="none" cap="none" strike="noStrike">
                          <a:solidFill>
                            <a:schemeClr val="dk1"/>
                          </a:solidFill>
                          <a:highlight>
                            <a:srgbClr val="FFFFFF"/>
                          </a:highlight>
                          <a:latin typeface="Times New Roman"/>
                          <a:ea typeface="Times New Roman"/>
                          <a:cs typeface="Times New Roman"/>
                          <a:sym typeface="Times New Roman"/>
                        </a:rPr>
                        <a:t> </a:t>
                      </a:r>
                      <a:endParaRPr b="0" i="0" sz="1600" u="none" cap="none" strike="noStrike">
                        <a:solidFill>
                          <a:schemeClr val="dk1"/>
                        </a:solidFill>
                        <a:highlight>
                          <a:srgbClr val="FFFFFF"/>
                        </a:highlight>
                        <a:latin typeface="Times New Roman"/>
                        <a:ea typeface="Times New Roman"/>
                        <a:cs typeface="Times New Roman"/>
                        <a:sym typeface="Times New Roman"/>
                      </a:endParaRPr>
                    </a:p>
                  </a:txBody>
                  <a:tcPr marT="91425" marB="91425" marR="91425" marL="91425"/>
                </a:tc>
              </a:tr>
              <a:tr h="169622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Detection, Tracking, and Counting Meets Drones in Crowds: A Benchmark</a:t>
                      </a:r>
                      <a:endParaRPr sz="1200" u="none" cap="none" strike="noStrike">
                        <a:solidFill>
                          <a:schemeClr val="dk1"/>
                        </a:solidFill>
                        <a:highlight>
                          <a:srgbClr val="FFFFFF"/>
                        </a:highlight>
                        <a:latin typeface="Arial"/>
                        <a:ea typeface="Arial"/>
                        <a:cs typeface="Arial"/>
                        <a:sym typeface="Arial"/>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Longyin Wen, </a:t>
                      </a:r>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Dawei Du, </a:t>
                      </a:r>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Pengfei Zhu</a:t>
                      </a:r>
                      <a:endParaRPr sz="1200" u="none" cap="none" strike="noStrike">
                        <a:latin typeface="Arial"/>
                        <a:ea typeface="Arial"/>
                        <a:cs typeface="Arial"/>
                        <a:sym typeface="Arial"/>
                      </a:endParaRPr>
                    </a:p>
                  </a:txBody>
                  <a:tcPr marT="91425" marB="91425" marR="91425" marL="91425"/>
                </a:tc>
                <a:tc>
                  <a:txBody>
                    <a:bodyPr/>
                    <a:lstStyle/>
                    <a:p>
                      <a:pPr indent="-323850" lvl="0" marL="457200" marR="0" rtl="0" algn="l">
                        <a:lnSpc>
                          <a:spcPct val="115000"/>
                        </a:lnSpc>
                        <a:spcBef>
                          <a:spcPts val="0"/>
                        </a:spcBef>
                        <a:spcAft>
                          <a:spcPts val="0"/>
                        </a:spcAft>
                        <a:buClr>
                          <a:schemeClr val="dk1"/>
                        </a:buClr>
                        <a:buSzPts val="1500"/>
                        <a:buFont typeface="Times New Roman"/>
                        <a:buChar char="●"/>
                      </a:pPr>
                      <a:r>
                        <a:rPr lang="en-US" sz="1200" u="none" cap="none" strike="noStrike">
                          <a:solidFill>
                            <a:schemeClr val="dk1"/>
                          </a:solidFill>
                          <a:latin typeface="Arial"/>
                          <a:ea typeface="Arial"/>
                          <a:cs typeface="Arial"/>
                          <a:sym typeface="Arial"/>
                        </a:rPr>
                        <a:t>Constructed a benchmark with a new drone-captured largescale dataset, named as DroneCrowd</a:t>
                      </a:r>
                      <a:endParaRPr sz="1200" u="none" cap="none" strike="noStrike">
                        <a:solidFill>
                          <a:schemeClr val="dk1"/>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Times New Roman"/>
                        <a:buChar char="●"/>
                      </a:pPr>
                      <a:r>
                        <a:rPr lang="en-US" sz="1200" u="none" cap="none" strike="noStrike">
                          <a:solidFill>
                            <a:schemeClr val="dk1"/>
                          </a:solidFill>
                          <a:latin typeface="Arial"/>
                          <a:ea typeface="Arial"/>
                          <a:cs typeface="Arial"/>
                          <a:sym typeface="Arial"/>
                        </a:rPr>
                        <a:t>Designed the Space-Time Neighbor-Aware Network (STNNet) as baseline</a:t>
                      </a:r>
                      <a:r>
                        <a:rPr lang="en-US" sz="1200" u="none" cap="none" strike="noStrike">
                          <a:solidFill>
                            <a:schemeClr val="dk1"/>
                          </a:solidFill>
                          <a:highlight>
                            <a:srgbClr val="FFFFFF"/>
                          </a:highlight>
                          <a:latin typeface="Arial"/>
                          <a:ea typeface="Arial"/>
                          <a:cs typeface="Arial"/>
                          <a:sym typeface="Arial"/>
                        </a:rPr>
                        <a:t>.</a:t>
                      </a:r>
                      <a:endParaRPr sz="1200" u="none" cap="none" strike="noStrike">
                        <a:solidFill>
                          <a:schemeClr val="dk1"/>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Times New Roman"/>
                        <a:buChar char="●"/>
                      </a:pPr>
                      <a:r>
                        <a:rPr lang="en-US" sz="1200" u="none" cap="none" strike="noStrike">
                          <a:solidFill>
                            <a:schemeClr val="dk1"/>
                          </a:solidFill>
                          <a:latin typeface="Arial"/>
                          <a:ea typeface="Arial"/>
                          <a:cs typeface="Arial"/>
                          <a:sym typeface="Arial"/>
                        </a:rPr>
                        <a:t>STNNet (w/o rel) produces 40.00% and 32.26% L-mAP and T-mAP scores</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133350" marR="0" rtl="0" algn="l">
                        <a:lnSpc>
                          <a:spcPct val="115000"/>
                        </a:lnSpc>
                        <a:spcBef>
                          <a:spcPts val="0"/>
                        </a:spcBef>
                        <a:spcAft>
                          <a:spcPts val="0"/>
                        </a:spcAft>
                        <a:buClr>
                          <a:schemeClr val="dk1"/>
                        </a:buClr>
                        <a:buSzPts val="1500"/>
                        <a:buFont typeface="Times New Roman"/>
                        <a:buNone/>
                      </a:pPr>
                      <a:r>
                        <a:rPr lang="en-US" sz="1400" u="none" cap="none" strike="noStrike">
                          <a:solidFill>
                            <a:schemeClr val="dk1"/>
                          </a:solidFill>
                          <a:latin typeface="Times New Roman"/>
                          <a:ea typeface="Times New Roman"/>
                          <a:cs typeface="Times New Roman"/>
                          <a:sym typeface="Times New Roman"/>
                        </a:rPr>
                        <a:t>CVPR 2021</a:t>
                      </a:r>
                      <a:endParaRPr/>
                    </a:p>
                    <a:p>
                      <a:pPr indent="0" lvl="0" marL="133350" marR="0" rtl="0" algn="l">
                        <a:lnSpc>
                          <a:spcPct val="115000"/>
                        </a:lnSpc>
                        <a:spcBef>
                          <a:spcPts val="0"/>
                        </a:spcBef>
                        <a:spcAft>
                          <a:spcPts val="0"/>
                        </a:spcAft>
                        <a:buClr>
                          <a:schemeClr val="dk1"/>
                        </a:buClr>
                        <a:buSzPts val="1500"/>
                        <a:buFont typeface="Times New Roman"/>
                        <a:buNone/>
                      </a:pPr>
                      <a:r>
                        <a:rPr lang="en-US" sz="14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https://doi.org/10.48550/arXiv.2105.02440</a:t>
                      </a:r>
                      <a:r>
                        <a:rPr lang="en-US" sz="1400" u="none" cap="none" strike="noStrike">
                          <a:solidFill>
                            <a:schemeClr val="dk1"/>
                          </a:solidFill>
                          <a:latin typeface="Times New Roman"/>
                          <a:ea typeface="Times New Roman"/>
                          <a:cs typeface="Times New Roman"/>
                          <a:sym typeface="Times New Roman"/>
                        </a:rPr>
                        <a:t>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14068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Deformable ConvNets More Deformable, Better Results</a:t>
                      </a:r>
                      <a:endParaRPr sz="1200" u="none" cap="none" strike="noStrike">
                        <a:latin typeface="Arial"/>
                        <a:ea typeface="Arial"/>
                        <a:cs typeface="Arial"/>
                        <a:sym typeface="Arial"/>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Xizhou Zhu and</a:t>
                      </a:r>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Han Hu</a:t>
                      </a:r>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Stephen Lin et al.</a:t>
                      </a:r>
                      <a:endParaRPr sz="1200" u="none" cap="none" strike="noStrike">
                        <a:latin typeface="Arial"/>
                        <a:ea typeface="Arial"/>
                        <a:cs typeface="Arial"/>
                        <a:sym typeface="Arial"/>
                      </a:endParaRPr>
                    </a:p>
                  </a:txBody>
                  <a:tcPr marT="91425" marB="91425" marR="91425" marL="91425"/>
                </a:tc>
                <a:tc>
                  <a:txBody>
                    <a:bodyPr/>
                    <a:lstStyle/>
                    <a:p>
                      <a:pPr indent="-323850" lvl="0" marL="457200" marR="0" rtl="0" algn="l">
                        <a:lnSpc>
                          <a:spcPct val="115000"/>
                        </a:lnSpc>
                        <a:spcBef>
                          <a:spcPts val="0"/>
                        </a:spcBef>
                        <a:spcAft>
                          <a:spcPts val="0"/>
                        </a:spcAft>
                        <a:buClr>
                          <a:schemeClr val="dk1"/>
                        </a:buClr>
                        <a:buSzPts val="1500"/>
                        <a:buFont typeface="Times New Roman"/>
                        <a:buChar char="●"/>
                      </a:pPr>
                      <a:r>
                        <a:rPr lang="en-US" sz="1200" u="none" cap="none" strike="noStrike">
                          <a:solidFill>
                            <a:schemeClr val="dk1"/>
                          </a:solidFill>
                          <a:latin typeface="Arial"/>
                          <a:ea typeface="Arial"/>
                          <a:cs typeface="Arial"/>
                          <a:sym typeface="Arial"/>
                        </a:rPr>
                        <a:t>reformulation of Deformable ConvNets that improves its ability to focus on pertinent image regions, through increased modeling power and stronger training</a:t>
                      </a:r>
                      <a:endParaRPr/>
                    </a:p>
                    <a:p>
                      <a:pPr indent="-323850" lvl="0" marL="457200" marR="0" rtl="0" algn="l">
                        <a:lnSpc>
                          <a:spcPct val="115000"/>
                        </a:lnSpc>
                        <a:spcBef>
                          <a:spcPts val="0"/>
                        </a:spcBef>
                        <a:spcAft>
                          <a:spcPts val="0"/>
                        </a:spcAft>
                        <a:buClr>
                          <a:schemeClr val="dk1"/>
                        </a:buClr>
                        <a:buSzPts val="1500"/>
                        <a:buFont typeface="Times New Roman"/>
                        <a:buChar char="●"/>
                      </a:pPr>
                      <a:r>
                        <a:rPr b="0" lang="en-US" sz="1200" u="none" cap="none" strike="noStrike">
                          <a:solidFill>
                            <a:srgbClr val="000000"/>
                          </a:solidFill>
                          <a:latin typeface="Arial"/>
                          <a:ea typeface="Arial"/>
                          <a:cs typeface="Arial"/>
                          <a:sym typeface="Arial"/>
                        </a:rPr>
                        <a:t>Deformable ConvNets yields significant performance gains over the original model</a:t>
                      </a:r>
                      <a:endParaRPr sz="1200" u="none" cap="none" strike="noStrike">
                        <a:solidFill>
                          <a:schemeClr val="dk1"/>
                        </a:solidFill>
                        <a:highlight>
                          <a:srgbClr val="FFFFFF"/>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CVPR 2018</a:t>
                      </a:r>
                      <a:endParaRPr/>
                    </a:p>
                    <a:p>
                      <a:pPr indent="0" lvl="0" marL="0" marR="0" rtl="0" algn="l">
                        <a:lnSpc>
                          <a:spcPct val="100000"/>
                        </a:lnSpc>
                        <a:spcBef>
                          <a:spcPts val="0"/>
                        </a:spcBef>
                        <a:spcAft>
                          <a:spcPts val="0"/>
                        </a:spcAft>
                        <a:buNone/>
                      </a:pPr>
                      <a:br>
                        <a:rPr b="0" lang="en-US" sz="1400" u="sng" cap="none" strike="noStrike">
                          <a:solidFill>
                            <a:schemeClr val="hlink"/>
                          </a:solidFill>
                          <a:hlinkClick r:id="rId5"/>
                        </a:rPr>
                      </a:br>
                      <a:r>
                        <a:rPr b="0" lang="en-US" sz="1400" u="sng" cap="none" strike="noStrike">
                          <a:solidFill>
                            <a:schemeClr val="hlink"/>
                          </a:solidFill>
                          <a:hlinkClick r:id="rId6"/>
                        </a:rPr>
                        <a:t>https://doi.org/10.48550/arXiv.1811.11168</a:t>
                      </a:r>
                      <a:endParaRPr sz="1400" u="none" cap="none" strike="noStrike"/>
                    </a:p>
                  </a:txBody>
                  <a:tcPr marT="45725" marB="45725" marR="61925"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1492798" y="353525"/>
            <a:ext cx="9861000" cy="13257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1800"/>
              </a:spcBef>
              <a:spcAft>
                <a:spcPts val="400"/>
              </a:spcAft>
              <a:buClr>
                <a:schemeClr val="dk1"/>
              </a:buClr>
              <a:buSzPts val="1100"/>
              <a:buNone/>
            </a:pPr>
            <a:r>
              <a:rPr lang="en-US">
                <a:solidFill>
                  <a:srgbClr val="1F1F1F"/>
                </a:solidFill>
                <a:highlight>
                  <a:srgbClr val="FFFFFF"/>
                </a:highlight>
              </a:rPr>
              <a:t>Literature survey</a:t>
            </a:r>
            <a:endParaRPr>
              <a:highlight>
                <a:srgbClr val="FFFFFF"/>
              </a:highlight>
            </a:endParaRPr>
          </a:p>
        </p:txBody>
      </p:sp>
      <p:sp>
        <p:nvSpPr>
          <p:cNvPr id="96" name="Google Shape;96;p5"/>
          <p:cNvSpPr txBox="1"/>
          <p:nvPr>
            <p:ph idx="12" type="sldNum"/>
          </p:nvPr>
        </p:nvSpPr>
        <p:spPr>
          <a:xfrm>
            <a:off x="9367250" y="63241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97" name="Google Shape;97;p5"/>
          <p:cNvGraphicFramePr/>
          <p:nvPr/>
        </p:nvGraphicFramePr>
        <p:xfrm>
          <a:off x="576198" y="1396656"/>
          <a:ext cx="3000000" cy="3000000"/>
        </p:xfrm>
        <a:graphic>
          <a:graphicData uri="http://schemas.openxmlformats.org/drawingml/2006/table">
            <a:tbl>
              <a:tblPr>
                <a:noFill/>
                <a:tableStyleId>{3F5C21F3-4843-497D-BE7D-F9D065A13D84}</a:tableStyleId>
              </a:tblPr>
              <a:tblGrid>
                <a:gridCol w="2227850"/>
                <a:gridCol w="2035500"/>
                <a:gridCol w="4939100"/>
                <a:gridCol w="1863775"/>
              </a:tblGrid>
              <a:tr h="476850">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t>Paper Title </a:t>
                      </a:r>
                      <a:endParaRPr b="1" sz="2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t>Author </a:t>
                      </a:r>
                      <a:endParaRPr b="1" sz="2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t>Synonyms</a:t>
                      </a:r>
                      <a:endParaRPr b="1" sz="2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publication</a:t>
                      </a:r>
                      <a:endParaRPr b="1" sz="2000" u="none" cap="none" strike="noStrike">
                        <a:latin typeface="Times New Roman"/>
                        <a:ea typeface="Times New Roman"/>
                        <a:cs typeface="Times New Roman"/>
                        <a:sym typeface="Times New Roman"/>
                      </a:endParaRPr>
                    </a:p>
                  </a:txBody>
                  <a:tcPr marT="91425" marB="91425" marR="91425" marL="91425"/>
                </a:tc>
              </a:tr>
              <a:tr h="142017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A benchmark for multi object tracking in crowded scenes</a:t>
                      </a:r>
                      <a:endParaRPr sz="1200" u="none" cap="none" strike="noStrike">
                        <a:latin typeface="Arial"/>
                        <a:ea typeface="Arial"/>
                        <a:cs typeface="Arial"/>
                        <a:sym typeface="Arial"/>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Patrick Dendorfer, Hamid Rezatofighi et. al.</a:t>
                      </a:r>
                      <a:endParaRPr sz="1200" u="none" cap="none" strike="noStrike">
                        <a:latin typeface="Arial"/>
                        <a:ea typeface="Arial"/>
                        <a:cs typeface="Arial"/>
                        <a:sym typeface="Arial"/>
                      </a:endParaRPr>
                    </a:p>
                  </a:txBody>
                  <a:tcPr marT="91425" marB="91425" marR="91425" marL="91425"/>
                </a:tc>
                <a:tc>
                  <a:txBody>
                    <a:bodyPr/>
                    <a:lstStyle/>
                    <a:p>
                      <a:pPr indent="-330200" lvl="0" marL="457200" marR="0" rtl="0" algn="l">
                        <a:lnSpc>
                          <a:spcPct val="115000"/>
                        </a:lnSpc>
                        <a:spcBef>
                          <a:spcPts val="0"/>
                        </a:spcBef>
                        <a:spcAft>
                          <a:spcPts val="0"/>
                        </a:spcAft>
                        <a:buClr>
                          <a:schemeClr val="dk1"/>
                        </a:buClr>
                        <a:buSzPts val="1600"/>
                        <a:buFont typeface="Times New Roman"/>
                        <a:buChar char="●"/>
                      </a:pPr>
                      <a:r>
                        <a:rPr lang="en-US" sz="1000" u="none" cap="none" strike="noStrike">
                          <a:solidFill>
                            <a:schemeClr val="dk1"/>
                          </a:solidFill>
                          <a:latin typeface="Arial"/>
                          <a:ea typeface="Arial"/>
                          <a:cs typeface="Arial"/>
                          <a:sym typeface="Arial"/>
                        </a:rPr>
                        <a:t>Annotators in multiple object tracking, typically involves marking the position of each object in each frame and assigning unique identifiers to track objects across frames.</a:t>
                      </a:r>
                      <a:endParaRPr/>
                    </a:p>
                    <a:p>
                      <a:pPr indent="-330200" lvl="0" marL="457200" marR="0" rtl="0" algn="l">
                        <a:lnSpc>
                          <a:spcPct val="115000"/>
                        </a:lnSpc>
                        <a:spcBef>
                          <a:spcPts val="0"/>
                        </a:spcBef>
                        <a:spcAft>
                          <a:spcPts val="0"/>
                        </a:spcAft>
                        <a:buClr>
                          <a:schemeClr val="dk1"/>
                        </a:buClr>
                        <a:buSzPts val="1600"/>
                        <a:buFont typeface="Times New Roman"/>
                        <a:buChar char="●"/>
                      </a:pPr>
                      <a:r>
                        <a:rPr b="0" lang="en-US" sz="1000" u="none" cap="none" strike="noStrike">
                          <a:solidFill>
                            <a:schemeClr val="dk1"/>
                          </a:solidFill>
                          <a:latin typeface="Arial"/>
                          <a:ea typeface="Arial"/>
                          <a:cs typeface="Arial"/>
                          <a:sym typeface="Arial"/>
                        </a:rPr>
                        <a:t>Metrics for tracking benchmarks like Multiple Object Tracking Accuracy (MOTA), Multiple Object Tracking Precision (MOTP), used. Protocols define how trackers are evaluated, including the use of training and testing splits</a:t>
                      </a:r>
                      <a:r>
                        <a:rPr b="0" lang="en-US" sz="1200" u="none" cap="none" strike="noStrike">
                          <a:solidFill>
                            <a:schemeClr val="dk1"/>
                          </a:solidFill>
                          <a:latin typeface="Arial"/>
                          <a:ea typeface="Arial"/>
                          <a:cs typeface="Arial"/>
                          <a:sym typeface="Arial"/>
                        </a:rPr>
                        <a:t>.</a:t>
                      </a:r>
                      <a:endParaRPr b="0" i="0" sz="1200" u="none" cap="none" strike="noStrike">
                        <a:solidFill>
                          <a:schemeClr val="dk1"/>
                        </a:solidFill>
                        <a:highlight>
                          <a:srgbClr val="FFFFFF"/>
                        </a:highlight>
                        <a:latin typeface="Arial"/>
                        <a:ea typeface="Arial"/>
                        <a:cs typeface="Arial"/>
                        <a:sym typeface="Arial"/>
                      </a:endParaRPr>
                    </a:p>
                  </a:txBody>
                  <a:tcPr marT="91425" marB="91425" marR="91425" marL="91425"/>
                </a:tc>
                <a:tc>
                  <a:txBody>
                    <a:bodyPr/>
                    <a:lstStyle/>
                    <a:p>
                      <a:pPr indent="0" lvl="0" marL="127000" marR="0" rtl="0" algn="l">
                        <a:lnSpc>
                          <a:spcPct val="115000"/>
                        </a:lnSpc>
                        <a:spcBef>
                          <a:spcPts val="0"/>
                        </a:spcBef>
                        <a:spcAft>
                          <a:spcPts val="0"/>
                        </a:spcAft>
                        <a:buClr>
                          <a:schemeClr val="dk1"/>
                        </a:buClr>
                        <a:buSzPts val="1600"/>
                        <a:buFont typeface="Times New Roman"/>
                        <a:buNone/>
                      </a:pPr>
                      <a:r>
                        <a:rPr b="0" i="0" lang="en-US" sz="1000" u="none" cap="none" strike="noStrike">
                          <a:solidFill>
                            <a:schemeClr val="dk1"/>
                          </a:solidFill>
                          <a:latin typeface="Times New Roman"/>
                          <a:ea typeface="Times New Roman"/>
                          <a:cs typeface="Times New Roman"/>
                          <a:sym typeface="Times New Roman"/>
                        </a:rPr>
                        <a:t>ICRA 2020</a:t>
                      </a:r>
                      <a:endParaRPr/>
                    </a:p>
                    <a:p>
                      <a:pPr indent="0" lvl="0" marL="127000" marR="0" rtl="0" algn="l">
                        <a:lnSpc>
                          <a:spcPct val="115000"/>
                        </a:lnSpc>
                        <a:spcBef>
                          <a:spcPts val="0"/>
                        </a:spcBef>
                        <a:spcAft>
                          <a:spcPts val="0"/>
                        </a:spcAft>
                        <a:buClr>
                          <a:schemeClr val="dk1"/>
                        </a:buClr>
                        <a:buSzPts val="1600"/>
                        <a:buFont typeface="Times New Roman"/>
                        <a:buNone/>
                      </a:pPr>
                      <a:r>
                        <a:rPr b="0" i="0" lang="en-US" sz="10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https://arxiv.org/pdf/2003.09003</a:t>
                      </a:r>
                      <a:r>
                        <a:rPr b="0" i="0" lang="en-US" sz="1000" u="none" cap="none" strike="noStrike">
                          <a:solidFill>
                            <a:schemeClr val="dk1"/>
                          </a:solidFill>
                          <a:latin typeface="Times New Roman"/>
                          <a:ea typeface="Times New Roman"/>
                          <a:cs typeface="Times New Roman"/>
                          <a:sym typeface="Times New Roman"/>
                        </a:rPr>
                        <a:t> </a:t>
                      </a:r>
                      <a:endParaRPr b="0" i="0" sz="1000" u="none" cap="none" strike="noStrike">
                        <a:solidFill>
                          <a:schemeClr val="dk1"/>
                        </a:solidFill>
                        <a:highlight>
                          <a:srgbClr val="FFFFFF"/>
                        </a:highlight>
                        <a:latin typeface="Times New Roman"/>
                        <a:ea typeface="Times New Roman"/>
                        <a:cs typeface="Times New Roman"/>
                        <a:sym typeface="Times New Roman"/>
                      </a:endParaRPr>
                    </a:p>
                  </a:txBody>
                  <a:tcPr marT="91425" marB="91425" marR="91425" marL="91425"/>
                </a:tc>
              </a:tr>
              <a:tr h="125922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Learning to Track: Online Multi-object Tracking by Decision Making</a:t>
                      </a:r>
                      <a:endParaRPr sz="1200" u="none" cap="none" strike="noStrike">
                        <a:solidFill>
                          <a:schemeClr val="dk1"/>
                        </a:solidFill>
                        <a:highlight>
                          <a:srgbClr val="FFFFFF"/>
                        </a:highlight>
                        <a:latin typeface="Arial"/>
                        <a:ea typeface="Arial"/>
                        <a:cs typeface="Arial"/>
                        <a:sym typeface="Arial"/>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Yu Xiang; Alexandre Alahi et. al. </a:t>
                      </a:r>
                      <a:endParaRPr sz="1200" u="none" cap="none" strike="noStrike">
                        <a:latin typeface="Arial"/>
                        <a:ea typeface="Arial"/>
                        <a:cs typeface="Arial"/>
                        <a:sym typeface="Arial"/>
                      </a:endParaRPr>
                    </a:p>
                  </a:txBody>
                  <a:tcPr marT="91425" marB="91425" marR="91425" marL="91425"/>
                </a:tc>
                <a:tc>
                  <a:txBody>
                    <a:bodyPr/>
                    <a:lstStyle/>
                    <a:p>
                      <a:pPr indent="-323850" lvl="0" marL="457200" marR="0" rtl="0" algn="l">
                        <a:lnSpc>
                          <a:spcPct val="115000"/>
                        </a:lnSpc>
                        <a:spcBef>
                          <a:spcPts val="0"/>
                        </a:spcBef>
                        <a:spcAft>
                          <a:spcPts val="0"/>
                        </a:spcAft>
                        <a:buClr>
                          <a:schemeClr val="dk1"/>
                        </a:buClr>
                        <a:buSzPts val="1500"/>
                        <a:buFont typeface="Times New Roman"/>
                        <a:buChar char="●"/>
                      </a:pPr>
                      <a:r>
                        <a:rPr lang="en-US" sz="1000" u="none" cap="none" strike="noStrike">
                          <a:solidFill>
                            <a:schemeClr val="dk1"/>
                          </a:solidFill>
                          <a:latin typeface="Arial"/>
                          <a:ea typeface="Arial"/>
                          <a:cs typeface="Arial"/>
                          <a:sym typeface="Arial"/>
                        </a:rPr>
                        <a:t>Each object's lifetime is modeled as an Markov Decision Processes (MDPs) as part of reinforcement learning and decision-making problems.</a:t>
                      </a:r>
                      <a:endParaRPr/>
                    </a:p>
                    <a:p>
                      <a:pPr indent="-323850" lvl="0" marL="457200" marR="0" rtl="0" algn="l">
                        <a:lnSpc>
                          <a:spcPct val="115000"/>
                        </a:lnSpc>
                        <a:spcBef>
                          <a:spcPts val="0"/>
                        </a:spcBef>
                        <a:spcAft>
                          <a:spcPts val="0"/>
                        </a:spcAft>
                        <a:buClr>
                          <a:schemeClr val="dk1"/>
                        </a:buClr>
                        <a:buSzPts val="1500"/>
                        <a:buFont typeface="Times New Roman"/>
                        <a:buChar char="●"/>
                      </a:pPr>
                      <a:r>
                        <a:rPr lang="en-US" sz="1000" u="none" cap="none" strike="noStrike">
                          <a:solidFill>
                            <a:schemeClr val="dk1"/>
                          </a:solidFill>
                          <a:latin typeface="Arial"/>
                          <a:ea typeface="Arial"/>
                          <a:cs typeface="Arial"/>
                          <a:sym typeface="Arial"/>
                        </a:rPr>
                        <a:t>Reinforcement learning is used for training agent is given reward associate to the accuracy of object associations.</a:t>
                      </a:r>
                      <a:endParaRPr/>
                    </a:p>
                    <a:p>
                      <a:pPr indent="-323850" lvl="0" marL="457200" marR="0" rtl="0" algn="l">
                        <a:lnSpc>
                          <a:spcPct val="115000"/>
                        </a:lnSpc>
                        <a:spcBef>
                          <a:spcPts val="0"/>
                        </a:spcBef>
                        <a:spcAft>
                          <a:spcPts val="0"/>
                        </a:spcAft>
                        <a:buClr>
                          <a:schemeClr val="dk1"/>
                        </a:buClr>
                        <a:buSzPts val="1500"/>
                        <a:buFont typeface="Times New Roman"/>
                        <a:buChar char="●"/>
                      </a:pPr>
                      <a:r>
                        <a:rPr lang="en-US" sz="1000" u="none" cap="none" strike="noStrike">
                          <a:solidFill>
                            <a:schemeClr val="dk1"/>
                          </a:solidFill>
                          <a:latin typeface="Arial"/>
                          <a:ea typeface="Arial"/>
                          <a:cs typeface="Arial"/>
                          <a:sym typeface="Arial"/>
                        </a:rPr>
                        <a:t>The MOT Benchmark is used for evaluating multiple object tracking</a:t>
                      </a:r>
                      <a:endParaRPr/>
                    </a:p>
                  </a:txBody>
                  <a:tcPr marT="91425" marB="91425" marR="91425" marL="91425"/>
                </a:tc>
                <a:tc>
                  <a:txBody>
                    <a:bodyPr/>
                    <a:lstStyle/>
                    <a:p>
                      <a:pPr indent="0" lvl="0" marL="133350" marR="0" rtl="0" algn="l">
                        <a:lnSpc>
                          <a:spcPct val="115000"/>
                        </a:lnSpc>
                        <a:spcBef>
                          <a:spcPts val="0"/>
                        </a:spcBef>
                        <a:spcAft>
                          <a:spcPts val="0"/>
                        </a:spcAft>
                        <a:buClr>
                          <a:schemeClr val="dk1"/>
                        </a:buClr>
                        <a:buSzPts val="1500"/>
                        <a:buFont typeface="Times New Roman"/>
                        <a:buNone/>
                      </a:pPr>
                      <a:r>
                        <a:rPr lang="en-US" sz="1000" u="none" cap="none" strike="noStrike">
                          <a:solidFill>
                            <a:schemeClr val="dk1"/>
                          </a:solidFill>
                          <a:latin typeface="Times New Roman"/>
                          <a:ea typeface="Times New Roman"/>
                          <a:cs typeface="Times New Roman"/>
                          <a:sym typeface="Times New Roman"/>
                        </a:rPr>
                        <a:t>2015 IEEE International Conference on Computer Vision (ICCV) DOI: 10.1109/ICCV.2015.534 </a:t>
                      </a:r>
                      <a:endParaRPr sz="1000" u="none" cap="none" strike="noStrike">
                        <a:solidFill>
                          <a:schemeClr val="dk1"/>
                        </a:solidFill>
                        <a:latin typeface="Times New Roman"/>
                        <a:ea typeface="Times New Roman"/>
                        <a:cs typeface="Times New Roman"/>
                        <a:sym typeface="Times New Roman"/>
                      </a:endParaRPr>
                    </a:p>
                  </a:txBody>
                  <a:tcPr marT="91425" marB="91425" marR="91425" marL="91425"/>
                </a:tc>
              </a:tr>
              <a:tr h="101335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Evaluating Multiple Object Tracking Performance: The CLEAR MOT Metrics</a:t>
                      </a:r>
                      <a:endParaRPr sz="1200" u="none" cap="none" strike="noStrike">
                        <a:latin typeface="Arial"/>
                        <a:ea typeface="Arial"/>
                        <a:cs typeface="Arial"/>
                        <a:sym typeface="Arial"/>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1F1F1F"/>
                          </a:solidFill>
                          <a:latin typeface="Arial"/>
                          <a:ea typeface="Arial"/>
                          <a:cs typeface="Arial"/>
                          <a:sym typeface="Arial"/>
                        </a:rPr>
                        <a:t>Keni Bernardin &amp; Rainer Stiefelhagen </a:t>
                      </a:r>
                      <a:endParaRPr sz="1200" u="none" cap="none" strike="noStrike">
                        <a:latin typeface="Arial"/>
                        <a:ea typeface="Arial"/>
                        <a:cs typeface="Arial"/>
                        <a:sym typeface="Arial"/>
                      </a:endParaRPr>
                    </a:p>
                  </a:txBody>
                  <a:tcPr marT="91425" marB="91425" marR="91425" marL="91425"/>
                </a:tc>
                <a:tc>
                  <a:txBody>
                    <a:bodyPr/>
                    <a:lstStyle/>
                    <a:p>
                      <a:pPr indent="-323850" lvl="0" marL="457200" marR="0" rtl="0" algn="l">
                        <a:lnSpc>
                          <a:spcPct val="115000"/>
                        </a:lnSpc>
                        <a:spcBef>
                          <a:spcPts val="0"/>
                        </a:spcBef>
                        <a:spcAft>
                          <a:spcPts val="0"/>
                        </a:spcAft>
                        <a:buClr>
                          <a:schemeClr val="dk1"/>
                        </a:buClr>
                        <a:buSzPts val="1500"/>
                        <a:buFont typeface="Times New Roman"/>
                        <a:buChar char="●"/>
                      </a:pPr>
                      <a:r>
                        <a:rPr lang="en-US" sz="1000" u="none" cap="none" strike="noStrike">
                          <a:solidFill>
                            <a:schemeClr val="dk1"/>
                          </a:solidFill>
                          <a:latin typeface="Arial"/>
                          <a:ea typeface="Arial"/>
                          <a:cs typeface="Arial"/>
                          <a:sym typeface="Arial"/>
                        </a:rPr>
                        <a:t>Precision in Estimating Object Locations: involves measuring the spatial accuracy of object predictions.</a:t>
                      </a:r>
                      <a:endParaRPr/>
                    </a:p>
                    <a:p>
                      <a:pPr indent="-323850" lvl="0" marL="457200" marR="0" rtl="0" algn="l">
                        <a:lnSpc>
                          <a:spcPct val="115000"/>
                        </a:lnSpc>
                        <a:spcBef>
                          <a:spcPts val="0"/>
                        </a:spcBef>
                        <a:spcAft>
                          <a:spcPts val="0"/>
                        </a:spcAft>
                        <a:buClr>
                          <a:schemeClr val="dk1"/>
                        </a:buClr>
                        <a:buSzPts val="1500"/>
                        <a:buFont typeface="Times New Roman"/>
                        <a:buChar char="●"/>
                      </a:pPr>
                      <a:r>
                        <a:rPr b="0" lang="en-US" sz="1000" u="none" cap="none" strike="noStrike">
                          <a:solidFill>
                            <a:srgbClr val="000000"/>
                          </a:solidFill>
                          <a:latin typeface="Arial"/>
                          <a:ea typeface="Arial"/>
                          <a:cs typeface="Arial"/>
                          <a:sym typeface="Arial"/>
                        </a:rPr>
                        <a:t>Accuracy in Recognizing Object Configurations: the tracker handles object occlusions or changes in appearance</a:t>
                      </a:r>
                      <a:endParaRPr sz="1000" u="none" cap="none" strike="noStrike">
                        <a:solidFill>
                          <a:schemeClr val="dk1"/>
                        </a:solidFill>
                        <a:highlight>
                          <a:srgbClr val="FFFFFF"/>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chemeClr val="dk1"/>
                          </a:solidFill>
                          <a:latin typeface="Times New Roman"/>
                          <a:ea typeface="Times New Roman"/>
                          <a:cs typeface="Times New Roman"/>
                          <a:sym typeface="Times New Roman"/>
                        </a:rPr>
                        <a:t>Springer 2020</a:t>
                      </a:r>
                      <a:endParaRPr/>
                    </a:p>
                    <a:p>
                      <a:pPr indent="0" lvl="0" marL="0" marR="0" rtl="0" algn="l">
                        <a:lnSpc>
                          <a:spcPct val="100000"/>
                        </a:lnSpc>
                        <a:spcBef>
                          <a:spcPts val="0"/>
                        </a:spcBef>
                        <a:spcAft>
                          <a:spcPts val="0"/>
                        </a:spcAft>
                        <a:buNone/>
                      </a:pPr>
                      <a:br>
                        <a:rPr b="0" lang="en-US" sz="1000" u="sng" cap="none" strike="noStrike">
                          <a:solidFill>
                            <a:schemeClr val="hlink"/>
                          </a:solidFill>
                          <a:hlinkClick r:id="rId4"/>
                        </a:rPr>
                      </a:br>
                      <a:r>
                        <a:rPr b="0" lang="en-US" sz="1000" u="sng" cap="none" strike="noStrike">
                          <a:solidFill>
                            <a:schemeClr val="hlink"/>
                          </a:solidFill>
                          <a:hlinkClick r:id="rId5"/>
                        </a:rPr>
                        <a:t>https://doi.org/10.1155/2008/246309</a:t>
                      </a:r>
                      <a:r>
                        <a:rPr b="0" lang="en-US" sz="1000" u="none" cap="none" strike="noStrike"/>
                        <a:t> </a:t>
                      </a:r>
                      <a:endParaRPr sz="1000" u="none" cap="none" strike="noStrike"/>
                    </a:p>
                  </a:txBody>
                  <a:tcPr marT="45725" marB="45725" marR="61925" marL="91450"/>
                </a:tc>
              </a:tr>
              <a:tr h="1184725">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Multi-Object Tracking on MOT21 </a:t>
                      </a:r>
                      <a:endParaRPr/>
                    </a:p>
                    <a:p>
                      <a:pPr indent="0" lvl="0" marL="0" marR="0" rtl="0" algn="just">
                        <a:lnSpc>
                          <a:spcPct val="100000"/>
                        </a:lnSpc>
                        <a:spcBef>
                          <a:spcPts val="0"/>
                        </a:spcBef>
                        <a:spcAft>
                          <a:spcPts val="0"/>
                        </a:spcAft>
                        <a:buClr>
                          <a:srgbClr val="000000"/>
                        </a:buClr>
                        <a:buSzPts val="1200"/>
                        <a:buFont typeface="Arial"/>
                        <a:buNone/>
                      </a:pPr>
                      <a:br>
                        <a:rPr lang="en-US" sz="1200" u="none" cap="none" strike="noStrike">
                          <a:latin typeface="Arial"/>
                          <a:ea typeface="Arial"/>
                          <a:cs typeface="Arial"/>
                          <a:sym typeface="Arial"/>
                        </a:rPr>
                      </a:br>
                      <a:r>
                        <a:rPr lang="en-US" sz="1200" u="none" cap="none" strike="noStrike">
                          <a:latin typeface="Arial"/>
                          <a:ea typeface="Arial"/>
                          <a:cs typeface="Arial"/>
                          <a:sym typeface="Arial"/>
                        </a:rPr>
                        <a:t>STEP: Segmenting and Tracking Every Pixel</a:t>
                      </a:r>
                      <a:endParaRPr sz="1200" u="none" cap="none" strike="noStrike">
                        <a:latin typeface="Arial"/>
                        <a:ea typeface="Arial"/>
                        <a:cs typeface="Arial"/>
                        <a:sym typeface="Arial"/>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Weber, M., Xie, J., Collins</a:t>
                      </a:r>
                      <a:endParaRPr sz="1200" u="none" cap="none" strike="noStrike">
                        <a:latin typeface="Arial"/>
                        <a:ea typeface="Arial"/>
                        <a:cs typeface="Arial"/>
                        <a:sym typeface="Arial"/>
                      </a:endParaRPr>
                    </a:p>
                  </a:txBody>
                  <a:tcPr marT="91425" marB="91425" marR="91425" marL="91425"/>
                </a:tc>
                <a:tc>
                  <a:txBody>
                    <a:bodyPr/>
                    <a:lstStyle/>
                    <a:p>
                      <a:pPr indent="-323850" lvl="0" marL="457200" marR="0" rtl="0" algn="l">
                        <a:lnSpc>
                          <a:spcPct val="115000"/>
                        </a:lnSpc>
                        <a:spcBef>
                          <a:spcPts val="0"/>
                        </a:spcBef>
                        <a:spcAft>
                          <a:spcPts val="0"/>
                        </a:spcAft>
                        <a:buClr>
                          <a:schemeClr val="dk1"/>
                        </a:buClr>
                        <a:buSzPts val="1500"/>
                        <a:buFont typeface="Times New Roman"/>
                        <a:buChar char="●"/>
                      </a:pPr>
                      <a:r>
                        <a:rPr lang="en-US" sz="1000" u="none" cap="none" strike="noStrike">
                          <a:solidFill>
                            <a:schemeClr val="dk1"/>
                          </a:solidFill>
                          <a:latin typeface="Arial"/>
                          <a:ea typeface="Arial"/>
                          <a:cs typeface="Arial"/>
                          <a:sym typeface="Arial"/>
                        </a:rPr>
                        <a:t>The Segmenting and Tracking Every Pixel (STEP) benchmark consists of 2 training sequences and 2 test sequences. </a:t>
                      </a:r>
                      <a:endParaRPr/>
                    </a:p>
                    <a:p>
                      <a:pPr indent="-323850" lvl="0" marL="457200" marR="0" rtl="0" algn="l">
                        <a:lnSpc>
                          <a:spcPct val="115000"/>
                        </a:lnSpc>
                        <a:spcBef>
                          <a:spcPts val="0"/>
                        </a:spcBef>
                        <a:spcAft>
                          <a:spcPts val="0"/>
                        </a:spcAft>
                        <a:buClr>
                          <a:schemeClr val="dk1"/>
                        </a:buClr>
                        <a:buSzPts val="1500"/>
                        <a:buFont typeface="Times New Roman"/>
                        <a:buChar char="●"/>
                      </a:pPr>
                      <a:r>
                        <a:rPr lang="en-US" sz="1000" u="none" cap="none" strike="noStrike">
                          <a:solidFill>
                            <a:schemeClr val="dk1"/>
                          </a:solidFill>
                          <a:latin typeface="Arial"/>
                          <a:ea typeface="Arial"/>
                          <a:cs typeface="Arial"/>
                          <a:sym typeface="Arial"/>
                        </a:rPr>
                        <a:t>dense pixelwise segmentation labels for every pixel. In this benchmark, every pixel has a semantic label and all pixels belonging to the most salient object class, pedestrian, have a unique tracking ID.</a:t>
                      </a:r>
                      <a:endParaRPr sz="1000" u="none" cap="none" strike="noStrike">
                        <a:solidFill>
                          <a:schemeClr val="dk1"/>
                        </a:solidFill>
                        <a:highlight>
                          <a:srgbClr val="FFFFFF"/>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None/>
                      </a:pPr>
                      <a:r>
                        <a:rPr lang="en-US" sz="1000" u="none" cap="none" strike="noStrike"/>
                        <a:t>ICCV21-Workshop</a:t>
                      </a:r>
                      <a:endParaRPr/>
                    </a:p>
                    <a:p>
                      <a:pPr indent="0" lvl="0" marL="0" marR="0" rtl="0" algn="l">
                        <a:lnSpc>
                          <a:spcPct val="100000"/>
                        </a:lnSpc>
                        <a:spcBef>
                          <a:spcPts val="0"/>
                        </a:spcBef>
                        <a:spcAft>
                          <a:spcPts val="0"/>
                        </a:spcAft>
                        <a:buNone/>
                      </a:pPr>
                      <a:r>
                        <a:rPr lang="en-US" sz="1000" u="sng" cap="none" strike="noStrike">
                          <a:solidFill>
                            <a:schemeClr val="hlink"/>
                          </a:solidFill>
                          <a:hlinkClick r:id="rId6"/>
                        </a:rPr>
                        <a:t>https://motchallenge.net/data/STEP-ICCV21/</a:t>
                      </a:r>
                      <a:r>
                        <a:rPr lang="en-US" sz="1000" u="none" cap="none" strike="noStrike"/>
                        <a:t> </a:t>
                      </a:r>
                      <a:endParaRPr/>
                    </a:p>
                  </a:txBody>
                  <a:tcPr marT="45725" marB="45725" marR="61925"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1492898" y="365125"/>
            <a:ext cx="986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Existing System</a:t>
            </a:r>
            <a:endParaRPr/>
          </a:p>
        </p:txBody>
      </p:sp>
      <p:sp>
        <p:nvSpPr>
          <p:cNvPr id="103" name="Google Shape;103;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l">
              <a:lnSpc>
                <a:spcPct val="90000"/>
              </a:lnSpc>
              <a:spcBef>
                <a:spcPts val="1000"/>
              </a:spcBef>
              <a:spcAft>
                <a:spcPts val="0"/>
              </a:spcAft>
              <a:buClr>
                <a:schemeClr val="dk1"/>
              </a:buClr>
              <a:buSzPct val="69498"/>
              <a:buChar char="•"/>
            </a:pPr>
            <a:r>
              <a:rPr b="0" i="0" lang="en-US">
                <a:solidFill>
                  <a:srgbClr val="374151"/>
                </a:solidFill>
                <a:latin typeface="Times New Roman"/>
                <a:ea typeface="Times New Roman"/>
                <a:cs typeface="Times New Roman"/>
                <a:sym typeface="Times New Roman"/>
              </a:rPr>
              <a:t>Existing system is better than 12 existing methods in terms of Mean Absolute Error (MAE) and Mean Squared Error (MSE) for density map estimation. It achieves a significant improvement over the second-best method, DM-Count, in the overall testing set.</a:t>
            </a:r>
            <a:endParaRPr/>
          </a:p>
          <a:p>
            <a:pPr indent="-342900" lvl="0" marL="457200" rtl="0" algn="l">
              <a:lnSpc>
                <a:spcPct val="90000"/>
              </a:lnSpc>
              <a:spcBef>
                <a:spcPts val="1000"/>
              </a:spcBef>
              <a:spcAft>
                <a:spcPts val="0"/>
              </a:spcAft>
              <a:buClr>
                <a:schemeClr val="dk1"/>
              </a:buClr>
              <a:buSzPct val="69498"/>
              <a:buChar char="•"/>
            </a:pPr>
            <a:r>
              <a:rPr b="0" i="0" lang="en-US">
                <a:solidFill>
                  <a:srgbClr val="374151"/>
                </a:solidFill>
                <a:latin typeface="Times New Roman"/>
                <a:ea typeface="Times New Roman"/>
                <a:cs typeface="Times New Roman"/>
                <a:sym typeface="Times New Roman"/>
              </a:rPr>
              <a:t>It also excels in crowd localization, achieving the highest Localization mean Average Precision (L-mAP) score compared to other methods. It demonstrates the effectiveness of their approach in accurately localizing individuals within the crowd.</a:t>
            </a:r>
            <a:endParaRPr/>
          </a:p>
          <a:p>
            <a:pPr indent="-342900" lvl="0" marL="457200" rtl="0" algn="l">
              <a:lnSpc>
                <a:spcPct val="90000"/>
              </a:lnSpc>
              <a:spcBef>
                <a:spcPts val="1000"/>
              </a:spcBef>
              <a:spcAft>
                <a:spcPts val="0"/>
              </a:spcAft>
              <a:buClr>
                <a:schemeClr val="dk1"/>
              </a:buClr>
              <a:buSzPct val="69498"/>
              <a:buChar char="•"/>
            </a:pPr>
            <a:r>
              <a:rPr b="0" i="0" lang="en-US">
                <a:solidFill>
                  <a:srgbClr val="374151"/>
                </a:solidFill>
                <a:latin typeface="Times New Roman"/>
                <a:ea typeface="Times New Roman"/>
                <a:cs typeface="Times New Roman"/>
                <a:sym typeface="Times New Roman"/>
              </a:rPr>
              <a:t>Existing method excels in crowd localization, achieving the highest Localization mean Average Precision (L-mAP) score compared to other methods. It demonstrates the effectiveness of their approach in accurately localizing individuals within the crowd.</a:t>
            </a:r>
            <a:endParaRPr/>
          </a:p>
          <a:p>
            <a:pPr indent="-228600" lvl="0" marL="457200" rtl="0" algn="l">
              <a:lnSpc>
                <a:spcPct val="90000"/>
              </a:lnSpc>
              <a:spcBef>
                <a:spcPts val="1000"/>
              </a:spcBef>
              <a:spcAft>
                <a:spcPts val="0"/>
              </a:spcAft>
              <a:buClr>
                <a:schemeClr val="dk1"/>
              </a:buClr>
              <a:buSzPct val="69498"/>
              <a:buNone/>
            </a:pPr>
            <a:r>
              <a:t/>
            </a:r>
            <a:endParaRPr/>
          </a:p>
        </p:txBody>
      </p:sp>
      <p:sp>
        <p:nvSpPr>
          <p:cNvPr id="104" name="Google Shape;104;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85e86d6a5a_0_0"/>
          <p:cNvSpPr txBox="1"/>
          <p:nvPr>
            <p:ph type="title"/>
          </p:nvPr>
        </p:nvSpPr>
        <p:spPr>
          <a:xfrm>
            <a:off x="1492898" y="365125"/>
            <a:ext cx="9861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Disadvantages of current implementation</a:t>
            </a:r>
            <a:endParaRPr/>
          </a:p>
        </p:txBody>
      </p:sp>
      <p:sp>
        <p:nvSpPr>
          <p:cNvPr id="111" name="Google Shape;111;g285e86d6a5a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2" name="Google Shape;112;g285e86d6a5a_0_0"/>
          <p:cNvSpPr txBox="1"/>
          <p:nvPr>
            <p:ph type="title"/>
          </p:nvPr>
        </p:nvSpPr>
        <p:spPr>
          <a:xfrm>
            <a:off x="604475" y="1782225"/>
            <a:ext cx="10659300" cy="4719600"/>
          </a:xfrm>
          <a:prstGeom prst="rect">
            <a:avLst/>
          </a:prstGeom>
        </p:spPr>
        <p:txBody>
          <a:bodyPr anchorCtr="0" anchor="ctr" bIns="45700" lIns="91425" spcFirstLastPara="1" rIns="91425" wrap="square" tIns="45700">
            <a:normAutofit/>
          </a:bodyPr>
          <a:lstStyle/>
          <a:p>
            <a:pPr indent="-406400" lvl="0" marL="457200" rtl="0" algn="l">
              <a:spcBef>
                <a:spcPts val="0"/>
              </a:spcBef>
              <a:spcAft>
                <a:spcPts val="0"/>
              </a:spcAft>
              <a:buSzPts val="2800"/>
              <a:buAutoNum type="arabicPeriod"/>
            </a:pPr>
            <a:r>
              <a:rPr lang="en-US" sz="2800"/>
              <a:t>Limited Context Integration</a:t>
            </a:r>
            <a:endParaRPr sz="2800"/>
          </a:p>
          <a:p>
            <a:pPr indent="-406400" lvl="0" marL="457200" rtl="0" algn="l">
              <a:spcBef>
                <a:spcPts val="0"/>
              </a:spcBef>
              <a:spcAft>
                <a:spcPts val="0"/>
              </a:spcAft>
              <a:buSzPts val="2800"/>
              <a:buAutoNum type="arabicPeriod"/>
            </a:pPr>
            <a:r>
              <a:rPr lang="en-US" sz="2800"/>
              <a:t>Scalability Challenges</a:t>
            </a:r>
            <a:endParaRPr sz="2800"/>
          </a:p>
          <a:p>
            <a:pPr indent="-406400" lvl="0" marL="457200" rtl="0" algn="l">
              <a:spcBef>
                <a:spcPts val="0"/>
              </a:spcBef>
              <a:spcAft>
                <a:spcPts val="0"/>
              </a:spcAft>
              <a:buSzPts val="2800"/>
              <a:buAutoNum type="arabicPeriod"/>
            </a:pPr>
            <a:r>
              <a:rPr lang="en-US" sz="2800"/>
              <a:t>Inferior Tracking Accuracy</a:t>
            </a:r>
            <a:endParaRPr sz="2800"/>
          </a:p>
          <a:p>
            <a:pPr indent="-406400" lvl="0" marL="457200" rtl="0" algn="l">
              <a:spcBef>
                <a:spcPts val="0"/>
              </a:spcBef>
              <a:spcAft>
                <a:spcPts val="0"/>
              </a:spcAft>
              <a:buSzPts val="2800"/>
              <a:buAutoNum type="arabicPeriod"/>
            </a:pPr>
            <a:r>
              <a:rPr lang="en-US" sz="2800"/>
              <a:t>Limited Adaptability to Dynamic Lighting Conditions</a:t>
            </a:r>
            <a:endParaRPr sz="2800"/>
          </a:p>
          <a:p>
            <a:pPr indent="-406400" lvl="0" marL="457200" rtl="0" algn="l">
              <a:spcBef>
                <a:spcPts val="0"/>
              </a:spcBef>
              <a:spcAft>
                <a:spcPts val="0"/>
              </a:spcAft>
              <a:buSzPts val="2800"/>
              <a:buAutoNum type="arabicPeriod"/>
            </a:pPr>
            <a:r>
              <a:rPr lang="en-US" sz="2800"/>
              <a:t>Inadequate Benchmarking</a:t>
            </a:r>
            <a:endParaRPr sz="2800"/>
          </a:p>
          <a:p>
            <a:pPr indent="-406400" lvl="0" marL="457200" rtl="0" algn="l">
              <a:spcBef>
                <a:spcPts val="0"/>
              </a:spcBef>
              <a:spcAft>
                <a:spcPts val="0"/>
              </a:spcAft>
              <a:buSzPts val="2800"/>
              <a:buAutoNum type="arabicPeriod"/>
            </a:pPr>
            <a:r>
              <a:rPr lang="en-US" sz="2800"/>
              <a:t>Less Effective Handling of Background Clutter</a:t>
            </a:r>
            <a:endParaRPr sz="2800"/>
          </a:p>
          <a:p>
            <a:pPr indent="-406400" lvl="0" marL="457200" rtl="0" algn="l">
              <a:spcBef>
                <a:spcPts val="0"/>
              </a:spcBef>
              <a:spcAft>
                <a:spcPts val="0"/>
              </a:spcAft>
              <a:buSzPts val="2800"/>
              <a:buAutoNum type="arabicPeriod"/>
            </a:pPr>
            <a:r>
              <a:rPr lang="en-US" sz="2800"/>
              <a:t>Insufficient Adaptation to Real-Time Applications</a:t>
            </a:r>
            <a:endParaRPr sz="2800"/>
          </a:p>
        </p:txBody>
      </p:sp>
      <p:sp>
        <p:nvSpPr>
          <p:cNvPr id="113" name="Google Shape;113;g285e86d6a5a_0_0"/>
          <p:cNvSpPr txBox="1"/>
          <p:nvPr>
            <p:ph idx="11" type="ftr"/>
          </p:nvPr>
        </p:nvSpPr>
        <p:spPr>
          <a:xfrm>
            <a:off x="4038600" y="6356350"/>
            <a:ext cx="4114800" cy="365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1540196" y="286295"/>
            <a:ext cx="98609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Existing Architecture &amp; Proposed Improvement</a:t>
            </a:r>
            <a:endParaRPr/>
          </a:p>
        </p:txBody>
      </p:sp>
      <p:sp>
        <p:nvSpPr>
          <p:cNvPr id="119" name="Google Shape;11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 name="Google Shape;120;p14"/>
          <p:cNvSpPr txBox="1"/>
          <p:nvPr>
            <p:ph idx="11" type="ftr"/>
          </p:nvPr>
        </p:nvSpPr>
        <p:spPr>
          <a:xfrm>
            <a:off x="4038600" y="6356350"/>
            <a:ext cx="4114800" cy="365125"/>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a:t>
            </a:r>
            <a:endParaRPr/>
          </a:p>
        </p:txBody>
      </p:sp>
      <p:pic>
        <p:nvPicPr>
          <p:cNvPr id="121" name="Google Shape;121;p14"/>
          <p:cNvPicPr preferRelativeResize="0"/>
          <p:nvPr/>
        </p:nvPicPr>
        <p:blipFill rotWithShape="1">
          <a:blip r:embed="rId3">
            <a:alphaModFix/>
          </a:blip>
          <a:srcRect b="0" l="0" r="0" t="0"/>
          <a:stretch/>
        </p:blipFill>
        <p:spPr>
          <a:xfrm>
            <a:off x="838200" y="1710048"/>
            <a:ext cx="10515600" cy="50717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2023-09-14T06:14:10Z</dcterms:created>
  <dc:creator>Narayana Rallabandi</dc:creator>
</cp:coreProperties>
</file>