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65" r:id="rId6"/>
    <p:sldId id="257" r:id="rId7"/>
    <p:sldId id="260" r:id="rId8"/>
    <p:sldId id="266" r:id="rId9"/>
    <p:sldId id="262" r:id="rId10"/>
    <p:sldId id="267"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12" autoAdjust="0"/>
  </p:normalViewPr>
  <p:slideViewPr>
    <p:cSldViewPr snapToGrid="0">
      <p:cViewPr varScale="1">
        <p:scale>
          <a:sx n="74" d="100"/>
          <a:sy n="74" d="100"/>
        </p:scale>
        <p:origin x="3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r>
            <a:rPr lang="en-US" dirty="0">
              <a:solidFill>
                <a:schemeClr val="bg1"/>
              </a:solidFill>
            </a:rPr>
            <a:t>Introduction</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2B87ECDB-C552-42F6-9B52-6548A18B206B}">
      <dgm:prSet/>
      <dgm:spPr/>
      <dgm:t>
        <a:bodyPr/>
        <a:lstStyle/>
        <a:p>
          <a:r>
            <a:rPr lang="en-IN" dirty="0">
              <a:solidFill>
                <a:schemeClr val="bg1"/>
              </a:solidFill>
            </a:rPr>
            <a:t> Problem Statement</a:t>
          </a:r>
          <a:endParaRPr lang="en-US" dirty="0">
            <a:solidFill>
              <a:schemeClr val="bg1"/>
            </a:solidFill>
          </a:endParaRPr>
        </a:p>
      </dgm:t>
    </dgm:pt>
    <dgm:pt modelId="{0DC560D9-C62C-41BA-8D68-CB78933BFF0C}" type="parTrans" cxnId="{91AFA996-5E3B-401C-B400-E70DBD4A4AB6}">
      <dgm:prSet/>
      <dgm:spPr/>
      <dgm:t>
        <a:bodyPr/>
        <a:lstStyle/>
        <a:p>
          <a:endParaRPr lang="en-US"/>
        </a:p>
      </dgm:t>
    </dgm:pt>
    <dgm:pt modelId="{80EFB54F-1AC8-40D9-981D-4C85160A5799}" type="sibTrans" cxnId="{91AFA996-5E3B-401C-B400-E70DBD4A4AB6}">
      <dgm:prSet/>
      <dgm:spPr/>
      <dgm:t>
        <a:bodyPr/>
        <a:lstStyle/>
        <a:p>
          <a:endParaRPr lang="en-US"/>
        </a:p>
      </dgm:t>
    </dgm:pt>
    <dgm:pt modelId="{419DF63C-9792-4EF5-9125-1EEF4D07C33F}">
      <dgm:prSet/>
      <dgm:spPr/>
      <dgm:t>
        <a:bodyPr/>
        <a:lstStyle/>
        <a:p>
          <a:r>
            <a:rPr lang="en-US" dirty="0">
              <a:solidFill>
                <a:schemeClr val="bg1"/>
              </a:solidFill>
            </a:rPr>
            <a:t>Benefits</a:t>
          </a: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1B1E513F-BEB7-483A-8F12-A8210AEF19E9}">
      <dgm:prSet/>
      <dgm:spPr/>
      <dgm:t>
        <a:bodyPr/>
        <a:lstStyle/>
        <a:p>
          <a:r>
            <a:rPr lang="en-US" dirty="0">
              <a:solidFill>
                <a:schemeClr val="bg1"/>
              </a:solidFill>
            </a:rPr>
            <a:t>Solution</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dgm:spPr/>
      <dgm:t>
        <a:bodyPr/>
        <a:lstStyle/>
        <a:p>
          <a:r>
            <a:rPr lang="en-US" dirty="0">
              <a:solidFill>
                <a:schemeClr val="bg1"/>
              </a:solidFill>
            </a:rPr>
            <a:t>Conclusion</a:t>
          </a: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oter"/>
        </a:ext>
      </dgm:extLst>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4" destOrd="0" parTransId="{5C6E35C5-B6D6-42D4-9FF2-63E3FEC1E45F}" sibTransId="{E866DA3A-B427-429E-A892-4812B432ED79}"/>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3"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4675"/>
          <a:ext cx="6791323" cy="99592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01265" y="228757"/>
          <a:ext cx="547756" cy="54775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50288" y="4675"/>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Introduction</a:t>
          </a:r>
        </a:p>
      </dsp:txBody>
      <dsp:txXfrm>
        <a:off x="1150288" y="4675"/>
        <a:ext cx="5641034" cy="995920"/>
      </dsp:txXfrm>
    </dsp:sp>
    <dsp:sp modelId="{FA3369E0-5B38-4FDD-A9F5-22B9810A03F7}">
      <dsp:nvSpPr>
        <dsp:cNvPr id="0" name=""/>
        <dsp:cNvSpPr/>
      </dsp:nvSpPr>
      <dsp: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01265" y="1473658"/>
          <a:ext cx="547756" cy="54775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50288" y="1249576"/>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IN" sz="1900" kern="1200" dirty="0">
              <a:solidFill>
                <a:schemeClr val="bg1"/>
              </a:solidFill>
            </a:rPr>
            <a:t> Problem Statement</a:t>
          </a:r>
          <a:endParaRPr lang="en-US" sz="1900" kern="1200" dirty="0">
            <a:solidFill>
              <a:schemeClr val="bg1"/>
            </a:solidFill>
          </a:endParaRPr>
        </a:p>
      </dsp:txBody>
      <dsp:txXfrm>
        <a:off x="1150288" y="1249576"/>
        <a:ext cx="5641034" cy="995920"/>
      </dsp:txXfrm>
    </dsp:sp>
    <dsp:sp modelId="{DB8ABDAA-976A-4A84-A3C3-277080E19DCA}">
      <dsp:nvSpPr>
        <dsp:cNvPr id="0" name=""/>
        <dsp:cNvSpPr/>
      </dsp:nvSpPr>
      <dsp: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01265" y="2718559"/>
          <a:ext cx="547756" cy="54775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50288" y="24944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Benefits</a:t>
          </a:r>
        </a:p>
      </dsp:txBody>
      <dsp:txXfrm>
        <a:off x="1150288" y="2494477"/>
        <a:ext cx="5641034" cy="995920"/>
      </dsp:txXfrm>
    </dsp:sp>
    <dsp:sp modelId="{C2FCE80A-DCA0-4D7F-8F72-19CB2337E588}">
      <dsp:nvSpPr>
        <dsp:cNvPr id="0" name=""/>
        <dsp:cNvSpPr/>
      </dsp:nvSpPr>
      <dsp: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01265" y="3963460"/>
          <a:ext cx="547756" cy="54775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50288" y="37393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Solution</a:t>
          </a:r>
        </a:p>
      </dsp:txBody>
      <dsp:txXfrm>
        <a:off x="1150288" y="3739377"/>
        <a:ext cx="5641034" cy="995920"/>
      </dsp:txXfrm>
    </dsp:sp>
    <dsp:sp modelId="{343A76ED-9DD6-4B0A-830E-16ED952B3D06}">
      <dsp:nvSpPr>
        <dsp:cNvPr id="0" name=""/>
        <dsp:cNvSpPr/>
      </dsp:nvSpPr>
      <dsp: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01265" y="5208360"/>
          <a:ext cx="547756" cy="547756"/>
        </a:xfrm>
        <a:prstGeom prst="rect">
          <a:avLst/>
        </a:prstGeom>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50288" y="4984278"/>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Conclusion</a:t>
          </a:r>
        </a:p>
      </dsp:txBody>
      <dsp:txXfrm>
        <a:off x="1150288" y="4984278"/>
        <a:ext cx="5641034" cy="9959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3/16/2024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lstStyle/>
          <a:p>
            <a:r>
              <a:rPr lang="en-US" dirty="0"/>
              <a:t>Smart Education</a:t>
            </a:r>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p:pic>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lstStyle/>
          <a:p>
            <a:r>
              <a:rPr lang="en-IN" b="0" i="0" dirty="0">
                <a:solidFill>
                  <a:schemeClr val="bg1">
                    <a:lumMod val="85000"/>
                  </a:schemeClr>
                </a:solidFill>
                <a:effectLst/>
                <a:latin typeface="Söhne"/>
              </a:rPr>
              <a:t>Empowering Minds Everywhere</a:t>
            </a:r>
            <a:endParaRPr lang="en-US" dirty="0">
              <a:solidFill>
                <a:schemeClr val="bg1">
                  <a:lumMod val="85000"/>
                </a:schemeClr>
              </a:solidFill>
            </a:endParaRPr>
          </a:p>
          <a:p>
            <a:endParaRPr lang="en-US"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spTree>
    <p:extLst>
      <p:ext uri="{BB962C8B-B14F-4D97-AF65-F5344CB8AC3E}">
        <p14:creationId xmlns:p14="http://schemas.microsoft.com/office/powerpoint/2010/main" val="113625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41B7-365D-4C70-83A4-EA181AD891D2}"/>
              </a:ext>
            </a:extLst>
          </p:cNvPr>
          <p:cNvSpPr>
            <a:spLocks noGrp="1"/>
          </p:cNvSpPr>
          <p:nvPr>
            <p:ph type="title"/>
          </p:nvPr>
        </p:nvSpPr>
        <p:spPr/>
        <p:txBody>
          <a:bodyPr/>
          <a:lstStyle/>
          <a:p>
            <a:r>
              <a:rPr lang="en-US"/>
              <a:t>Team 2k29</a:t>
            </a:r>
            <a:endParaRPr lang="en-IN" dirty="0"/>
          </a:p>
        </p:txBody>
      </p:sp>
      <p:sp>
        <p:nvSpPr>
          <p:cNvPr id="3" name="Content Placeholder 2">
            <a:extLst>
              <a:ext uri="{FF2B5EF4-FFF2-40B4-BE49-F238E27FC236}">
                <a16:creationId xmlns:a16="http://schemas.microsoft.com/office/drawing/2014/main" id="{0A46E26D-B5DA-4D77-B86D-DD7BA1A88F44}"/>
              </a:ext>
            </a:extLst>
          </p:cNvPr>
          <p:cNvSpPr>
            <a:spLocks noGrp="1"/>
          </p:cNvSpPr>
          <p:nvPr>
            <p:ph idx="1"/>
          </p:nvPr>
        </p:nvSpPr>
        <p:spPr/>
        <p:txBody>
          <a:bodyPr/>
          <a:lstStyle/>
          <a:p>
            <a:pPr lvl="0">
              <a:buClr>
                <a:schemeClr val="accent2"/>
              </a:buClr>
              <a:buFont typeface="Wingdings" panose="05000000000000000000" pitchFamily="2" charset="2"/>
              <a:buChar char="§"/>
            </a:pPr>
            <a:r>
              <a:rPr lang="en-US" sz="2800" dirty="0">
                <a:solidFill>
                  <a:schemeClr val="bg1"/>
                </a:solidFill>
              </a:rPr>
              <a:t>Thanmayee Vempati</a:t>
            </a:r>
          </a:p>
          <a:p>
            <a:pPr lvl="0">
              <a:buClr>
                <a:schemeClr val="accent2"/>
              </a:buClr>
              <a:buFont typeface="Wingdings" panose="05000000000000000000" pitchFamily="2" charset="2"/>
              <a:buChar char="§"/>
            </a:pPr>
            <a:r>
              <a:rPr lang="en-US" sz="2800" dirty="0">
                <a:solidFill>
                  <a:schemeClr val="bg1"/>
                </a:solidFill>
              </a:rPr>
              <a:t>Itaraju Kavya Priya</a:t>
            </a:r>
          </a:p>
          <a:p>
            <a:pPr lvl="0">
              <a:buClr>
                <a:schemeClr val="accent2"/>
              </a:buClr>
              <a:buFont typeface="Wingdings" panose="05000000000000000000" pitchFamily="2" charset="2"/>
              <a:buChar char="§"/>
            </a:pPr>
            <a:r>
              <a:rPr lang="en-US" sz="2800" dirty="0">
                <a:solidFill>
                  <a:schemeClr val="bg1"/>
                </a:solidFill>
              </a:rPr>
              <a:t>P.Bhavya Sri</a:t>
            </a:r>
          </a:p>
          <a:p>
            <a:pPr lvl="0">
              <a:buClr>
                <a:schemeClr val="accent2"/>
              </a:buClr>
              <a:buFont typeface="Wingdings" panose="05000000000000000000" pitchFamily="2" charset="2"/>
              <a:buChar char="§"/>
            </a:pPr>
            <a:r>
              <a:rPr lang="en-US" sz="2800" dirty="0">
                <a:solidFill>
                  <a:schemeClr val="bg1"/>
                </a:solidFill>
              </a:rPr>
              <a:t>A.Ruthvika</a:t>
            </a:r>
          </a:p>
          <a:p>
            <a:endParaRPr lang="en-IN" dirty="0"/>
          </a:p>
        </p:txBody>
      </p:sp>
      <p:sp>
        <p:nvSpPr>
          <p:cNvPr id="4" name="Slide Number Placeholder 3">
            <a:extLst>
              <a:ext uri="{FF2B5EF4-FFF2-40B4-BE49-F238E27FC236}">
                <a16:creationId xmlns:a16="http://schemas.microsoft.com/office/drawing/2014/main" id="{386B6EA1-D737-4567-8477-D2976F90246E}"/>
              </a:ext>
            </a:extLst>
          </p:cNvPr>
          <p:cNvSpPr>
            <a:spLocks noGrp="1"/>
          </p:cNvSpPr>
          <p:nvPr>
            <p:ph type="sldNum" sz="quarter" idx="10"/>
          </p:nvPr>
        </p:nvSpPr>
        <p:spPr/>
        <p:txBody>
          <a:bodyPr/>
          <a:lstStyle/>
          <a:p>
            <a:r>
              <a:rPr lang="en-US" dirty="0"/>
              <a:t>PAGE </a:t>
            </a:r>
            <a:fld id="{4A9B5881-4007-4345-955A-79C2656F0C49}" type="slidenum">
              <a:rPr lang="en-US" smtClean="0"/>
              <a:pPr/>
              <a:t>2</a:t>
            </a:fld>
            <a:endParaRPr lang="en-US" dirty="0"/>
          </a:p>
        </p:txBody>
      </p:sp>
    </p:spTree>
    <p:extLst>
      <p:ext uri="{BB962C8B-B14F-4D97-AF65-F5344CB8AC3E}">
        <p14:creationId xmlns:p14="http://schemas.microsoft.com/office/powerpoint/2010/main" val="16800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solidFill>
                  <a:schemeClr val="bg1"/>
                </a:solidFill>
              </a:rPr>
              <a:t>Course</a:t>
            </a:r>
            <a:br>
              <a:rPr lang="en-US" dirty="0">
                <a:solidFill>
                  <a:schemeClr val="bg1"/>
                </a:solidFill>
              </a:rPr>
            </a:br>
            <a:r>
              <a:rPr lang="en-US" dirty="0">
                <a:solidFill>
                  <a:schemeClr val="bg1"/>
                </a:solidFill>
              </a:rPr>
              <a:t>Outline</a:t>
            </a: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2288393234"/>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Tree>
    <p:extLst>
      <p:ext uri="{BB962C8B-B14F-4D97-AF65-F5344CB8AC3E}">
        <p14:creationId xmlns:p14="http://schemas.microsoft.com/office/powerpoint/2010/main" val="408033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303300"/>
            <a:ext cx="2766392" cy="1449216"/>
          </a:xfrm>
        </p:spPr>
        <p:txBody>
          <a:bodyPr/>
          <a:lstStyle/>
          <a:p>
            <a:r>
              <a:rPr lang="en-US" dirty="0"/>
              <a:t>Introduction</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2225165"/>
            <a:ext cx="8279296" cy="3951797"/>
          </a:xfrm>
        </p:spPr>
        <p:txBody>
          <a:bodyPr>
            <a:normAutofit/>
          </a:bodyPr>
          <a:lstStyle/>
          <a:p>
            <a:r>
              <a:rPr lang="en-US" noProof="1"/>
              <a:t>Mission: Empowering learners through innovative online resources.</a:t>
            </a:r>
          </a:p>
          <a:p>
            <a:r>
              <a:rPr lang="en-US" noProof="1"/>
              <a:t>Vision: Revolutionizing education through accessible and engaging platforms.</a:t>
            </a:r>
          </a:p>
          <a:p>
            <a:r>
              <a:rPr lang="en-US" b="0" i="0" dirty="0">
                <a:solidFill>
                  <a:srgbClr val="ECECEC"/>
                </a:solidFill>
                <a:effectLst/>
                <a:latin typeface="Söhne"/>
              </a:rPr>
              <a:t>It is an innovative online learning platform designed to provide engaging and effective educational resources to learners of all ages.</a:t>
            </a:r>
          </a:p>
          <a:p>
            <a:r>
              <a:rPr lang="en-US" b="0" i="0" dirty="0">
                <a:solidFill>
                  <a:srgbClr val="ECECEC"/>
                </a:solidFill>
                <a:effectLst/>
                <a:latin typeface="Söhne"/>
              </a:rPr>
              <a:t>A diverse range of courses spanning various subjects and skill levels, It aims to empower individuals to pursue their learning goals at their own pace and convenience. </a:t>
            </a:r>
          </a:p>
          <a:p>
            <a:r>
              <a:rPr lang="en-US" b="0" i="0" dirty="0">
                <a:solidFill>
                  <a:srgbClr val="ECECEC"/>
                </a:solidFill>
                <a:effectLst/>
                <a:latin typeface="Söhne"/>
              </a:rPr>
              <a:t>Through interactive lessons, quizzes, and multimedia content, learners can acquire new knowledge and skills in a fun and interactive way.</a:t>
            </a:r>
            <a:endParaRPr lang="en-US" noProof="1"/>
          </a:p>
          <a:p>
            <a:endParaRPr lang="en-IN" dirty="0"/>
          </a:p>
          <a:p>
            <a:endParaRPr lang="en-US" b="0" i="0" dirty="0">
              <a:solidFill>
                <a:srgbClr val="ECECEC"/>
              </a:solidFill>
              <a:effectLst/>
              <a:latin typeface="Söhne"/>
            </a:endParaRP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361475"/>
            <a:ext cx="2552123" cy="360000"/>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Introduction</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4"/>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 Problem Statement</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Solution</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2349947"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983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p:tgtEl>
                                          <p:spTgt spid="8"/>
                                        </p:tgtEl>
                                        <p:attrNameLst>
                                          <p:attrName>ppt_y</p:attrName>
                                        </p:attrNameLst>
                                      </p:cBhvr>
                                      <p:tavLst>
                                        <p:tav tm="0">
                                          <p:val>
                                            <p:strVal val="#ppt_y+#ppt_h*1.125000"/>
                                          </p:val>
                                        </p:tav>
                                        <p:tav tm="100000">
                                          <p:val>
                                            <p:strVal val="#ppt_y"/>
                                          </p:val>
                                        </p:tav>
                                      </p:tavLst>
                                    </p:anim>
                                    <p:animEffect transition="in" filter="wipe(up)">
                                      <p:cBhvr>
                                        <p:cTn id="8" dur="250"/>
                                        <p:tgtEl>
                                          <p:spTgt spid="8"/>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250"/>
                                        <p:tgtEl>
                                          <p:spTgt spid="10"/>
                                        </p:tgtEl>
                                        <p:attrNameLst>
                                          <p:attrName>ppt_y</p:attrName>
                                        </p:attrNameLst>
                                      </p:cBhvr>
                                      <p:tavLst>
                                        <p:tav tm="0">
                                          <p:val>
                                            <p:strVal val="#ppt_y+#ppt_h*1.125000"/>
                                          </p:val>
                                        </p:tav>
                                        <p:tav tm="100000">
                                          <p:val>
                                            <p:strVal val="#ppt_y"/>
                                          </p:val>
                                        </p:tav>
                                      </p:tavLst>
                                    </p:anim>
                                    <p:animEffect transition="in" filter="wipe(up)">
                                      <p:cBhvr>
                                        <p:cTn id="16" dur="250"/>
                                        <p:tgtEl>
                                          <p:spTgt spid="10"/>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250"/>
                                        <p:tgtEl>
                                          <p:spTgt spid="11"/>
                                        </p:tgtEl>
                                        <p:attrNameLst>
                                          <p:attrName>ppt_y</p:attrName>
                                        </p:attrNameLst>
                                      </p:cBhvr>
                                      <p:tavLst>
                                        <p:tav tm="0">
                                          <p:val>
                                            <p:strVal val="#ppt_y+#ppt_h*1.125000"/>
                                          </p:val>
                                        </p:tav>
                                        <p:tav tm="100000">
                                          <p:val>
                                            <p:strVal val="#ppt_y"/>
                                          </p:val>
                                        </p:tav>
                                      </p:tavLst>
                                    </p:anim>
                                    <p:animEffect transition="in" filter="wipe(up)">
                                      <p:cBhvr>
                                        <p:cTn id="21" dur="250"/>
                                        <p:tgtEl>
                                          <p:spTgt spid="11"/>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250"/>
                                        <p:tgtEl>
                                          <p:spTgt spid="12"/>
                                        </p:tgtEl>
                                        <p:attrNameLst>
                                          <p:attrName>ppt_y</p:attrName>
                                        </p:attrNameLst>
                                      </p:cBhvr>
                                      <p:tavLst>
                                        <p:tav tm="0">
                                          <p:val>
                                            <p:strVal val="#ppt_y+#ppt_h*1.125000"/>
                                          </p:val>
                                        </p:tav>
                                        <p:tav tm="100000">
                                          <p:val>
                                            <p:strVal val="#ppt_y"/>
                                          </p:val>
                                        </p:tav>
                                      </p:tavLst>
                                    </p:anim>
                                    <p:animEffect transition="in" filter="wipe(up)">
                                      <p:cBhvr>
                                        <p:cTn id="26"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9814-4192-42D3-8122-8C9EEC6DD4F6}"/>
              </a:ext>
            </a:extLst>
          </p:cNvPr>
          <p:cNvSpPr>
            <a:spLocks noGrp="1"/>
          </p:cNvSpPr>
          <p:nvPr>
            <p:ph type="title"/>
          </p:nvPr>
        </p:nvSpPr>
        <p:spPr>
          <a:xfrm>
            <a:off x="838200" y="611077"/>
            <a:ext cx="6273800" cy="833663"/>
          </a:xfrm>
        </p:spPr>
        <p:txBody>
          <a:bodyPr/>
          <a:lstStyle/>
          <a:p>
            <a:r>
              <a:rPr lang="en-IN" dirty="0">
                <a:solidFill>
                  <a:schemeClr val="bg1"/>
                </a:solidFill>
              </a:rPr>
              <a:t> </a:t>
            </a:r>
            <a:r>
              <a:rPr lang="en-IN" dirty="0"/>
              <a:t>Problem Statement</a:t>
            </a:r>
          </a:p>
        </p:txBody>
      </p:sp>
      <p:sp>
        <p:nvSpPr>
          <p:cNvPr id="3" name="Content Placeholder 2">
            <a:extLst>
              <a:ext uri="{FF2B5EF4-FFF2-40B4-BE49-F238E27FC236}">
                <a16:creationId xmlns:a16="http://schemas.microsoft.com/office/drawing/2014/main" id="{A6FD0420-656E-4CEF-A496-8834440C04F0}"/>
              </a:ext>
            </a:extLst>
          </p:cNvPr>
          <p:cNvSpPr>
            <a:spLocks noGrp="1"/>
          </p:cNvSpPr>
          <p:nvPr>
            <p:ph idx="1"/>
          </p:nvPr>
        </p:nvSpPr>
        <p:spPr>
          <a:xfrm>
            <a:off x="838199" y="1825625"/>
            <a:ext cx="10094844" cy="4351338"/>
          </a:xfrm>
        </p:spPr>
        <p:txBody>
          <a:bodyPr>
            <a:normAutofit lnSpcReduction="10000"/>
          </a:bodyPr>
          <a:lstStyle/>
          <a:p>
            <a:r>
              <a:rPr lang="en-US" b="1" i="0" dirty="0">
                <a:solidFill>
                  <a:schemeClr val="tx2">
                    <a:lumMod val="10000"/>
                    <a:lumOff val="90000"/>
                  </a:schemeClr>
                </a:solidFill>
                <a:effectLst/>
                <a:latin typeface="Söhne"/>
              </a:rPr>
              <a:t>Inadequate Access:</a:t>
            </a:r>
            <a:r>
              <a:rPr lang="en-US" b="0" i="0" dirty="0">
                <a:solidFill>
                  <a:schemeClr val="tx2">
                    <a:lumMod val="10000"/>
                    <a:lumOff val="90000"/>
                  </a:schemeClr>
                </a:solidFill>
                <a:effectLst/>
                <a:latin typeface="Söhne"/>
              </a:rPr>
              <a:t> Many regions and communities lack sufficient access to quality educational resources, including schools, teachers, and learning materials.</a:t>
            </a:r>
          </a:p>
          <a:p>
            <a:r>
              <a:rPr lang="en-US" b="1" i="0" dirty="0">
                <a:solidFill>
                  <a:schemeClr val="tx2">
                    <a:lumMod val="10000"/>
                    <a:lumOff val="90000"/>
                  </a:schemeClr>
                </a:solidFill>
                <a:effectLst/>
                <a:latin typeface="Söhne"/>
              </a:rPr>
              <a:t>Quality of Education:</a:t>
            </a:r>
            <a:r>
              <a:rPr lang="en-US" b="0" i="0" dirty="0">
                <a:solidFill>
                  <a:schemeClr val="tx2">
                    <a:lumMod val="10000"/>
                    <a:lumOff val="90000"/>
                  </a:schemeClr>
                </a:solidFill>
                <a:effectLst/>
                <a:latin typeface="Söhne"/>
              </a:rPr>
              <a:t> Even where education is accessible, the quality may vary significantly, impacting students' ability to acquire essential skills and knowledge.</a:t>
            </a:r>
          </a:p>
          <a:p>
            <a:r>
              <a:rPr lang="en-US" b="1" i="0" dirty="0">
                <a:solidFill>
                  <a:schemeClr val="tx2">
                    <a:lumMod val="10000"/>
                    <a:lumOff val="90000"/>
                  </a:schemeClr>
                </a:solidFill>
                <a:effectLst/>
                <a:latin typeface="Söhne"/>
              </a:rPr>
              <a:t>Financial Barriers:</a:t>
            </a:r>
            <a:r>
              <a:rPr lang="en-US" b="0" i="0" dirty="0">
                <a:solidFill>
                  <a:schemeClr val="tx2">
                    <a:lumMod val="10000"/>
                    <a:lumOff val="90000"/>
                  </a:schemeClr>
                </a:solidFill>
                <a:effectLst/>
                <a:latin typeface="Söhne"/>
              </a:rPr>
              <a:t> Economic constraints can prevent access to education, as families may struggle to afford school fees, uniforms, transportation, or other associated costs. This financial burden disproportionately affects marginalized communities and exacerbates educational disparities.</a:t>
            </a:r>
          </a:p>
          <a:p>
            <a:r>
              <a:rPr lang="en-US" b="1" i="0" dirty="0">
                <a:solidFill>
                  <a:schemeClr val="tx2">
                    <a:lumMod val="10000"/>
                    <a:lumOff val="90000"/>
                  </a:schemeClr>
                </a:solidFill>
                <a:effectLst/>
                <a:latin typeface="Söhne"/>
              </a:rPr>
              <a:t>"Language and Cultural Barriers: </a:t>
            </a:r>
            <a:r>
              <a:rPr lang="en-US" b="0" i="0" dirty="0">
                <a:solidFill>
                  <a:schemeClr val="tx2">
                    <a:lumMod val="10000"/>
                    <a:lumOff val="90000"/>
                  </a:schemeClr>
                </a:solidFill>
                <a:effectLst/>
                <a:latin typeface="Söhne"/>
              </a:rPr>
              <a:t>Cultural and linguistic differences hinder effective learning, especially for marginalized groups. Inadequate adaptation of educational materials and methods limits inclusivity. Solutions entail culturally sensitive curriculum and language support initiatives for equitable education access."</a:t>
            </a:r>
          </a:p>
          <a:p>
            <a:r>
              <a:rPr lang="en-US" b="1" i="0" dirty="0">
                <a:solidFill>
                  <a:schemeClr val="tx2">
                    <a:lumMod val="10000"/>
                    <a:lumOff val="90000"/>
                  </a:schemeClr>
                </a:solidFill>
                <a:effectLst/>
                <a:latin typeface="Söhne"/>
              </a:rPr>
              <a:t>Need for Innovation:</a:t>
            </a:r>
            <a:r>
              <a:rPr lang="en-US" b="0" i="0" dirty="0">
                <a:solidFill>
                  <a:schemeClr val="tx2">
                    <a:lumMod val="10000"/>
                    <a:lumOff val="90000"/>
                  </a:schemeClr>
                </a:solidFill>
                <a:effectLst/>
                <a:latin typeface="Söhne"/>
              </a:rPr>
              <a:t> There is a growing need for innovative solutions that leverage technology to address these challenges and improve educational access, quality, and outcomes for all learners.</a:t>
            </a:r>
          </a:p>
        </p:txBody>
      </p:sp>
      <p:sp>
        <p:nvSpPr>
          <p:cNvPr id="4" name="Slide Number Placeholder 3">
            <a:extLst>
              <a:ext uri="{FF2B5EF4-FFF2-40B4-BE49-F238E27FC236}">
                <a16:creationId xmlns:a16="http://schemas.microsoft.com/office/drawing/2014/main" id="{81C664BB-93FC-4573-8902-09CC6A6C3AFF}"/>
              </a:ext>
            </a:extLst>
          </p:cNvPr>
          <p:cNvSpPr>
            <a:spLocks noGrp="1"/>
          </p:cNvSpPr>
          <p:nvPr>
            <p:ph type="sldNum" sz="quarter" idx="10"/>
          </p:nvPr>
        </p:nvSpPr>
        <p:spPr/>
        <p:txBody>
          <a:bodyPr/>
          <a:lstStyle/>
          <a:p>
            <a:r>
              <a:rPr lang="en-US"/>
              <a:t>PAGE </a:t>
            </a:r>
            <a:fld id="{4A9B5881-4007-4345-955A-79C2656F0C49}" type="slidenum">
              <a:rPr lang="en-US" smtClean="0"/>
              <a:pPr/>
              <a:t>5</a:t>
            </a:fld>
            <a:endParaRPr lang="en-US" dirty="0"/>
          </a:p>
        </p:txBody>
      </p:sp>
      <p:sp>
        <p:nvSpPr>
          <p:cNvPr id="5" name="Rectangle 4">
            <a:extLst>
              <a:ext uri="{FF2B5EF4-FFF2-40B4-BE49-F238E27FC236}">
                <a16:creationId xmlns:a16="http://schemas.microsoft.com/office/drawing/2014/main" id="{D6DED651-31A5-42B1-97C8-27B5A15E820C}"/>
              </a:ext>
              <a:ext uri="{C183D7F6-B498-43B3-948B-1728B52AA6E4}">
                <adec:decorative xmlns:adec="http://schemas.microsoft.com/office/drawing/2017/decorative" val="1"/>
              </a:ext>
            </a:extLst>
          </p:cNvPr>
          <p:cNvSpPr/>
          <p:nvPr/>
        </p:nvSpPr>
        <p:spPr>
          <a:xfrm>
            <a:off x="1145309" y="6557847"/>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a:t>Introduction</a:t>
            </a:r>
            <a:endParaRPr lang="en-US" sz="1200" dirty="0"/>
          </a:p>
        </p:txBody>
      </p:sp>
      <p:sp>
        <p:nvSpPr>
          <p:cNvPr id="6" name="Rectangle 5">
            <a:extLst>
              <a:ext uri="{FF2B5EF4-FFF2-40B4-BE49-F238E27FC236}">
                <a16:creationId xmlns:a16="http://schemas.microsoft.com/office/drawing/2014/main" id="{8B9D8227-00D4-4F5D-AB03-C9C41A230438}"/>
              </a:ext>
              <a:ext uri="{C183D7F6-B498-43B3-948B-1728B52AA6E4}">
                <adec:decorative xmlns:adec="http://schemas.microsoft.com/office/drawing/2017/decorative" val="1"/>
              </a:ext>
            </a:extLst>
          </p:cNvPr>
          <p:cNvSpPr/>
          <p:nvPr/>
        </p:nvSpPr>
        <p:spPr>
          <a:xfrm>
            <a:off x="3697432" y="6361476"/>
            <a:ext cx="2552123"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 Problem Statement</a:t>
            </a:r>
          </a:p>
        </p:txBody>
      </p:sp>
      <p:sp>
        <p:nvSpPr>
          <p:cNvPr id="7" name="Rectangle 6">
            <a:extLst>
              <a:ext uri="{FF2B5EF4-FFF2-40B4-BE49-F238E27FC236}">
                <a16:creationId xmlns:a16="http://schemas.microsoft.com/office/drawing/2014/main" id="{E4F62DBF-9B94-493A-8CC9-259F0EBB2350}"/>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Solution</a:t>
            </a:r>
          </a:p>
        </p:txBody>
      </p:sp>
      <p:sp>
        <p:nvSpPr>
          <p:cNvPr id="8" name="Rectangle 7">
            <a:extLst>
              <a:ext uri="{FF2B5EF4-FFF2-40B4-BE49-F238E27FC236}">
                <a16:creationId xmlns:a16="http://schemas.microsoft.com/office/drawing/2014/main" id="{C5E74185-BD4A-4C66-A753-1AD436124A9A}"/>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9" name="Isosceles Triangle 8">
            <a:extLst>
              <a:ext uri="{FF2B5EF4-FFF2-40B4-BE49-F238E27FC236}">
                <a16:creationId xmlns:a16="http://schemas.microsoft.com/office/drawing/2014/main" id="{4407D4D6-4572-4A1E-9109-F61C95ADA3A9}"/>
              </a:ext>
              <a:ext uri="{C183D7F6-B498-43B3-948B-1728B52AA6E4}">
                <adec:decorative xmlns:adec="http://schemas.microsoft.com/office/drawing/2017/decorative" val="1"/>
              </a:ext>
            </a:extLst>
          </p:cNvPr>
          <p:cNvSpPr/>
          <p:nvPr/>
        </p:nvSpPr>
        <p:spPr>
          <a:xfrm rot="10800000">
            <a:off x="4902070"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6330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DC5365-EA36-45A8-8DBD-A6D8461EB21D}"/>
              </a:ext>
            </a:extLst>
          </p:cNvPr>
          <p:cNvSpPr>
            <a:spLocks noGrp="1"/>
          </p:cNvSpPr>
          <p:nvPr>
            <p:ph type="title"/>
          </p:nvPr>
        </p:nvSpPr>
        <p:spPr>
          <a:xfrm>
            <a:off x="5900464" y="303301"/>
            <a:ext cx="5562666" cy="1449216"/>
          </a:xfrm>
        </p:spPr>
        <p:txBody>
          <a:bodyPr/>
          <a:lstStyle/>
          <a:p>
            <a:r>
              <a:rPr lang="en-US" dirty="0"/>
              <a:t>How is it useful for users?</a:t>
            </a:r>
          </a:p>
        </p:txBody>
      </p:sp>
      <p:pic>
        <p:nvPicPr>
          <p:cNvPr id="7" name="Picture Placeholder 6" descr="Woman with an AR headset">
            <a:extLst>
              <a:ext uri="{FF2B5EF4-FFF2-40B4-BE49-F238E27FC236}">
                <a16:creationId xmlns:a16="http://schemas.microsoft.com/office/drawing/2014/main" id="{2052C005-14A2-483C-8C1A-A3D21FF82E05}"/>
              </a:ext>
            </a:extLst>
          </p:cNvPr>
          <p:cNvPicPr>
            <a:picLocks noGrp="1" noChangeAspect="1"/>
          </p:cNvPicPr>
          <p:nvPr>
            <p:ph type="pic" idx="11"/>
          </p:nvPr>
        </p:nvPicPr>
        <p:blipFill rotWithShape="1">
          <a:blip r:embed="rId2" cstate="screen">
            <a:extLst>
              <a:ext uri="{28A0092B-C50C-407E-A947-70E740481C1C}">
                <a14:useLocalDpi xmlns:a14="http://schemas.microsoft.com/office/drawing/2010/main"/>
              </a:ext>
            </a:extLst>
          </a:blip>
          <a:srcRect/>
          <a:stretch/>
        </p:blipFill>
        <p:spPr>
          <a:xfrm flipH="1">
            <a:off x="0" y="0"/>
            <a:ext cx="5453336" cy="6727855"/>
          </a:xfrm>
        </p:spPr>
      </p:pic>
      <p:sp>
        <p:nvSpPr>
          <p:cNvPr id="4" name="Content Placeholder 3">
            <a:extLst>
              <a:ext uri="{FF2B5EF4-FFF2-40B4-BE49-F238E27FC236}">
                <a16:creationId xmlns:a16="http://schemas.microsoft.com/office/drawing/2014/main" id="{0D250B89-C4D5-43CB-81F0-EFF4588D7E45}"/>
              </a:ext>
            </a:extLst>
          </p:cNvPr>
          <p:cNvSpPr>
            <a:spLocks noGrp="1"/>
          </p:cNvSpPr>
          <p:nvPr>
            <p:ph idx="1"/>
          </p:nvPr>
        </p:nvSpPr>
        <p:spPr>
          <a:xfrm>
            <a:off x="5900464" y="1825625"/>
            <a:ext cx="5562666" cy="4351338"/>
          </a:xfrm>
        </p:spPr>
        <p:txBody>
          <a:bodyPr>
            <a:normAutofit fontScale="77500" lnSpcReduction="20000"/>
          </a:bodyPr>
          <a:lstStyle/>
          <a:p>
            <a:pPr algn="l"/>
            <a:r>
              <a:rPr lang="en-US" b="1" i="0" dirty="0">
                <a:solidFill>
                  <a:srgbClr val="ECECEC"/>
                </a:solidFill>
                <a:effectLst/>
                <a:latin typeface="Söhne"/>
              </a:rPr>
              <a:t>Flexible Learning</a:t>
            </a:r>
            <a:r>
              <a:rPr lang="en-US" b="0" i="0" dirty="0">
                <a:solidFill>
                  <a:srgbClr val="ECECEC"/>
                </a:solidFill>
                <a:effectLst/>
                <a:latin typeface="Söhne"/>
              </a:rPr>
              <a:t>: Users can access courses at their own pace and convenience, fitting learning around their busy schedules.</a:t>
            </a:r>
          </a:p>
          <a:p>
            <a:pPr algn="l"/>
            <a:r>
              <a:rPr lang="en-US" b="1" i="0" dirty="0">
                <a:solidFill>
                  <a:srgbClr val="ECECEC"/>
                </a:solidFill>
                <a:effectLst/>
                <a:latin typeface="Söhne"/>
              </a:rPr>
              <a:t>Wide Range of Topics</a:t>
            </a:r>
            <a:r>
              <a:rPr lang="en-US" b="0" i="0" dirty="0">
                <a:solidFill>
                  <a:srgbClr val="ECECEC"/>
                </a:solidFill>
                <a:effectLst/>
                <a:latin typeface="Söhne"/>
              </a:rPr>
              <a:t>: With a diverse selection of courses spanning various subjects and skill levels, Learnify Me caters to a broad range of interests and learning goals.</a:t>
            </a:r>
          </a:p>
          <a:p>
            <a:pPr algn="l"/>
            <a:r>
              <a:rPr lang="en-US" b="1" i="0" dirty="0">
                <a:solidFill>
                  <a:srgbClr val="ECECEC"/>
                </a:solidFill>
                <a:effectLst/>
                <a:latin typeface="Söhne"/>
              </a:rPr>
              <a:t>Accessible Anywhere</a:t>
            </a:r>
            <a:r>
              <a:rPr lang="en-US" b="0" i="0" dirty="0">
                <a:solidFill>
                  <a:srgbClr val="ECECEC"/>
                </a:solidFill>
                <a:effectLst/>
                <a:latin typeface="Söhne"/>
              </a:rPr>
              <a:t>: As an online platform, Learnify Me can be accessed from anywhere with an internet connection, enabling learning on-the-go.</a:t>
            </a:r>
          </a:p>
          <a:p>
            <a:pPr algn="l"/>
            <a:r>
              <a:rPr lang="en-US" b="1" i="0" dirty="0">
                <a:solidFill>
                  <a:srgbClr val="ECECEC"/>
                </a:solidFill>
                <a:effectLst/>
                <a:latin typeface="Söhne"/>
              </a:rPr>
              <a:t>High-Quality Content</a:t>
            </a:r>
            <a:r>
              <a:rPr lang="en-US" b="0" i="0" dirty="0">
                <a:solidFill>
                  <a:srgbClr val="ECECEC"/>
                </a:solidFill>
                <a:effectLst/>
                <a:latin typeface="Söhne"/>
              </a:rPr>
              <a:t>: Courses on </a:t>
            </a:r>
            <a:r>
              <a:rPr lang="en-US">
                <a:solidFill>
                  <a:srgbClr val="ECECEC"/>
                </a:solidFill>
                <a:latin typeface="Söhne"/>
              </a:rPr>
              <a:t>the platform</a:t>
            </a:r>
            <a:r>
              <a:rPr lang="en-US" b="0" i="0">
                <a:solidFill>
                  <a:srgbClr val="ECECEC"/>
                </a:solidFill>
                <a:effectLst/>
                <a:latin typeface="Söhne"/>
              </a:rPr>
              <a:t> </a:t>
            </a:r>
            <a:r>
              <a:rPr lang="en-US" b="0" i="0" dirty="0">
                <a:solidFill>
                  <a:srgbClr val="ECECEC"/>
                </a:solidFill>
                <a:effectLst/>
                <a:latin typeface="Söhne"/>
              </a:rPr>
              <a:t>are curated to ensure high-quality content, providing users with valuable knowledge and skills.</a:t>
            </a:r>
          </a:p>
          <a:p>
            <a:pPr algn="l"/>
            <a:r>
              <a:rPr lang="en-US" b="1" i="0" dirty="0">
                <a:solidFill>
                  <a:srgbClr val="ECECEC"/>
                </a:solidFill>
                <a:effectLst/>
                <a:latin typeface="Söhne"/>
              </a:rPr>
              <a:t>Interactive Learning</a:t>
            </a:r>
            <a:r>
              <a:rPr lang="en-US" b="0" i="0" dirty="0">
                <a:solidFill>
                  <a:srgbClr val="ECECEC"/>
                </a:solidFill>
                <a:effectLst/>
                <a:latin typeface="Söhne"/>
              </a:rPr>
              <a:t>: Many courses feature interactive elements such as quizzes, assignments, and multimedia content, making the learning experience engaging and enjoyable.</a:t>
            </a:r>
          </a:p>
          <a:p>
            <a:pPr algn="l"/>
            <a:r>
              <a:rPr lang="en-US" b="1" i="0" dirty="0">
                <a:solidFill>
                  <a:srgbClr val="ECECEC"/>
                </a:solidFill>
                <a:effectLst/>
                <a:latin typeface="Söhne"/>
              </a:rPr>
              <a:t>Professional Development</a:t>
            </a:r>
            <a:r>
              <a:rPr lang="en-US" b="0" i="0" dirty="0">
                <a:solidFill>
                  <a:srgbClr val="ECECEC"/>
                </a:solidFill>
                <a:effectLst/>
                <a:latin typeface="Söhne"/>
              </a:rPr>
              <a:t>: </a:t>
            </a:r>
            <a:r>
              <a:rPr lang="en-US" dirty="0">
                <a:solidFill>
                  <a:srgbClr val="ECECEC"/>
                </a:solidFill>
                <a:latin typeface="Söhne"/>
              </a:rPr>
              <a:t>It</a:t>
            </a:r>
            <a:r>
              <a:rPr lang="en-US" b="0" i="0" dirty="0">
                <a:solidFill>
                  <a:srgbClr val="ECECEC"/>
                </a:solidFill>
                <a:effectLst/>
                <a:latin typeface="Söhne"/>
              </a:rPr>
              <a:t> offers courses that help individuals enhance their professional skills and advance their careers, making it a valuable resource for lifelong learning and career growth.</a:t>
            </a:r>
          </a:p>
          <a:p>
            <a:endParaRPr lang="en-US" noProof="1"/>
          </a:p>
        </p:txBody>
      </p:sp>
      <p:sp>
        <p:nvSpPr>
          <p:cNvPr id="11" name="Rectangle 10">
            <a:extLst>
              <a:ext uri="{FF2B5EF4-FFF2-40B4-BE49-F238E27FC236}">
                <a16:creationId xmlns:a16="http://schemas.microsoft.com/office/drawing/2014/main" id="{08D655AF-5DBD-4954-B607-48D1914FC7DE}"/>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Introduction</a:t>
            </a:r>
          </a:p>
        </p:txBody>
      </p:sp>
      <p:sp>
        <p:nvSpPr>
          <p:cNvPr id="12" name="Rectangle 11">
            <a:extLst>
              <a:ext uri="{FF2B5EF4-FFF2-40B4-BE49-F238E27FC236}">
                <a16:creationId xmlns:a16="http://schemas.microsoft.com/office/drawing/2014/main" id="{EAE7730F-1A0D-4B11-BA09-6A6CAA96FE12}"/>
              </a:ext>
              <a:ext uri="{C183D7F6-B498-43B3-948B-1728B52AA6E4}">
                <adec:decorative xmlns:adec="http://schemas.microsoft.com/office/drawing/2017/decorative" val="1"/>
              </a:ext>
            </a:extLst>
          </p:cNvPr>
          <p:cNvSpPr/>
          <p:nvPr/>
        </p:nvSpPr>
        <p:spPr>
          <a:xfrm>
            <a:off x="3697432" y="6554698"/>
            <a:ext cx="2552123" cy="16677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Problem Statement </a:t>
            </a:r>
          </a:p>
        </p:txBody>
      </p:sp>
      <p:sp>
        <p:nvSpPr>
          <p:cNvPr id="13" name="Rectangle 12">
            <a:extLst>
              <a:ext uri="{FF2B5EF4-FFF2-40B4-BE49-F238E27FC236}">
                <a16:creationId xmlns:a16="http://schemas.microsoft.com/office/drawing/2014/main" id="{4EF60258-6D59-4423-83CC-D7AC9D79D5E5}"/>
              </a:ext>
              <a:ext uri="{C183D7F6-B498-43B3-948B-1728B52AA6E4}">
                <adec:decorative xmlns:adec="http://schemas.microsoft.com/office/drawing/2017/decorative" val="1"/>
              </a:ext>
            </a:extLst>
          </p:cNvPr>
          <p:cNvSpPr/>
          <p:nvPr/>
        </p:nvSpPr>
        <p:spPr>
          <a:xfrm>
            <a:off x="6249555" y="6524229"/>
            <a:ext cx="2552123" cy="19724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Solution</a:t>
            </a:r>
          </a:p>
        </p:txBody>
      </p:sp>
      <p:sp>
        <p:nvSpPr>
          <p:cNvPr id="14" name="Rectangle 13">
            <a:extLst>
              <a:ext uri="{FF2B5EF4-FFF2-40B4-BE49-F238E27FC236}">
                <a16:creationId xmlns:a16="http://schemas.microsoft.com/office/drawing/2014/main" id="{964627DB-2C83-4D9C-A498-D5BCC9A2B3B4}"/>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5" name="Slide Number Placeholder 4">
            <a:extLst>
              <a:ext uri="{FF2B5EF4-FFF2-40B4-BE49-F238E27FC236}">
                <a16:creationId xmlns:a16="http://schemas.microsoft.com/office/drawing/2014/main" id="{B18C9971-C7D2-435E-9037-EB3D7CCAF12D}"/>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Tree>
    <p:extLst>
      <p:ext uri="{BB962C8B-B14F-4D97-AF65-F5344CB8AC3E}">
        <p14:creationId xmlns:p14="http://schemas.microsoft.com/office/powerpoint/2010/main" val="38038422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E4AC-89AE-41AE-943C-CE337B205C49}"/>
              </a:ext>
            </a:extLst>
          </p:cNvPr>
          <p:cNvSpPr>
            <a:spLocks noGrp="1"/>
          </p:cNvSpPr>
          <p:nvPr>
            <p:ph type="title"/>
          </p:nvPr>
        </p:nvSpPr>
        <p:spPr>
          <a:xfrm>
            <a:off x="838200" y="641855"/>
            <a:ext cx="2594113" cy="772107"/>
          </a:xfrm>
        </p:spPr>
        <p:txBody>
          <a:bodyPr/>
          <a:lstStyle/>
          <a:p>
            <a:r>
              <a:rPr lang="en-IN" b="1" i="0" dirty="0">
                <a:solidFill>
                  <a:schemeClr val="bg1">
                    <a:lumMod val="95000"/>
                  </a:schemeClr>
                </a:solidFill>
                <a:effectLst/>
                <a:latin typeface="Arial" panose="020B0604020202020204" pitchFamily="34" charset="0"/>
              </a:rPr>
              <a:t>Solution</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35892932-13A6-492E-960D-F77F1A27CE76}"/>
              </a:ext>
            </a:extLst>
          </p:cNvPr>
          <p:cNvSpPr>
            <a:spLocks noGrp="1"/>
          </p:cNvSpPr>
          <p:nvPr>
            <p:ph idx="1"/>
          </p:nvPr>
        </p:nvSpPr>
        <p:spPr>
          <a:xfrm>
            <a:off x="838200" y="1614491"/>
            <a:ext cx="10515600" cy="4562472"/>
          </a:xfrm>
        </p:spPr>
        <p:txBody>
          <a:bodyPr>
            <a:noAutofit/>
          </a:bodyPr>
          <a:lstStyle/>
          <a:p>
            <a:pPr algn="l">
              <a:buFont typeface="+mj-lt"/>
              <a:buAutoNum type="arabicPeriod"/>
            </a:pPr>
            <a:r>
              <a:rPr lang="en-US" sz="1800" b="1" i="0" dirty="0">
                <a:solidFill>
                  <a:schemeClr val="bg2"/>
                </a:solidFill>
                <a:effectLst/>
              </a:rPr>
              <a:t>Technology Integration:</a:t>
            </a:r>
            <a:r>
              <a:rPr lang="en-US" sz="1800" b="0" i="0" dirty="0">
                <a:solidFill>
                  <a:schemeClr val="bg2"/>
                </a:solidFill>
                <a:effectLst/>
              </a:rPr>
              <a:t> Integrate technology into education to enhance accessibility and engagement. This includes providing online courses, educational apps, and digital resources that can reach students in remote areas.</a:t>
            </a:r>
          </a:p>
          <a:p>
            <a:pPr algn="l">
              <a:buFont typeface="+mj-lt"/>
              <a:buAutoNum type="arabicPeriod"/>
            </a:pPr>
            <a:r>
              <a:rPr lang="en-US" sz="1800" b="1" i="0" dirty="0">
                <a:solidFill>
                  <a:schemeClr val="bg2"/>
                </a:solidFill>
                <a:effectLst/>
              </a:rPr>
              <a:t>Infrastructure Development:</a:t>
            </a:r>
            <a:r>
              <a:rPr lang="en-US" sz="1800" b="0" i="0" dirty="0">
                <a:solidFill>
                  <a:schemeClr val="bg2"/>
                </a:solidFill>
                <a:effectLst/>
              </a:rPr>
              <a:t> Invest in building and improving educational infrastructure, such as schools, libraries, and internet connectivity, especially in underserved communities.</a:t>
            </a:r>
          </a:p>
          <a:p>
            <a:pPr algn="l">
              <a:buFont typeface="+mj-lt"/>
              <a:buAutoNum type="arabicPeriod"/>
            </a:pPr>
            <a:r>
              <a:rPr lang="en-US" sz="1800" b="1" i="0" dirty="0">
                <a:solidFill>
                  <a:schemeClr val="bg2"/>
                </a:solidFill>
                <a:effectLst/>
              </a:rPr>
              <a:t>Teacher Training:</a:t>
            </a:r>
            <a:r>
              <a:rPr lang="en-US" sz="1800" b="0" i="0" dirty="0">
                <a:solidFill>
                  <a:schemeClr val="bg2"/>
                </a:solidFill>
                <a:effectLst/>
              </a:rPr>
              <a:t> Provide comprehensive training for educators to equip them with modern teaching methods, digital literacy skills, and techniques for addressing diverse learning needs.</a:t>
            </a:r>
          </a:p>
          <a:p>
            <a:pPr algn="l">
              <a:buFont typeface="+mj-lt"/>
              <a:buAutoNum type="arabicPeriod"/>
            </a:pPr>
            <a:r>
              <a:rPr lang="en-US" sz="1800" b="1" i="0" dirty="0">
                <a:solidFill>
                  <a:schemeClr val="bg2"/>
                </a:solidFill>
                <a:effectLst/>
              </a:rPr>
              <a:t>Curriculum Enhancement:</a:t>
            </a:r>
            <a:r>
              <a:rPr lang="en-US" sz="1800" b="0" i="0" dirty="0">
                <a:solidFill>
                  <a:schemeClr val="bg2"/>
                </a:solidFill>
                <a:effectLst/>
              </a:rPr>
              <a:t> Develop and update curricula to align with the needs of the 21st century, incorporating subjects like digital literacy, critical thinking, and problem-solving skills.</a:t>
            </a:r>
          </a:p>
          <a:p>
            <a:pPr algn="l">
              <a:buFont typeface="+mj-lt"/>
              <a:buAutoNum type="arabicPeriod"/>
            </a:pPr>
            <a:r>
              <a:rPr lang="en-US" sz="1800" b="1" i="0" dirty="0">
                <a:solidFill>
                  <a:schemeClr val="bg2"/>
                </a:solidFill>
                <a:effectLst/>
              </a:rPr>
              <a:t>Community Engagement:</a:t>
            </a:r>
            <a:r>
              <a:rPr lang="en-US" sz="1800" b="0" i="0" dirty="0">
                <a:solidFill>
                  <a:schemeClr val="bg2"/>
                </a:solidFill>
                <a:effectLst/>
              </a:rPr>
              <a:t> Involve parents, community leaders, and local organizations in educational initiatives to create a supportive learning environment and foster collaboration between stakeholders.</a:t>
            </a:r>
          </a:p>
          <a:p>
            <a:pPr algn="l">
              <a:buFont typeface="+mj-lt"/>
              <a:buAutoNum type="arabicPeriod"/>
            </a:pPr>
            <a:r>
              <a:rPr lang="en-US" sz="1800" b="1" i="0" dirty="0">
                <a:solidFill>
                  <a:schemeClr val="bg2"/>
                </a:solidFill>
                <a:effectLst/>
              </a:rPr>
              <a:t>Equity-Focused Policies:</a:t>
            </a:r>
            <a:r>
              <a:rPr lang="en-US" sz="1800" b="0" i="0" dirty="0">
                <a:solidFill>
                  <a:schemeClr val="bg2"/>
                </a:solidFill>
                <a:effectLst/>
              </a:rPr>
              <a:t> Implement policies and initiatives aimed at reducing educational disparities, such as scholarships for marginalized students, affirmative action programs, and targeted interventions in low-performing schools.</a:t>
            </a:r>
          </a:p>
          <a:p>
            <a:endParaRPr lang="en-US" sz="1800" dirty="0">
              <a:solidFill>
                <a:schemeClr val="bg2"/>
              </a:solidFill>
            </a:endParaRPr>
          </a:p>
        </p:txBody>
      </p:sp>
      <p:sp>
        <p:nvSpPr>
          <p:cNvPr id="4" name="Slide Number Placeholder 3">
            <a:extLst>
              <a:ext uri="{FF2B5EF4-FFF2-40B4-BE49-F238E27FC236}">
                <a16:creationId xmlns:a16="http://schemas.microsoft.com/office/drawing/2014/main" id="{FC21F991-363F-48DD-948D-A426E5E87D20}"/>
              </a:ext>
            </a:extLst>
          </p:cNvPr>
          <p:cNvSpPr>
            <a:spLocks noGrp="1"/>
          </p:cNvSpPr>
          <p:nvPr>
            <p:ph type="sldNum" sz="quarter" idx="10"/>
          </p:nvPr>
        </p:nvSpPr>
        <p:spPr/>
        <p:txBody>
          <a:bodyPr/>
          <a:lstStyle/>
          <a:p>
            <a:r>
              <a:rPr lang="en-US"/>
              <a:t>PAGE </a:t>
            </a:r>
            <a:fld id="{4A9B5881-4007-4345-955A-79C2656F0C49}" type="slidenum">
              <a:rPr lang="en-US" smtClean="0"/>
              <a:pPr/>
              <a:t>7</a:t>
            </a:fld>
            <a:endParaRPr lang="en-US" dirty="0"/>
          </a:p>
        </p:txBody>
      </p:sp>
      <p:sp>
        <p:nvSpPr>
          <p:cNvPr id="5" name="Rectangle 4">
            <a:extLst>
              <a:ext uri="{FF2B5EF4-FFF2-40B4-BE49-F238E27FC236}">
                <a16:creationId xmlns:a16="http://schemas.microsoft.com/office/drawing/2014/main" id="{C0CE68B1-1711-46F6-8830-4652E3125BA0}"/>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Introduction</a:t>
            </a:r>
          </a:p>
        </p:txBody>
      </p:sp>
      <p:sp>
        <p:nvSpPr>
          <p:cNvPr id="6" name="Rectangle 5">
            <a:extLst>
              <a:ext uri="{FF2B5EF4-FFF2-40B4-BE49-F238E27FC236}">
                <a16:creationId xmlns:a16="http://schemas.microsoft.com/office/drawing/2014/main" id="{84F557CE-749D-4A0E-8ADF-D52A942F8931}"/>
              </a:ext>
              <a:ext uri="{C183D7F6-B498-43B3-948B-1728B52AA6E4}">
                <adec:decorative xmlns:adec="http://schemas.microsoft.com/office/drawing/2017/decorative" val="1"/>
              </a:ext>
            </a:extLst>
          </p:cNvPr>
          <p:cNvSpPr/>
          <p:nvPr/>
        </p:nvSpPr>
        <p:spPr>
          <a:xfrm>
            <a:off x="3697432" y="6562004"/>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Problem Statement</a:t>
            </a:r>
          </a:p>
        </p:txBody>
      </p:sp>
      <p:sp>
        <p:nvSpPr>
          <p:cNvPr id="8" name="Rectangle 7">
            <a:extLst>
              <a:ext uri="{FF2B5EF4-FFF2-40B4-BE49-F238E27FC236}">
                <a16:creationId xmlns:a16="http://schemas.microsoft.com/office/drawing/2014/main" id="{1E20D55B-89BD-4797-82B7-5A4AA619FC92}"/>
              </a:ext>
              <a:ext uri="{C183D7F6-B498-43B3-948B-1728B52AA6E4}">
                <adec:decorative xmlns:adec="http://schemas.microsoft.com/office/drawing/2017/decorative" val="1"/>
              </a:ext>
            </a:extLst>
          </p:cNvPr>
          <p:cNvSpPr/>
          <p:nvPr/>
        </p:nvSpPr>
        <p:spPr>
          <a:xfrm>
            <a:off x="6249554" y="6361475"/>
            <a:ext cx="2552123"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Solution</a:t>
            </a:r>
          </a:p>
        </p:txBody>
      </p:sp>
      <p:sp>
        <p:nvSpPr>
          <p:cNvPr id="9" name="Rectangle 8">
            <a:extLst>
              <a:ext uri="{FF2B5EF4-FFF2-40B4-BE49-F238E27FC236}">
                <a16:creationId xmlns:a16="http://schemas.microsoft.com/office/drawing/2014/main" id="{A0F19E39-44E0-418C-B63F-ADB6853AF39B}"/>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0" name="Isosceles Triangle 9">
            <a:extLst>
              <a:ext uri="{FF2B5EF4-FFF2-40B4-BE49-F238E27FC236}">
                <a16:creationId xmlns:a16="http://schemas.microsoft.com/office/drawing/2014/main" id="{54326549-AE61-47E3-B4F6-919CDAD48D01}"/>
              </a:ext>
              <a:ext uri="{C183D7F6-B498-43B3-948B-1728B52AA6E4}">
                <adec:decorative xmlns:adec="http://schemas.microsoft.com/office/drawing/2017/decorative" val="1"/>
              </a:ext>
            </a:extLst>
          </p:cNvPr>
          <p:cNvSpPr/>
          <p:nvPr/>
        </p:nvSpPr>
        <p:spPr>
          <a:xfrm rot="10800000">
            <a:off x="7454191" y="6269908"/>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147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p:tgtEl>
                                          <p:spTgt spid="6"/>
                                        </p:tgtEl>
                                        <p:attrNameLst>
                                          <p:attrName>ppt_y</p:attrName>
                                        </p:attrNameLst>
                                      </p:cBhvr>
                                      <p:tavLst>
                                        <p:tav tm="0">
                                          <p:val>
                                            <p:strVal val="#ppt_y+#ppt_h*1.125000"/>
                                          </p:val>
                                        </p:tav>
                                        <p:tav tm="100000">
                                          <p:val>
                                            <p:strVal val="#ppt_y"/>
                                          </p:val>
                                        </p:tav>
                                      </p:tavLst>
                                    </p:anim>
                                    <p:animEffect transition="in" filter="wipe(up)">
                                      <p:cBhvr>
                                        <p:cTn id="8"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8B863B31-6429-468C-9624-0D0BBDBACA62}"/>
              </a:ext>
            </a:extLst>
          </p:cNvPr>
          <p:cNvSpPr>
            <a:spLocks noGrp="1"/>
          </p:cNvSpPr>
          <p:nvPr>
            <p:ph idx="1"/>
          </p:nvPr>
        </p:nvSpPr>
        <p:spPr/>
        <p:txBody>
          <a:bodyPr>
            <a:normAutofit/>
          </a:bodyPr>
          <a:lstStyle/>
          <a:p>
            <a:r>
              <a:rPr lang="en-US" sz="1600" dirty="0">
                <a:solidFill>
                  <a:srgbClr val="ECECEC"/>
                </a:solidFill>
                <a:latin typeface="Söhne"/>
              </a:rPr>
              <a:t>It</a:t>
            </a:r>
            <a:r>
              <a:rPr lang="en-US" sz="1600" b="0" i="0" dirty="0">
                <a:solidFill>
                  <a:srgbClr val="ECECEC"/>
                </a:solidFill>
                <a:effectLst/>
                <a:latin typeface="Söhne"/>
              </a:rPr>
              <a:t> is an innovative online learning platform with a mission to democratize education and empower individuals worldwide to pursue their learning goals. </a:t>
            </a:r>
          </a:p>
          <a:p>
            <a:r>
              <a:rPr lang="en-US" sz="1600" b="0" i="0" dirty="0">
                <a:solidFill>
                  <a:srgbClr val="ECECEC"/>
                </a:solidFill>
                <a:effectLst/>
                <a:latin typeface="Söhne"/>
              </a:rPr>
              <a:t>By offering a wide range of high-quality courses, flexible learning options, and interactive content, </a:t>
            </a:r>
            <a:r>
              <a:rPr lang="en-US" sz="1600" dirty="0">
                <a:solidFill>
                  <a:srgbClr val="ECECEC"/>
                </a:solidFill>
                <a:latin typeface="Söhne"/>
              </a:rPr>
              <a:t>It</a:t>
            </a:r>
            <a:r>
              <a:rPr lang="en-US" sz="1600" b="0" i="0" dirty="0">
                <a:solidFill>
                  <a:srgbClr val="ECECEC"/>
                </a:solidFill>
                <a:effectLst/>
                <a:latin typeface="Söhne"/>
              </a:rPr>
              <a:t> provides users with a valuable and accessible learning experience. </a:t>
            </a:r>
          </a:p>
          <a:p>
            <a:r>
              <a:rPr lang="en-US" sz="1600" b="0" i="0" dirty="0">
                <a:solidFill>
                  <a:srgbClr val="ECECEC"/>
                </a:solidFill>
                <a:effectLst/>
                <a:latin typeface="Söhne"/>
              </a:rPr>
              <a:t>Whether users are seeking to develop new skills, explore new interests, or advance their careers, </a:t>
            </a:r>
            <a:r>
              <a:rPr lang="en-US" sz="1600" dirty="0">
                <a:solidFill>
                  <a:srgbClr val="ECECEC"/>
                </a:solidFill>
                <a:latin typeface="Söhne"/>
              </a:rPr>
              <a:t>It</a:t>
            </a:r>
            <a:r>
              <a:rPr lang="en-US" sz="1600" b="0" i="0" dirty="0">
                <a:solidFill>
                  <a:srgbClr val="ECECEC"/>
                </a:solidFill>
                <a:effectLst/>
                <a:latin typeface="Söhne"/>
              </a:rPr>
              <a:t> offers a platform for lifelong learning and personal growth. </a:t>
            </a:r>
          </a:p>
          <a:p>
            <a:r>
              <a:rPr lang="en-US" sz="1600" b="0" i="0" dirty="0">
                <a:solidFill>
                  <a:srgbClr val="ECECEC"/>
                </a:solidFill>
                <a:effectLst/>
                <a:latin typeface="Söhne"/>
              </a:rPr>
              <a:t>With its commitment to accessibility, quality, diversity, and innovation, </a:t>
            </a:r>
            <a:r>
              <a:rPr lang="en-US" sz="1600" dirty="0">
                <a:solidFill>
                  <a:srgbClr val="ECECEC"/>
                </a:solidFill>
                <a:latin typeface="Söhne"/>
              </a:rPr>
              <a:t>It </a:t>
            </a:r>
            <a:r>
              <a:rPr lang="en-US" sz="1600" b="0" i="0" dirty="0">
                <a:solidFill>
                  <a:srgbClr val="ECECEC"/>
                </a:solidFill>
                <a:effectLst/>
                <a:latin typeface="Söhne"/>
              </a:rPr>
              <a:t>stands as a valuable resource for individuals looking to unlock their full potential through education.</a:t>
            </a:r>
            <a:endParaRPr lang="en-US" sz="1800" dirty="0"/>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5" name="Rectangle 4">
            <a:extLst>
              <a:ext uri="{FF2B5EF4-FFF2-40B4-BE49-F238E27FC236}">
                <a16:creationId xmlns:a16="http://schemas.microsoft.com/office/drawing/2014/main" id="{093D1241-4F6B-4523-A0D3-68E3CDBC0F28}"/>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Introduction</a:t>
            </a:r>
          </a:p>
        </p:txBody>
      </p:sp>
      <p:sp>
        <p:nvSpPr>
          <p:cNvPr id="6" name="Rectangle 5">
            <a:extLst>
              <a:ext uri="{FF2B5EF4-FFF2-40B4-BE49-F238E27FC236}">
                <a16:creationId xmlns:a16="http://schemas.microsoft.com/office/drawing/2014/main" id="{C7BF8379-6FA4-47C8-A343-950346DD4931}"/>
              </a:ext>
              <a:ext uri="{C183D7F6-B498-43B3-948B-1728B52AA6E4}">
                <adec:decorative xmlns:adec="http://schemas.microsoft.com/office/drawing/2017/decorative" val="1"/>
              </a:ext>
            </a:extLst>
          </p:cNvPr>
          <p:cNvSpPr/>
          <p:nvPr/>
        </p:nvSpPr>
        <p:spPr>
          <a:xfrm>
            <a:off x="3697432" y="6557846"/>
            <a:ext cx="2552123" cy="163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Problem Statement</a:t>
            </a:r>
          </a:p>
        </p:txBody>
      </p:sp>
      <p:sp>
        <p:nvSpPr>
          <p:cNvPr id="7" name="Rectangle 6">
            <a:extLst>
              <a:ext uri="{FF2B5EF4-FFF2-40B4-BE49-F238E27FC236}">
                <a16:creationId xmlns:a16="http://schemas.microsoft.com/office/drawing/2014/main" id="{CD0DE557-B4FF-44B4-B945-B5B41DBDA39C}"/>
              </a:ext>
              <a:ext uri="{C183D7F6-B498-43B3-948B-1728B52AA6E4}">
                <adec:decorative xmlns:adec="http://schemas.microsoft.com/office/drawing/2017/decorative" val="1"/>
              </a:ext>
            </a:extLst>
          </p:cNvPr>
          <p:cNvSpPr/>
          <p:nvPr/>
        </p:nvSpPr>
        <p:spPr>
          <a:xfrm>
            <a:off x="6249555" y="6557845"/>
            <a:ext cx="2552123" cy="1636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Solution</a:t>
            </a:r>
          </a:p>
        </p:txBody>
      </p:sp>
      <p:sp>
        <p:nvSpPr>
          <p:cNvPr id="8" name="Rectangle 7">
            <a:extLst>
              <a:ext uri="{FF2B5EF4-FFF2-40B4-BE49-F238E27FC236}">
                <a16:creationId xmlns:a16="http://schemas.microsoft.com/office/drawing/2014/main" id="{BB801CDE-088C-4A56-83CA-BF9F271065B0}"/>
              </a:ext>
              <a:ext uri="{C183D7F6-B498-43B3-948B-1728B52AA6E4}">
                <adec:decorative xmlns:adec="http://schemas.microsoft.com/office/drawing/2017/decorative" val="1"/>
              </a:ext>
            </a:extLst>
          </p:cNvPr>
          <p:cNvSpPr/>
          <p:nvPr/>
        </p:nvSpPr>
        <p:spPr>
          <a:xfrm>
            <a:off x="8801677" y="6361475"/>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3291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98415_win32_fixed" id="{1E7205E9-DD76-422B-B9FD-343E9C2C894B}" vid="{008E2BBC-A2E4-4140-B026-F6CAB78406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CFB5EA-1DDA-4423-A8FC-85579F36DE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7B5194-E537-408E-9CFF-66A6141D5DE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F9969FA-0C19-40F2-9B6F-EADA7B231A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corporate teach a course with animation</Template>
  <TotalTime>91</TotalTime>
  <Words>784</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Söhne</vt:lpstr>
      <vt:lpstr>Wingdings</vt:lpstr>
      <vt:lpstr>Office Theme</vt:lpstr>
      <vt:lpstr>Smart Education</vt:lpstr>
      <vt:lpstr>Team 2k29</vt:lpstr>
      <vt:lpstr>Course Outline</vt:lpstr>
      <vt:lpstr>Introduction</vt:lpstr>
      <vt:lpstr> Problem Statement</vt:lpstr>
      <vt:lpstr>How is it useful for users?</vt:lpstr>
      <vt:lpstr>Solution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Learnify Me</dc:title>
  <dc:creator>Thanmayee Vempati</dc:creator>
  <cp:lastModifiedBy>kavya itaraju</cp:lastModifiedBy>
  <cp:revision>6</cp:revision>
  <dcterms:created xsi:type="dcterms:W3CDTF">2024-02-27T12:42:07Z</dcterms:created>
  <dcterms:modified xsi:type="dcterms:W3CDTF">2024-03-16T05:53:44Z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