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75" r:id="rId2"/>
    <p:sldId id="258" r:id="rId3"/>
    <p:sldId id="277" r:id="rId4"/>
    <p:sldId id="259" r:id="rId5"/>
    <p:sldId id="278" r:id="rId6"/>
    <p:sldId id="279" r:id="rId7"/>
    <p:sldId id="280" r:id="rId8"/>
    <p:sldId id="294" r:id="rId9"/>
    <p:sldId id="295" r:id="rId10"/>
    <p:sldId id="290" r:id="rId11"/>
    <p:sldId id="293" r:id="rId12"/>
    <p:sldId id="281" r:id="rId13"/>
    <p:sldId id="282" r:id="rId14"/>
    <p:sldId id="262" r:id="rId15"/>
    <p:sldId id="298" r:id="rId16"/>
    <p:sldId id="296" r:id="rId17"/>
    <p:sldId id="284" r:id="rId18"/>
    <p:sldId id="285" r:id="rId19"/>
    <p:sldId id="286" r:id="rId20"/>
    <p:sldId id="287" r:id="rId21"/>
    <p:sldId id="288" r:id="rId22"/>
    <p:sldId id="289" r:id="rId23"/>
    <p:sldId id="291" r:id="rId24"/>
    <p:sldId id="292" r:id="rId25"/>
    <p:sldId id="297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9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3F1973-5410-4762-80D8-6C2DEA4A7757}" v="5" dt="2025-04-15T14:57:17.41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KS Rishi" userId="d367f8df18eab3c0" providerId="LiveId" clId="{6B3F1973-5410-4762-80D8-6C2DEA4A7757}"/>
    <pc:docChg chg="undo custSel addSld modSld">
      <pc:chgData name="DKS Rishi" userId="d367f8df18eab3c0" providerId="LiveId" clId="{6B3F1973-5410-4762-80D8-6C2DEA4A7757}" dt="2025-04-15T19:15:30.263" v="827" actId="1076"/>
      <pc:docMkLst>
        <pc:docMk/>
      </pc:docMkLst>
      <pc:sldChg chg="modSp mod">
        <pc:chgData name="DKS Rishi" userId="d367f8df18eab3c0" providerId="LiveId" clId="{6B3F1973-5410-4762-80D8-6C2DEA4A7757}" dt="2025-04-15T14:03:52.143" v="21" actId="20577"/>
        <pc:sldMkLst>
          <pc:docMk/>
          <pc:sldMk cId="1357726937" sldId="262"/>
        </pc:sldMkLst>
        <pc:spChg chg="mod">
          <ac:chgData name="DKS Rishi" userId="d367f8df18eab3c0" providerId="LiveId" clId="{6B3F1973-5410-4762-80D8-6C2DEA4A7757}" dt="2025-04-15T14:03:52.143" v="21" actId="20577"/>
          <ac:spMkLst>
            <pc:docMk/>
            <pc:sldMk cId="1357726937" sldId="262"/>
            <ac:spMk id="15" creationId="{927FA8E3-E928-40CF-70A4-9CC95457E924}"/>
          </ac:spMkLst>
        </pc:spChg>
      </pc:sldChg>
      <pc:sldChg chg="modSp mod">
        <pc:chgData name="DKS Rishi" userId="d367f8df18eab3c0" providerId="LiveId" clId="{6B3F1973-5410-4762-80D8-6C2DEA4A7757}" dt="2025-04-15T15:50:44.064" v="767" actId="20577"/>
        <pc:sldMkLst>
          <pc:docMk/>
          <pc:sldMk cId="1339431528" sldId="275"/>
        </pc:sldMkLst>
        <pc:spChg chg="mod">
          <ac:chgData name="DKS Rishi" userId="d367f8df18eab3c0" providerId="LiveId" clId="{6B3F1973-5410-4762-80D8-6C2DEA4A7757}" dt="2025-04-15T15:50:44.064" v="767" actId="20577"/>
          <ac:spMkLst>
            <pc:docMk/>
            <pc:sldMk cId="1339431528" sldId="275"/>
            <ac:spMk id="6" creationId="{0B7EF954-28E4-3FEC-6AC4-9F8ECEA43413}"/>
          </ac:spMkLst>
        </pc:spChg>
        <pc:spChg chg="mod">
          <ac:chgData name="DKS Rishi" userId="d367f8df18eab3c0" providerId="LiveId" clId="{6B3F1973-5410-4762-80D8-6C2DEA4A7757}" dt="2025-04-15T15:49:53.258" v="753" actId="1076"/>
          <ac:spMkLst>
            <pc:docMk/>
            <pc:sldMk cId="1339431528" sldId="275"/>
            <ac:spMk id="7" creationId="{FC6F92C1-6876-B05F-B6AA-0531927650DF}"/>
          </ac:spMkLst>
        </pc:spChg>
        <pc:spChg chg="mod">
          <ac:chgData name="DKS Rishi" userId="d367f8df18eab3c0" providerId="LiveId" clId="{6B3F1973-5410-4762-80D8-6C2DEA4A7757}" dt="2025-04-15T15:50:19.368" v="755" actId="255"/>
          <ac:spMkLst>
            <pc:docMk/>
            <pc:sldMk cId="1339431528" sldId="275"/>
            <ac:spMk id="8" creationId="{37E76942-C788-5515-C4C4-B9B7406B5597}"/>
          </ac:spMkLst>
        </pc:spChg>
        <pc:spChg chg="mod">
          <ac:chgData name="DKS Rishi" userId="d367f8df18eab3c0" providerId="LiveId" clId="{6B3F1973-5410-4762-80D8-6C2DEA4A7757}" dt="2025-04-15T15:50:33.733" v="757" actId="1076"/>
          <ac:spMkLst>
            <pc:docMk/>
            <pc:sldMk cId="1339431528" sldId="275"/>
            <ac:spMk id="9" creationId="{CD5CA770-E0FC-A0A8-EA45-F0A8BE515475}"/>
          </ac:spMkLst>
        </pc:spChg>
        <pc:spChg chg="mod">
          <ac:chgData name="DKS Rishi" userId="d367f8df18eab3c0" providerId="LiveId" clId="{6B3F1973-5410-4762-80D8-6C2DEA4A7757}" dt="2025-04-15T15:49:40.763" v="752" actId="255"/>
          <ac:spMkLst>
            <pc:docMk/>
            <pc:sldMk cId="1339431528" sldId="275"/>
            <ac:spMk id="10" creationId="{A0DC2021-0E8E-BE28-AA52-8ECF449C6BC1}"/>
          </ac:spMkLst>
        </pc:spChg>
      </pc:sldChg>
      <pc:sldChg chg="addSp delSp modSp mod">
        <pc:chgData name="DKS Rishi" userId="d367f8df18eab3c0" providerId="LiveId" clId="{6B3F1973-5410-4762-80D8-6C2DEA4A7757}" dt="2025-04-15T14:49:46.358" v="479" actId="1076"/>
        <pc:sldMkLst>
          <pc:docMk/>
          <pc:sldMk cId="462379553" sldId="292"/>
        </pc:sldMkLst>
        <pc:picChg chg="del">
          <ac:chgData name="DKS Rishi" userId="d367f8df18eab3c0" providerId="LiveId" clId="{6B3F1973-5410-4762-80D8-6C2DEA4A7757}" dt="2025-04-15T14:43:59.554" v="434" actId="478"/>
          <ac:picMkLst>
            <pc:docMk/>
            <pc:sldMk cId="462379553" sldId="292"/>
            <ac:picMk id="11" creationId="{CF9D78B2-2BE1-1361-4362-A35165A53CB7}"/>
          </ac:picMkLst>
        </pc:picChg>
        <pc:picChg chg="add del mod">
          <ac:chgData name="DKS Rishi" userId="d367f8df18eab3c0" providerId="LiveId" clId="{6B3F1973-5410-4762-80D8-6C2DEA4A7757}" dt="2025-04-15T14:44:14.075" v="440" actId="478"/>
          <ac:picMkLst>
            <pc:docMk/>
            <pc:sldMk cId="462379553" sldId="292"/>
            <ac:picMk id="12" creationId="{A093A2B0-7006-9D18-0410-9361D28D60C1}"/>
          </ac:picMkLst>
        </pc:picChg>
        <pc:picChg chg="add mod">
          <ac:chgData name="DKS Rishi" userId="d367f8df18eab3c0" providerId="LiveId" clId="{6B3F1973-5410-4762-80D8-6C2DEA4A7757}" dt="2025-04-15T14:49:46.358" v="479" actId="1076"/>
          <ac:picMkLst>
            <pc:docMk/>
            <pc:sldMk cId="462379553" sldId="292"/>
            <ac:picMk id="14" creationId="{BF3DBCBA-4161-0D60-B88C-43F96B99117F}"/>
          </ac:picMkLst>
        </pc:picChg>
      </pc:sldChg>
      <pc:sldChg chg="addSp delSp modSp add mod">
        <pc:chgData name="DKS Rishi" userId="d367f8df18eab3c0" providerId="LiveId" clId="{6B3F1973-5410-4762-80D8-6C2DEA4A7757}" dt="2025-04-15T14:46:20.524" v="452" actId="20577"/>
        <pc:sldMkLst>
          <pc:docMk/>
          <pc:sldMk cId="392355979" sldId="296"/>
        </pc:sldMkLst>
        <pc:spChg chg="mod">
          <ac:chgData name="DKS Rishi" userId="d367f8df18eab3c0" providerId="LiveId" clId="{6B3F1973-5410-4762-80D8-6C2DEA4A7757}" dt="2025-04-15T14:39:33.673" v="406" actId="1076"/>
          <ac:spMkLst>
            <pc:docMk/>
            <pc:sldMk cId="392355979" sldId="296"/>
            <ac:spMk id="2" creationId="{A4A3E1F2-9C73-BED4-41AD-67786DB6CE2F}"/>
          </ac:spMkLst>
        </pc:spChg>
        <pc:spChg chg="add del mod">
          <ac:chgData name="DKS Rishi" userId="d367f8df18eab3c0" providerId="LiveId" clId="{6B3F1973-5410-4762-80D8-6C2DEA4A7757}" dt="2025-04-15T14:39:43.275" v="408" actId="478"/>
          <ac:spMkLst>
            <pc:docMk/>
            <pc:sldMk cId="392355979" sldId="296"/>
            <ac:spMk id="8" creationId="{E7AB1749-3165-0A5F-7FFA-5B6DD91665D8}"/>
          </ac:spMkLst>
        </pc:spChg>
        <pc:spChg chg="mod">
          <ac:chgData name="DKS Rishi" userId="d367f8df18eab3c0" providerId="LiveId" clId="{6B3F1973-5410-4762-80D8-6C2DEA4A7757}" dt="2025-04-15T14:46:20.524" v="452" actId="20577"/>
          <ac:spMkLst>
            <pc:docMk/>
            <pc:sldMk cId="392355979" sldId="296"/>
            <ac:spMk id="15" creationId="{EFEAC30B-0706-D7CA-4095-C898D1A357E0}"/>
          </ac:spMkLst>
        </pc:spChg>
        <pc:spChg chg="mod">
          <ac:chgData name="DKS Rishi" userId="d367f8df18eab3c0" providerId="LiveId" clId="{6B3F1973-5410-4762-80D8-6C2DEA4A7757}" dt="2025-04-15T14:42:43.199" v="433" actId="20577"/>
          <ac:spMkLst>
            <pc:docMk/>
            <pc:sldMk cId="392355979" sldId="296"/>
            <ac:spMk id="20" creationId="{AB70AD23-743F-57AA-2F8F-CCA2F094DC6D}"/>
          </ac:spMkLst>
        </pc:spChg>
      </pc:sldChg>
      <pc:sldChg chg="addSp delSp modSp add mod">
        <pc:chgData name="DKS Rishi" userId="d367f8df18eab3c0" providerId="LiveId" clId="{6B3F1973-5410-4762-80D8-6C2DEA4A7757}" dt="2025-04-15T14:59:17.228" v="704" actId="115"/>
        <pc:sldMkLst>
          <pc:docMk/>
          <pc:sldMk cId="482529033" sldId="297"/>
        </pc:sldMkLst>
        <pc:spChg chg="add mod">
          <ac:chgData name="DKS Rishi" userId="d367f8df18eab3c0" providerId="LiveId" clId="{6B3F1973-5410-4762-80D8-6C2DEA4A7757}" dt="2025-04-15T14:59:17.228" v="704" actId="115"/>
          <ac:spMkLst>
            <pc:docMk/>
            <pc:sldMk cId="482529033" sldId="297"/>
            <ac:spMk id="11" creationId="{EB97092D-9B1C-4536-14BE-B9045B9F9500}"/>
          </ac:spMkLst>
        </pc:spChg>
        <pc:spChg chg="mod">
          <ac:chgData name="DKS Rishi" userId="d367f8df18eab3c0" providerId="LiveId" clId="{6B3F1973-5410-4762-80D8-6C2DEA4A7757}" dt="2025-04-15T14:49:36.919" v="477" actId="255"/>
          <ac:spMkLst>
            <pc:docMk/>
            <pc:sldMk cId="482529033" sldId="297"/>
            <ac:spMk id="15" creationId="{66AC468E-EED4-5923-D1E6-783DD19D3336}"/>
          </ac:spMkLst>
        </pc:spChg>
        <pc:picChg chg="del">
          <ac:chgData name="DKS Rishi" userId="d367f8df18eab3c0" providerId="LiveId" clId="{6B3F1973-5410-4762-80D8-6C2DEA4A7757}" dt="2025-04-15T14:49:13.185" v="475" actId="478"/>
          <ac:picMkLst>
            <pc:docMk/>
            <pc:sldMk cId="482529033" sldId="297"/>
            <ac:picMk id="14" creationId="{E85C4534-A060-4410-0E68-DBAD4159054F}"/>
          </ac:picMkLst>
        </pc:picChg>
      </pc:sldChg>
      <pc:sldChg chg="addSp delSp modSp add mod">
        <pc:chgData name="DKS Rishi" userId="d367f8df18eab3c0" providerId="LiveId" clId="{6B3F1973-5410-4762-80D8-6C2DEA4A7757}" dt="2025-04-15T19:15:30.263" v="827" actId="1076"/>
        <pc:sldMkLst>
          <pc:docMk/>
          <pc:sldMk cId="3008717223" sldId="298"/>
        </pc:sldMkLst>
        <pc:spChg chg="mod">
          <ac:chgData name="DKS Rishi" userId="d367f8df18eab3c0" providerId="LiveId" clId="{6B3F1973-5410-4762-80D8-6C2DEA4A7757}" dt="2025-04-15T19:14:52.780" v="817" actId="20577"/>
          <ac:spMkLst>
            <pc:docMk/>
            <pc:sldMk cId="3008717223" sldId="298"/>
            <ac:spMk id="15" creationId="{1CBEB895-D8CF-E828-D3CC-0E43D0BC9AEF}"/>
          </ac:spMkLst>
        </pc:spChg>
        <pc:spChg chg="del mod">
          <ac:chgData name="DKS Rishi" userId="d367f8df18eab3c0" providerId="LiveId" clId="{6B3F1973-5410-4762-80D8-6C2DEA4A7757}" dt="2025-04-15T19:15:03.715" v="820" actId="478"/>
          <ac:spMkLst>
            <pc:docMk/>
            <pc:sldMk cId="3008717223" sldId="298"/>
            <ac:spMk id="20" creationId="{F6B4AAD2-F218-A3A2-D013-14206750E068}"/>
          </ac:spMkLst>
        </pc:spChg>
        <pc:picChg chg="add mod">
          <ac:chgData name="DKS Rishi" userId="d367f8df18eab3c0" providerId="LiveId" clId="{6B3F1973-5410-4762-80D8-6C2DEA4A7757}" dt="2025-04-15T19:15:30.263" v="827" actId="1076"/>
          <ac:picMkLst>
            <pc:docMk/>
            <pc:sldMk cId="3008717223" sldId="298"/>
            <ac:picMk id="11" creationId="{3C94FC2F-BCF2-5292-9DEC-97FF08103134}"/>
          </ac:picMkLst>
        </pc:picChg>
        <pc:picChg chg="del">
          <ac:chgData name="DKS Rishi" userId="d367f8df18eab3c0" providerId="LiveId" clId="{6B3F1973-5410-4762-80D8-6C2DEA4A7757}" dt="2025-04-15T19:14:56.067" v="818" actId="478"/>
          <ac:picMkLst>
            <pc:docMk/>
            <pc:sldMk cId="3008717223" sldId="298"/>
            <ac:picMk id="19" creationId="{98BCAA33-7762-0B73-8614-AEE31540D7C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71608-D4FA-4531-B39E-BF6C678918A8}" type="datetimeFigureOut">
              <a:rPr lang="en-IN" smtClean="0"/>
              <a:t>16-04-2025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CFE58-E6E6-4F1B-AB81-2B7665B4073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53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C9C42-361F-2760-C3C6-95B17D102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77A87-F090-6646-7947-E6AF5873A8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7E21DC-9E9E-0C1E-ADFF-338C04D4E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584C1-6E72-B8D9-2708-CF5699C83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CFE58-E6E6-4F1B-AB81-2B7665B40734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344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CFE58-E6E6-4F1B-AB81-2B7665B40734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96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41DDE-0B76-EA06-0DAD-182FF011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05E26-2203-D173-556F-400CF979C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1EB868-4E70-B363-76E8-6F327062C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146B-4BF5-EDF2-8413-645297214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CFE58-E6E6-4F1B-AB81-2B7665B40734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791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936F-C837-9121-9CCB-7580AEEE1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C714F-6040-5DF5-61B2-4ED607180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EABD9-D927-FA47-B017-E18297F5CD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B9F33-4B57-845C-EFA3-D30B01FC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CFE58-E6E6-4F1B-AB81-2B7665B40734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892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9E93E-404C-D625-5C1B-DB74FA2B9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EA7D4-0187-A55C-57D9-63F0A818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91B13-CDA7-3344-6963-6B673069B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24C5B-701F-0C7A-FE8B-79BFD134F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CFE58-E6E6-4F1B-AB81-2B7665B40734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84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B7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B7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B7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B7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6566" y="268086"/>
            <a:ext cx="5771515" cy="1369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B7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23/A:101093340432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06310A5-98F0-4DFE-AFF0-3830AD123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E873199-82AC-AA0E-5E58-F424E8FC7528}"/>
              </a:ext>
            </a:extLst>
          </p:cNvPr>
          <p:cNvGrpSpPr/>
          <p:nvPr/>
        </p:nvGrpSpPr>
        <p:grpSpPr>
          <a:xfrm>
            <a:off x="-6350" y="5492750"/>
            <a:ext cx="12204700" cy="1371600"/>
            <a:chOff x="-6350" y="5492750"/>
            <a:chExt cx="12204700" cy="13716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1128E41-198F-1BDA-B039-E89C35D2611D}"/>
                </a:ext>
              </a:extLst>
            </p:cNvPr>
            <p:cNvSpPr/>
            <p:nvPr/>
          </p:nvSpPr>
          <p:spPr>
            <a:xfrm>
              <a:off x="0" y="5499100"/>
              <a:ext cx="12192000" cy="1358900"/>
            </a:xfrm>
            <a:custGeom>
              <a:avLst/>
              <a:gdLst/>
              <a:ahLst/>
              <a:cxnLst/>
              <a:rect l="l" t="t" r="r" b="b"/>
              <a:pathLst>
                <a:path w="12192000" h="1358900">
                  <a:moveTo>
                    <a:pt x="12191999" y="1358899"/>
                  </a:moveTo>
                  <a:lnTo>
                    <a:pt x="0" y="13588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358899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8667F0-754B-F37A-974F-EBC7F3F44955}"/>
                </a:ext>
              </a:extLst>
            </p:cNvPr>
            <p:cNvSpPr/>
            <p:nvPr/>
          </p:nvSpPr>
          <p:spPr>
            <a:xfrm>
              <a:off x="0" y="5499100"/>
              <a:ext cx="12192000" cy="1358900"/>
            </a:xfrm>
            <a:custGeom>
              <a:avLst/>
              <a:gdLst/>
              <a:ahLst/>
              <a:cxnLst/>
              <a:rect l="l" t="t" r="r" b="b"/>
              <a:pathLst>
                <a:path w="12192000" h="1358900">
                  <a:moveTo>
                    <a:pt x="0" y="0"/>
                  </a:moveTo>
                  <a:lnTo>
                    <a:pt x="12191999" y="0"/>
                  </a:lnTo>
                  <a:lnTo>
                    <a:pt x="12191999" y="1358899"/>
                  </a:lnTo>
                  <a:lnTo>
                    <a:pt x="0" y="1358899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8BD0D53B-6DAB-E8B8-FB2F-0C4E884253E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380" y="5630838"/>
              <a:ext cx="6444343" cy="914399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B7EF954-28E4-3FEC-6AC4-9F8ECEA434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-27875"/>
            <a:ext cx="9905999" cy="27059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470" marR="5080" indent="-65405">
              <a:lnSpc>
                <a:spcPct val="122500"/>
              </a:lnSpc>
              <a:spcBef>
                <a:spcPts val="95"/>
              </a:spcBef>
            </a:pPr>
            <a:r>
              <a:rPr lang="en-IN" spc="-165" dirty="0">
                <a:solidFill>
                  <a:srgbClr val="591676"/>
                </a:solidFill>
              </a:rPr>
              <a:t>                      </a:t>
            </a:r>
            <a:r>
              <a:rPr spc="-165" dirty="0">
                <a:solidFill>
                  <a:srgbClr val="591676"/>
                </a:solidFill>
              </a:rPr>
              <a:t>CS209:Artificial</a:t>
            </a:r>
            <a:r>
              <a:rPr spc="-254" dirty="0">
                <a:solidFill>
                  <a:srgbClr val="591676"/>
                </a:solidFill>
              </a:rPr>
              <a:t> </a:t>
            </a:r>
            <a:r>
              <a:rPr spc="-240" dirty="0">
                <a:solidFill>
                  <a:srgbClr val="591676"/>
                </a:solidFill>
              </a:rPr>
              <a:t>Intelligence </a:t>
            </a:r>
            <a:br>
              <a:rPr lang="en-IN" spc="-240" dirty="0">
                <a:solidFill>
                  <a:srgbClr val="591676"/>
                </a:solidFill>
              </a:rPr>
            </a:br>
            <a:r>
              <a:rPr spc="-200" dirty="0"/>
              <a:t>Course</a:t>
            </a:r>
            <a:r>
              <a:rPr spc="-245" dirty="0"/>
              <a:t> </a:t>
            </a:r>
            <a:r>
              <a:rPr spc="-195" dirty="0"/>
              <a:t>Project</a:t>
            </a:r>
            <a:r>
              <a:rPr spc="-229" dirty="0"/>
              <a:t> </a:t>
            </a:r>
            <a:r>
              <a:rPr spc="-150" dirty="0"/>
              <a:t>Title:</a:t>
            </a:r>
            <a:r>
              <a:rPr lang="en-IN" spc="-150" dirty="0"/>
              <a:t> </a:t>
            </a:r>
            <a:r>
              <a:rPr lang="en-IN" spc="-150" dirty="0">
                <a:solidFill>
                  <a:srgbClr val="002060"/>
                </a:solidFill>
              </a:rPr>
              <a:t>Music Genre Classification</a:t>
            </a:r>
            <a:br>
              <a:rPr lang="en-IN" spc="-150" dirty="0">
                <a:solidFill>
                  <a:srgbClr val="002060"/>
                </a:solidFill>
              </a:rPr>
            </a:br>
            <a:r>
              <a:rPr lang="en-IN" spc="-150" dirty="0">
                <a:solidFill>
                  <a:srgbClr val="002060"/>
                </a:solidFill>
              </a:rPr>
              <a:t>Using </a:t>
            </a:r>
            <a:r>
              <a:rPr lang="en-IN" spc="-150">
                <a:solidFill>
                  <a:srgbClr val="002060"/>
                </a:solidFill>
              </a:rPr>
              <a:t>Audio Features</a:t>
            </a:r>
            <a:br>
              <a:rPr lang="en-IN" spc="-150" dirty="0"/>
            </a:br>
            <a:endParaRPr b="0" spc="-50" dirty="0">
              <a:latin typeface="Ink Free"/>
              <a:cs typeface="Ink Free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C6F92C1-6876-B05F-B6AA-0531927650DF}"/>
              </a:ext>
            </a:extLst>
          </p:cNvPr>
          <p:cNvSpPr txBox="1"/>
          <p:nvPr/>
        </p:nvSpPr>
        <p:spPr>
          <a:xfrm>
            <a:off x="2217248" y="2854182"/>
            <a:ext cx="3829899" cy="3783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-95" dirty="0">
                <a:latin typeface="Arial Black"/>
                <a:cs typeface="Arial Black"/>
              </a:rPr>
              <a:t>Submitted</a:t>
            </a:r>
            <a:r>
              <a:rPr sz="2350" spc="-140" dirty="0">
                <a:latin typeface="Arial Black"/>
                <a:cs typeface="Arial Black"/>
              </a:rPr>
              <a:t> </a:t>
            </a:r>
            <a:r>
              <a:rPr sz="2350" spc="-80" dirty="0">
                <a:latin typeface="Arial Black"/>
                <a:cs typeface="Arial Black"/>
              </a:rPr>
              <a:t>by:</a:t>
            </a:r>
            <a:r>
              <a:rPr lang="en-IN" sz="2350" spc="-80" dirty="0">
                <a:latin typeface="Arial Black"/>
                <a:cs typeface="Arial Black"/>
              </a:rPr>
              <a:t>Team 16</a:t>
            </a:r>
            <a:endParaRPr sz="2350" dirty="0">
              <a:latin typeface="Arial Black"/>
              <a:cs typeface="Arial Black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7E76942-C788-5515-C4C4-B9B7406B5597}"/>
              </a:ext>
            </a:extLst>
          </p:cNvPr>
          <p:cNvSpPr txBox="1"/>
          <p:nvPr/>
        </p:nvSpPr>
        <p:spPr>
          <a:xfrm>
            <a:off x="2195477" y="2745713"/>
            <a:ext cx="5701649" cy="205248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endParaRPr sz="23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  <a:tabLst>
                <a:tab pos="495300" algn="l"/>
              </a:tabLst>
            </a:pPr>
            <a:r>
              <a:rPr sz="2000" spc="-25" dirty="0">
                <a:latin typeface="Arial MT"/>
                <a:cs typeface="Arial MT"/>
              </a:rPr>
              <a:t>1.</a:t>
            </a:r>
            <a:r>
              <a:rPr lang="en-IN" sz="2000" spc="-25" dirty="0">
                <a:latin typeface="Arial MT"/>
                <a:cs typeface="Arial MT"/>
              </a:rPr>
              <a:t>  </a:t>
            </a:r>
            <a:r>
              <a:rPr lang="en-IN" sz="2000" spc="-25" dirty="0" err="1">
                <a:latin typeface="Arial MT"/>
                <a:cs typeface="Arial MT"/>
              </a:rPr>
              <a:t>Dontamsetti</a:t>
            </a:r>
            <a:r>
              <a:rPr lang="en-IN" sz="2000" spc="-25" dirty="0">
                <a:latin typeface="Arial MT"/>
                <a:cs typeface="Arial MT"/>
              </a:rPr>
              <a:t> Kedar Subrahmanya Rishi</a:t>
            </a:r>
            <a:endParaRPr sz="2000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2000" spc="-25" dirty="0">
                <a:latin typeface="Lucida Sans Unicode"/>
                <a:cs typeface="Lucida Sans Unicode"/>
              </a:rPr>
              <a:t>2.</a:t>
            </a:r>
            <a:r>
              <a:rPr lang="en-IN" sz="2000" spc="-25" dirty="0">
                <a:latin typeface="Lucida Sans Unicode"/>
                <a:cs typeface="Lucida Sans Unicode"/>
              </a:rPr>
              <a:t> </a:t>
            </a:r>
            <a:r>
              <a:rPr lang="en-IN" sz="2000" dirty="0" err="1"/>
              <a:t>Diyyala</a:t>
            </a:r>
            <a:r>
              <a:rPr lang="en-IN" sz="2000" dirty="0"/>
              <a:t> Manasa</a:t>
            </a:r>
            <a:endParaRPr lang="en-IN" sz="2000" spc="-25" dirty="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2000" spc="-25" dirty="0">
                <a:latin typeface="Lucida Sans Unicode"/>
                <a:cs typeface="Lucida Sans Unicode"/>
              </a:rPr>
              <a:t>3.</a:t>
            </a:r>
            <a:r>
              <a:rPr lang="en-IN" sz="2000" dirty="0"/>
              <a:t> Aditya Prabhakar</a:t>
            </a: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2000" spc="-25" dirty="0">
                <a:latin typeface="Lucida Sans Unicode"/>
                <a:cs typeface="Lucida Sans Unicode"/>
              </a:rPr>
              <a:t>4.</a:t>
            </a:r>
            <a:r>
              <a:rPr lang="en-IN" sz="2000" spc="-25" dirty="0">
                <a:latin typeface="Lucida Sans Unicode"/>
                <a:cs typeface="Lucida Sans Unicode"/>
              </a:rPr>
              <a:t> </a:t>
            </a:r>
            <a:r>
              <a:rPr lang="en-IN" sz="2000" dirty="0"/>
              <a:t>Ruthwik Chetan Naik</a:t>
            </a:r>
            <a:r>
              <a:rPr lang="en-IN" sz="2400" dirty="0"/>
              <a:t> </a:t>
            </a:r>
            <a:endParaRPr sz="2350" dirty="0">
              <a:latin typeface="Lucida Sans Unicode"/>
              <a:cs typeface="Lucida Sans Unicode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D5CA770-E0FC-A0A8-EA45-F0A8BE515475}"/>
              </a:ext>
            </a:extLst>
          </p:cNvPr>
          <p:cNvSpPr txBox="1"/>
          <p:nvPr/>
        </p:nvSpPr>
        <p:spPr>
          <a:xfrm>
            <a:off x="7162800" y="3445486"/>
            <a:ext cx="1981200" cy="12862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spc="-10" dirty="0">
                <a:latin typeface="Lucida Sans Unicode"/>
                <a:cs typeface="Lucida Sans Unicode"/>
              </a:rPr>
              <a:t>MC23BT003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Lucida Sans Unicode"/>
                <a:cs typeface="Lucida Sans Unicode"/>
              </a:rPr>
              <a:t>MC23BT019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Lucida Sans Unicode"/>
                <a:cs typeface="Lucida Sans Unicode"/>
              </a:rPr>
              <a:t>CS23BT017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2000" dirty="0">
                <a:latin typeface="Lucida Sans Unicode"/>
                <a:cs typeface="Lucida Sans Unicode"/>
              </a:rPr>
              <a:t>CS23BT056</a:t>
            </a:r>
            <a:endParaRPr sz="20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0DC2021-0E8E-BE28-AA52-8ECF449C6BC1}"/>
              </a:ext>
            </a:extLst>
          </p:cNvPr>
          <p:cNvSpPr txBox="1"/>
          <p:nvPr/>
        </p:nvSpPr>
        <p:spPr>
          <a:xfrm>
            <a:off x="2057400" y="2094867"/>
            <a:ext cx="7506549" cy="7854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 marR="1082675" indent="-253365" algn="l">
              <a:lnSpc>
                <a:spcPct val="101099"/>
              </a:lnSpc>
              <a:spcBef>
                <a:spcPts val="95"/>
              </a:spcBef>
            </a:pPr>
            <a:r>
              <a:rPr sz="2500" spc="-140" dirty="0">
                <a:latin typeface="Arial Black"/>
                <a:cs typeface="Arial Black"/>
              </a:rPr>
              <a:t>Course</a:t>
            </a:r>
            <a:r>
              <a:rPr sz="2500" spc="-165" dirty="0">
                <a:latin typeface="Arial Black"/>
                <a:cs typeface="Arial Black"/>
              </a:rPr>
              <a:t> </a:t>
            </a:r>
            <a:r>
              <a:rPr sz="2500" spc="-80" dirty="0">
                <a:latin typeface="Arial Black"/>
                <a:cs typeface="Arial Black"/>
              </a:rPr>
              <a:t>Instructor</a:t>
            </a:r>
            <a:r>
              <a:rPr sz="2500" spc="-80" dirty="0">
                <a:latin typeface="Lucida Sans Unicode"/>
                <a:cs typeface="Lucida Sans Unicode"/>
              </a:rPr>
              <a:t>: </a:t>
            </a:r>
            <a:r>
              <a:rPr sz="2500" spc="-10" dirty="0">
                <a:latin typeface="Lucida Sans Unicode"/>
                <a:cs typeface="Lucida Sans Unicode"/>
              </a:rPr>
              <a:t>Prof.</a:t>
            </a:r>
            <a:r>
              <a:rPr sz="2500" spc="-150" dirty="0">
                <a:latin typeface="Lucida Sans Unicode"/>
                <a:cs typeface="Lucida Sans Unicode"/>
              </a:rPr>
              <a:t> </a:t>
            </a:r>
            <a:r>
              <a:rPr sz="2500" spc="-50" dirty="0">
                <a:latin typeface="Lucida Sans Unicode"/>
                <a:cs typeface="Lucida Sans Unicode"/>
              </a:rPr>
              <a:t>Dileep.</a:t>
            </a:r>
            <a:r>
              <a:rPr sz="2500" spc="-135" dirty="0">
                <a:latin typeface="Lucida Sans Unicode"/>
                <a:cs typeface="Lucida Sans Unicode"/>
              </a:rPr>
              <a:t> </a:t>
            </a:r>
            <a:r>
              <a:rPr sz="2500" spc="-25" dirty="0">
                <a:latin typeface="Lucida Sans Unicode"/>
                <a:cs typeface="Lucida Sans Unicode"/>
              </a:rPr>
              <a:t>A.D</a:t>
            </a:r>
            <a:endParaRPr sz="2500" dirty="0">
              <a:latin typeface="Lucida Sans Unicode"/>
              <a:cs typeface="Lucida Sans Unicode"/>
            </a:endParaRPr>
          </a:p>
          <a:p>
            <a:pPr marL="12700" algn="l">
              <a:lnSpc>
                <a:spcPct val="100000"/>
              </a:lnSpc>
              <a:spcBef>
                <a:spcPts val="30"/>
              </a:spcBef>
              <a:tabLst>
                <a:tab pos="3956685" algn="l"/>
              </a:tabLst>
            </a:pPr>
            <a:r>
              <a:rPr lang="en-IN" sz="2500" spc="-35" dirty="0">
                <a:latin typeface="Arial Black"/>
                <a:cs typeface="Arial Black"/>
              </a:rPr>
              <a:t>  </a:t>
            </a:r>
            <a:r>
              <a:rPr sz="2500" spc="-35" dirty="0">
                <a:latin typeface="Arial Black"/>
                <a:cs typeface="Arial Black"/>
              </a:rPr>
              <a:t>Mentor </a:t>
            </a:r>
            <a:r>
              <a:rPr sz="2500" dirty="0">
                <a:latin typeface="Arial Black"/>
                <a:cs typeface="Arial Black"/>
              </a:rPr>
              <a:t>Name</a:t>
            </a:r>
            <a:r>
              <a:rPr sz="2500" dirty="0">
                <a:latin typeface="Lucida Sans Unicode"/>
                <a:cs typeface="Lucida Sans Unicode"/>
              </a:rPr>
              <a:t>: </a:t>
            </a:r>
            <a:r>
              <a:rPr lang="en-IN" sz="2500" dirty="0">
                <a:latin typeface="Lucida Sans Unicode"/>
                <a:cs typeface="Lucida Sans Unicode"/>
              </a:rPr>
              <a:t>Vikash</a:t>
            </a: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11" name="object 11">
            <a:extLst>
              <a:ext uri="{FF2B5EF4-FFF2-40B4-BE49-F238E27FC236}">
                <a16:creationId xmlns:a16="http://schemas.microsoft.com/office/drawing/2014/main" id="{A4EC1262-ED24-AB46-5E92-EA2EA7F88A1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33126" y="0"/>
            <a:ext cx="1658874" cy="14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31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2209C-78E8-2E4C-2112-5FF8C543D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E32FA4-B8A9-A883-4DA6-2F69DA7DF4C7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E4D7821-6698-F083-3C55-1AE52335FD2C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1E7D90F-2FCB-77A3-8839-27DC49123D5A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9F920DA-BDF4-AADF-56C8-C4766C75CE39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62A7314-E507-1956-1A1D-6EB67A2962B5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20C90F2-4087-762B-EF60-AD6BA8063E4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22609F89-1B70-1A92-3D09-94CF939E6D1D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48149B9-291C-3874-0570-26EC3F05351E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D4933-BC3E-942D-1114-C33DF7ED64E1}"/>
              </a:ext>
            </a:extLst>
          </p:cNvPr>
          <p:cNvSpPr txBox="1"/>
          <p:nvPr/>
        </p:nvSpPr>
        <p:spPr>
          <a:xfrm>
            <a:off x="0" y="57821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3.Correlation analysis: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5759E6-2A2A-AAA7-5C02-A39DF240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939656"/>
            <a:ext cx="4667901" cy="4878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A888AD-8985-9E60-65F7-828B61A9BD2C}"/>
              </a:ext>
            </a:extLst>
          </p:cNvPr>
          <p:cNvSpPr txBox="1"/>
          <p:nvPr/>
        </p:nvSpPr>
        <p:spPr>
          <a:xfrm>
            <a:off x="6781800" y="2286000"/>
            <a:ext cx="510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=&gt;Every column is very less correlated with Class abs(</a:t>
            </a:r>
            <a:r>
              <a:rPr lang="en-IN" dirty="0" err="1"/>
              <a:t>corr</a:t>
            </a:r>
            <a:r>
              <a:rPr lang="en-IN" dirty="0"/>
              <a:t>)&lt;3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4301A-B176-0246-4AB8-7AC562529B9C}"/>
              </a:ext>
            </a:extLst>
          </p:cNvPr>
          <p:cNvSpPr txBox="1"/>
          <p:nvPr/>
        </p:nvSpPr>
        <p:spPr>
          <a:xfrm>
            <a:off x="-10886" y="5994765"/>
            <a:ext cx="6106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	4.Standardized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147654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657B-6EFA-7234-0504-97AD30DD2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29CCEC-8B67-C92F-0327-D626CAC1C4F3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9EAA479-AF08-7B75-5A1F-F3756D8740D0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47F8C5-C945-A95B-E96C-FEF73A50DF72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0EFF2ED-26DC-76CA-9D7E-BDAF7715F077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6E719B3-1F3F-C4DF-21A7-C9D6EFC14847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EDD45B1-0C06-BB20-7394-CE3EFE57B2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626B22CC-BEEC-975B-71B2-9A39B2FAAFAA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766406A-6E17-955D-D0AE-F0190F89A3E5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9CDC1C-AA77-941E-2E85-0A94C1E575AF}"/>
              </a:ext>
            </a:extLst>
          </p:cNvPr>
          <p:cNvSpPr txBox="1"/>
          <p:nvPr/>
        </p:nvSpPr>
        <p:spPr>
          <a:xfrm>
            <a:off x="1" y="49950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Training 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6332D-F6FF-38BA-846A-26A23B9B58F1}"/>
              </a:ext>
            </a:extLst>
          </p:cNvPr>
          <p:cNvSpPr txBox="1"/>
          <p:nvPr/>
        </p:nvSpPr>
        <p:spPr>
          <a:xfrm>
            <a:off x="0" y="1087045"/>
            <a:ext cx="1222770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</a:t>
            </a:r>
          </a:p>
          <a:p>
            <a:r>
              <a:rPr lang="en-IN" b="1" dirty="0"/>
              <a:t>	1.Training Every model By using Stratified K-fold:</a:t>
            </a:r>
          </a:p>
          <a:p>
            <a:r>
              <a:rPr lang="en-IN" b="1" dirty="0"/>
              <a:t>	</a:t>
            </a:r>
          </a:p>
          <a:p>
            <a:r>
              <a:rPr lang="en-IN" b="1" dirty="0"/>
              <a:t>	2.SMOTE is applied to make classes balance</a:t>
            </a:r>
          </a:p>
          <a:p>
            <a:endParaRPr lang="en-IN" b="1" dirty="0"/>
          </a:p>
          <a:p>
            <a:r>
              <a:rPr lang="en-IN" b="1" dirty="0"/>
              <a:t>	3.Now Train Model on each Fold</a:t>
            </a:r>
          </a:p>
          <a:p>
            <a:endParaRPr lang="en-IN" b="1" dirty="0"/>
          </a:p>
          <a:p>
            <a:r>
              <a:rPr lang="en-IN" b="1" dirty="0"/>
              <a:t>	4.Evaluate on Validation Fold</a:t>
            </a:r>
          </a:p>
          <a:p>
            <a:endParaRPr lang="en-IN" b="1" dirty="0"/>
          </a:p>
          <a:p>
            <a:r>
              <a:rPr lang="en-IN" b="1" dirty="0"/>
              <a:t>	5.Keeps the prediction From best Performing fold</a:t>
            </a:r>
          </a:p>
          <a:p>
            <a:endParaRPr lang="en-IN" b="1" dirty="0"/>
          </a:p>
          <a:p>
            <a:r>
              <a:rPr lang="en-IN" b="1" dirty="0"/>
              <a:t>	6.Store best accuracy , precision , recall , f1_score</a:t>
            </a:r>
          </a:p>
          <a:p>
            <a:endParaRPr lang="en-IN" b="1" dirty="0"/>
          </a:p>
          <a:p>
            <a:r>
              <a:rPr lang="en-IN" b="1" dirty="0"/>
              <a:t>	7.Display Confusion matrix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478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62A2-C504-0426-99D1-7B3565A0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A5D922-7B72-8908-A6CB-E2C3DA9D2AA9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D256FD32-9AE0-722B-A806-11FCC61AA973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0D312D-BCF2-0D6E-8EDD-431368D61BE1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13478C-F0C2-743A-5292-F20B9CCC22E3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18FE513-BACA-94FE-9DFC-DB8D01FDACE1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BDEDF291-A77F-8EB8-4E11-34A64FF39A8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C4F322A-5F4E-EB49-29B1-62F17E6045D4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98CA6E4-8685-F521-0BE8-4AF9F52D86DD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24DD08-2B35-7B2C-3265-27E1E98A9A51}"/>
              </a:ext>
            </a:extLst>
          </p:cNvPr>
          <p:cNvSpPr txBox="1"/>
          <p:nvPr/>
        </p:nvSpPr>
        <p:spPr>
          <a:xfrm>
            <a:off x="48144" y="499501"/>
            <a:ext cx="1013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Training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BE9F5C-1D30-05DC-3FAD-456D9602ED80}"/>
              </a:ext>
            </a:extLst>
          </p:cNvPr>
          <p:cNvSpPr txBox="1"/>
          <p:nvPr/>
        </p:nvSpPr>
        <p:spPr>
          <a:xfrm>
            <a:off x="1059792" y="1382772"/>
            <a:ext cx="10446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</a:t>
            </a:r>
            <a:r>
              <a:rPr lang="en-US" dirty="0"/>
              <a:t>Stratified K-Fold splits the dataset into </a:t>
            </a:r>
            <a:r>
              <a:rPr lang="en-US" i="1" dirty="0"/>
              <a:t>K</a:t>
            </a:r>
            <a:r>
              <a:rPr lang="en-US" dirty="0"/>
              <a:t> folds such that each fold has approximately the same class distribution as the full dataset.</a:t>
            </a:r>
          </a:p>
          <a:p>
            <a:r>
              <a:rPr lang="en-US" dirty="0"/>
              <a:t>This ensures that all training and validation sets are representative of the overall class balance</a:t>
            </a:r>
            <a:endParaRPr lang="en-IN" b="1" dirty="0"/>
          </a:p>
        </p:txBody>
      </p:sp>
      <p:pic>
        <p:nvPicPr>
          <p:cNvPr id="1026" name="Picture 2" descr=":scale 90%">
            <a:extLst>
              <a:ext uri="{FF2B5EF4-FFF2-40B4-BE49-F238E27FC236}">
                <a16:creationId xmlns:a16="http://schemas.microsoft.com/office/drawing/2014/main" id="{1F666AE3-2C1E-B173-DC71-394A93D8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06102"/>
            <a:ext cx="8534400" cy="397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448BB62-6F38-5334-4421-D898D2F0EB58}"/>
              </a:ext>
            </a:extLst>
          </p:cNvPr>
          <p:cNvSpPr txBox="1"/>
          <p:nvPr/>
        </p:nvSpPr>
        <p:spPr>
          <a:xfrm>
            <a:off x="35702" y="1087045"/>
            <a:ext cx="6593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1.Every model Trained By using Stratified K-fold:</a:t>
            </a:r>
          </a:p>
        </p:txBody>
      </p:sp>
    </p:spTree>
    <p:extLst>
      <p:ext uri="{BB962C8B-B14F-4D97-AF65-F5344CB8AC3E}">
        <p14:creationId xmlns:p14="http://schemas.microsoft.com/office/powerpoint/2010/main" val="732866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33CBE-D979-8476-C824-CAA773188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2F13D8-18B7-CB44-2E15-F71848A67627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EB9D24C-3A1D-817E-3D35-AF96A1D7AED4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BA3CB2-C8B0-0021-8353-F1083604A851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D826637-A991-A336-15D4-B670693FD0AD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0D088B9-A811-893D-A84B-E7250729BAD9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9683D62-8D6D-84D9-F5A9-C6E93289DC3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CE4599C0-69DA-5DE4-BFC4-27FE1FB21E3B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7A221B6-18CB-96C4-CFD8-86C9B8C474C4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13641D-E689-5907-5306-9A8F4158CFEB}"/>
              </a:ext>
            </a:extLst>
          </p:cNvPr>
          <p:cNvSpPr txBox="1"/>
          <p:nvPr/>
        </p:nvSpPr>
        <p:spPr>
          <a:xfrm>
            <a:off x="3504" y="820856"/>
            <a:ext cx="1173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 For the divided data from Stratified K-fold we apply SMOTE on train fold to </a:t>
            </a:r>
            <a:r>
              <a:rPr lang="en-US" dirty="0"/>
              <a:t>Balances the classes in the 	 training data by generating </a:t>
            </a:r>
            <a:r>
              <a:rPr lang="en-US" b="1" dirty="0"/>
              <a:t>synthetic samples</a:t>
            </a:r>
            <a:r>
              <a:rPr lang="en-US" dirty="0"/>
              <a:t> for minority classes.</a:t>
            </a:r>
            <a:endParaRPr lang="en-IN" dirty="0"/>
          </a:p>
        </p:txBody>
      </p:sp>
      <p:pic>
        <p:nvPicPr>
          <p:cNvPr id="2050" name="Picture 2" descr="SMOTE for Imbalanced Dataset">
            <a:extLst>
              <a:ext uri="{FF2B5EF4-FFF2-40B4-BE49-F238E27FC236}">
                <a16:creationId xmlns:a16="http://schemas.microsoft.com/office/drawing/2014/main" id="{ED092666-2AB5-0B5C-860B-73F17496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69268"/>
            <a:ext cx="9684408" cy="3319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8894493-A2B0-31E1-6E8C-72B318DE2E78}"/>
              </a:ext>
            </a:extLst>
          </p:cNvPr>
          <p:cNvSpPr txBox="1"/>
          <p:nvPr/>
        </p:nvSpPr>
        <p:spPr>
          <a:xfrm>
            <a:off x="-15551" y="5387821"/>
            <a:ext cx="9303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1.Dark RED (minority class) and Dark GREEN are actual data</a:t>
            </a:r>
          </a:p>
          <a:p>
            <a:r>
              <a:rPr lang="en-IN" dirty="0"/>
              <a:t>		2.Light RED data created by SMOTE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8A1BE5-08B9-F6B4-D298-E563397487A6}"/>
              </a:ext>
            </a:extLst>
          </p:cNvPr>
          <p:cNvSpPr txBox="1"/>
          <p:nvPr/>
        </p:nvSpPr>
        <p:spPr>
          <a:xfrm>
            <a:off x="114845" y="457200"/>
            <a:ext cx="6590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</a:t>
            </a:r>
            <a:r>
              <a:rPr lang="en-IN" b="1" dirty="0"/>
              <a:t>2.SMOTE(</a:t>
            </a:r>
            <a:r>
              <a:rPr lang="en-IN" b="1" i="0" dirty="0">
                <a:solidFill>
                  <a:srgbClr val="040C28"/>
                </a:solidFill>
                <a:effectLst/>
                <a:latin typeface="Google Sans"/>
              </a:rPr>
              <a:t>Synthetic Minority Oversampling Technique</a:t>
            </a:r>
            <a:r>
              <a:rPr lang="en-IN" b="1" dirty="0"/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26520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/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FA8E3-E928-40CF-70A4-9CC95457E924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Random</a:t>
            </a:r>
            <a:r>
              <a:rPr lang="en-IN" sz="3200" dirty="0"/>
              <a:t> </a:t>
            </a:r>
            <a:r>
              <a:rPr lang="en-IN" sz="3200" b="1" dirty="0"/>
              <a:t>Forest(Highest Accuracy)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ECD16C-5C3E-4CF4-0E54-3CC37F70A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44" y="1021213"/>
            <a:ext cx="6267450" cy="5210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EDEC9EB-0BFF-2D63-7E82-DADE11FCE18C}"/>
              </a:ext>
            </a:extLst>
          </p:cNvPr>
          <p:cNvSpPr txBox="1"/>
          <p:nvPr/>
        </p:nvSpPr>
        <p:spPr>
          <a:xfrm>
            <a:off x="283282" y="903317"/>
            <a:ext cx="556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Accuracy=0.83,precision=0.82</a:t>
            </a:r>
          </a:p>
          <a:p>
            <a:r>
              <a:rPr lang="en-IN" dirty="0"/>
              <a:t>	recall=0.8781,f1_score=0.87</a:t>
            </a:r>
          </a:p>
          <a:p>
            <a:r>
              <a:rPr lang="en-IN" b="1" dirty="0"/>
              <a:t>2.Why it performed well:</a:t>
            </a:r>
          </a:p>
          <a:p>
            <a:pPr algn="l" rtl="0"/>
            <a:r>
              <a:rPr lang="en-IN" dirty="0"/>
              <a:t>1.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high-dimensional data effectively.</a:t>
            </a:r>
          </a:p>
          <a:p>
            <a:pPr algn="l" rtl="0"/>
            <a:r>
              <a:rPr lang="en-IN" dirty="0"/>
              <a:t>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Robust to overfitting due to ensemble averaging.</a:t>
            </a:r>
            <a:endParaRPr lang="en-IN" dirty="0"/>
          </a:p>
          <a:p>
            <a:pPr algn="l" rtl="0"/>
            <a:r>
              <a:rPr lang="en-IN" dirty="0"/>
              <a:t>3.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Capable of modeling complex feature interactions (e.g., between danceability, energy, and tempo).</a:t>
            </a:r>
          </a:p>
          <a:p>
            <a:pPr algn="l" rtl="0"/>
            <a:endParaRPr lang="en-IN" dirty="0"/>
          </a:p>
          <a:p>
            <a:pPr algn="l" rtl="0"/>
            <a:r>
              <a:rPr lang="en-IN" b="1" dirty="0"/>
              <a:t>Random Forest:</a:t>
            </a:r>
          </a:p>
          <a:p>
            <a:r>
              <a:rPr lang="en-IN" dirty="0"/>
              <a:t>1.</a:t>
            </a:r>
            <a:r>
              <a:rPr lang="en-US" b="1" dirty="0"/>
              <a:t> Ensemble of Decision Trees</a:t>
            </a:r>
            <a:br>
              <a:rPr lang="en-US" dirty="0"/>
            </a:br>
            <a:r>
              <a:rPr lang="en-US" dirty="0"/>
              <a:t>builds multiple decision trees and combines their outputs to improve prediction accuracy and stability.</a:t>
            </a:r>
          </a:p>
          <a:p>
            <a:r>
              <a:rPr lang="en-US" dirty="0"/>
              <a:t>2.</a:t>
            </a:r>
            <a:r>
              <a:rPr lang="en-US" b="1" dirty="0"/>
              <a:t> Reduces Overfitting</a:t>
            </a:r>
            <a:br>
              <a:rPr lang="en-US" dirty="0"/>
            </a:br>
            <a:r>
              <a:rPr lang="en-US" dirty="0"/>
              <a:t>By averaging the results from many trees, it minimizes overfitting</a:t>
            </a:r>
          </a:p>
          <a:p>
            <a:r>
              <a:rPr lang="en-US" dirty="0"/>
              <a:t>3.</a:t>
            </a:r>
            <a:r>
              <a:rPr lang="en-US" b="1" dirty="0"/>
              <a:t> Handles Complex Data Well</a:t>
            </a:r>
            <a:br>
              <a:rPr lang="en-US" dirty="0"/>
            </a:br>
            <a:r>
              <a:rPr lang="en-US" dirty="0"/>
              <a:t>It can capture nonlinear patterns, works well with both categorical and numerical features, and is robust to noise and missing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72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D1AF-5D0A-260B-AC10-1EA55060D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1B2D0F-A96C-EBC2-30F4-080EF889E190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1F28228-995C-A0AD-A797-7C0B8FC00D27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4E579A7-C589-AFCB-9149-6166236742C4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511B57-152A-0605-CF47-646246760983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458E6F9F-80E4-6C95-7274-8201A941B9EE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3B48BB7-9450-C3A7-96A4-F1945AE2FF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C90C3E22-6DDE-C3C8-AF88-AD3601E73076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B2326D5-69A8-D5AF-9CE4-F51CC2974AC0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BEB895-D8CF-E828-D3CC-0E43D0BC9AEF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Feature Importance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94FC2F-BCF2-5292-9DEC-97FF08103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9" y="980395"/>
            <a:ext cx="12078970" cy="542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17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D185-049E-866F-7A88-DA85B084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A3E1F2-9C73-BED4-41AD-67786DB6CE2F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BD8F5B0-847D-FB8A-31E1-C3F9AAEE9FEA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770808B-EB06-40B6-E6A0-9AFBDE0F8D66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D95F11-5C7B-7895-B4D5-51316B76667D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5440580-5D07-D57D-DF92-D72ABF8CDA35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7038C10E-5962-6D3F-8DFB-D22B489B708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0DEC348B-7C8B-FFD4-A841-6174DA373E6A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292A9E8-6CD5-B04B-8AEB-4A11252E2E0A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EAC30B-0706-D7CA-4095-C898D1A357E0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Decision Trees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132B00-47AD-910D-CF86-3E5424D66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444" y="1021213"/>
            <a:ext cx="6267450" cy="52101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70AD23-743F-57AA-2F8F-CCA2F094DC6D}"/>
              </a:ext>
            </a:extLst>
          </p:cNvPr>
          <p:cNvSpPr txBox="1"/>
          <p:nvPr/>
        </p:nvSpPr>
        <p:spPr>
          <a:xfrm>
            <a:off x="283282" y="903317"/>
            <a:ext cx="556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Accuracy=0.80,precision=0.84</a:t>
            </a:r>
          </a:p>
          <a:p>
            <a:r>
              <a:rPr lang="en-IN" dirty="0"/>
              <a:t>	recall=0.85,f1_score=0.84</a:t>
            </a:r>
          </a:p>
          <a:p>
            <a:pPr algn="l" rtl="0"/>
            <a:r>
              <a:rPr lang="en-IN" b="1" dirty="0"/>
              <a:t>Random Forest:</a:t>
            </a:r>
          </a:p>
          <a:p>
            <a:pPr marL="342900" indent="-342900">
              <a:buAutoNum type="arabicPeriod"/>
            </a:pPr>
            <a:r>
              <a:rPr lang="en-US" b="1" dirty="0"/>
              <a:t>Splitting Data</a:t>
            </a:r>
            <a:br>
              <a:rPr lang="en-US" dirty="0"/>
            </a:br>
            <a:r>
              <a:rPr lang="en-US" dirty="0"/>
              <a:t>	tree starts at the root and splits the data based on the feature that gives the best separation</a:t>
            </a:r>
          </a:p>
          <a:p>
            <a:pPr marL="342900" indent="-342900">
              <a:buAutoNum type="arabicPeriod"/>
            </a:pPr>
            <a:r>
              <a:rPr lang="en-IN" b="1" dirty="0"/>
              <a:t>Recursive Partition</a:t>
            </a:r>
            <a:br>
              <a:rPr lang="en-US" dirty="0"/>
            </a:br>
            <a:r>
              <a:rPr lang="en-US" dirty="0"/>
              <a:t>	recursively creates branches by repeating the splitting process on each subset, forming a tree with decision rules at each node</a:t>
            </a:r>
          </a:p>
          <a:p>
            <a:r>
              <a:rPr lang="en-US" b="1" dirty="0"/>
              <a:t>3. Prediction</a:t>
            </a:r>
            <a:br>
              <a:rPr lang="en-US" dirty="0"/>
            </a:br>
            <a:r>
              <a:rPr lang="en-US" dirty="0"/>
              <a:t>	input follows the tree from root to a leaf node</a:t>
            </a:r>
          </a:p>
          <a:p>
            <a:r>
              <a:rPr lang="en-US" b="1" dirty="0"/>
              <a:t>Limitations:</a:t>
            </a:r>
          </a:p>
          <a:p>
            <a:r>
              <a:rPr lang="en-US" dirty="0"/>
              <a:t>1.Prone to overfitting </a:t>
            </a:r>
          </a:p>
          <a:p>
            <a:r>
              <a:rPr lang="en-US" dirty="0"/>
              <a:t>2.Less robust to noise and outliers</a:t>
            </a:r>
            <a:endParaRPr lang="en-US" b="1" dirty="0"/>
          </a:p>
          <a:p>
            <a:r>
              <a:rPr lang="en-IN" dirty="0"/>
              <a:t>3</a:t>
            </a:r>
            <a:r>
              <a:rPr lang="en-IN" b="1" dirty="0"/>
              <a:t>. </a:t>
            </a:r>
            <a:r>
              <a:rPr lang="en-US" dirty="0"/>
              <a:t>More</a:t>
            </a:r>
            <a:r>
              <a:rPr lang="en-US" b="1" dirty="0"/>
              <a:t> </a:t>
            </a:r>
            <a:r>
              <a:rPr lang="en-US" dirty="0"/>
              <a:t>sensitive to small changes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355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49A3-D234-E5DD-94D6-A4FB7816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0CFF48-08D3-FC9E-7C94-9D2DE85C2D29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926C9A2-BAD3-785A-BD95-ACF83E0585AD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749720-523F-5CF9-6BBC-731F6BF92289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43F9500-8BFA-415B-84EF-A75B2C29F96F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5ADB57A-3DBA-73F1-AF84-0D0B676DC4F2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3A5494D-B613-BE3D-51CD-D2C1FCF990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E4A9F794-CC98-014C-0243-FE5A10F2ABA1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B2D65B5-B7D4-62F5-9C9D-36CF3BD96B18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BCADCB-4C8D-E982-AABF-0F0C9B3850E8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SVM with </a:t>
            </a:r>
            <a:r>
              <a:rPr lang="en-IN" sz="3200" b="1" dirty="0" err="1"/>
              <a:t>rbf</a:t>
            </a:r>
            <a:r>
              <a:rPr lang="en-IN" sz="3200" b="1" dirty="0"/>
              <a:t> Kernel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BCAC0B-5C81-B39B-5F94-F3B4BD2257B2}"/>
              </a:ext>
            </a:extLst>
          </p:cNvPr>
          <p:cNvSpPr txBox="1"/>
          <p:nvPr/>
        </p:nvSpPr>
        <p:spPr>
          <a:xfrm>
            <a:off x="289415" y="932090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Accuracy=0.82,precision=0.86</a:t>
            </a:r>
          </a:p>
          <a:p>
            <a:r>
              <a:rPr lang="en-IN" dirty="0"/>
              <a:t>	recall=0.87,f1_score=0.86</a:t>
            </a:r>
          </a:p>
          <a:p>
            <a:pPr algn="l" rtl="0"/>
            <a:r>
              <a:rPr lang="en-IN" b="1" dirty="0"/>
              <a:t>SVM:</a:t>
            </a:r>
          </a:p>
          <a:p>
            <a:pPr marL="342900" indent="-342900">
              <a:buAutoNum type="arabicPeriod"/>
            </a:pPr>
            <a:r>
              <a:rPr lang="en-US" b="1" dirty="0"/>
              <a:t>Captures Nonlinear Relationships:</a:t>
            </a:r>
            <a:br>
              <a:rPr lang="en-US" dirty="0"/>
            </a:br>
            <a:r>
              <a:rPr lang="en-US" dirty="0"/>
              <a:t>RBF kernel maps input features to higher dimensional space, allowing SVM find complex decision boundaries between classes.</a:t>
            </a:r>
          </a:p>
          <a:p>
            <a:r>
              <a:rPr lang="en-US" b="1" dirty="0"/>
              <a:t>2. Effective for Complex Datasets</a:t>
            </a:r>
            <a:br>
              <a:rPr lang="en-US" dirty="0"/>
            </a:br>
            <a:r>
              <a:rPr lang="en-US" dirty="0"/>
              <a:t>	it works well when data is not linearly separable perfect for music genre classification with overlapping feature distributions.</a:t>
            </a:r>
          </a:p>
          <a:p>
            <a:r>
              <a:rPr lang="en-US" b="1" dirty="0"/>
              <a:t>3.Controls Flexibility with Parameters</a:t>
            </a:r>
            <a:br>
              <a:rPr lang="en-US" dirty="0"/>
            </a:br>
            <a:r>
              <a:rPr lang="en-US" dirty="0"/>
              <a:t>	Parameters like </a:t>
            </a:r>
            <a:r>
              <a:rPr lang="en-US" b="1" dirty="0"/>
              <a:t>C </a:t>
            </a:r>
            <a:r>
              <a:rPr lang="en-US" dirty="0"/>
              <a:t>and </a:t>
            </a:r>
            <a:r>
              <a:rPr lang="en-US" b="1" dirty="0"/>
              <a:t>gamma</a:t>
            </a:r>
            <a:r>
              <a:rPr lang="en-US" dirty="0"/>
              <a:t> help balance the trade-off between accuracy and overfitting</a:t>
            </a:r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1.Slow on large datasets </a:t>
            </a:r>
          </a:p>
          <a:p>
            <a:r>
              <a:rPr lang="en-US" dirty="0"/>
              <a:t>2.Harder to tune (kernel, C, gamma)</a:t>
            </a:r>
          </a:p>
          <a:p>
            <a:r>
              <a:rPr lang="en-US" dirty="0"/>
              <a:t>3.Not great for datasets with a lot of noise or overlapping classes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7F5FF4-0E51-34C5-2EBF-E3C6695E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903317"/>
            <a:ext cx="6267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4CBDF-F10D-206D-DD49-D1498A3A7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4A538A-D2DA-290A-771C-1F24812A160C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FBE6A81-74F8-8849-CE33-09BD3625DD30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CA727E-28C6-E8C0-3BDF-675794A06E6B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BB4AA9-71BE-2348-274E-5970CFA7015E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854C79E-AF2E-409A-E902-2303332AB5E4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4DD2AEE7-A596-27FC-182D-3D39352E30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FE771E60-6081-06FF-3109-6B852D04386D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5D428F5-F75A-C513-8764-55FD9325AF41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93E97-7031-533F-9258-324E4899B69C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	Neural Networks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CF7F59-739C-B784-0A02-72435661115D}"/>
              </a:ext>
            </a:extLst>
          </p:cNvPr>
          <p:cNvSpPr txBox="1"/>
          <p:nvPr/>
        </p:nvSpPr>
        <p:spPr>
          <a:xfrm>
            <a:off x="319049" y="783408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Accuracy=0.80,precision=0.84</a:t>
            </a:r>
          </a:p>
          <a:p>
            <a:r>
              <a:rPr lang="en-IN" dirty="0"/>
              <a:t>	recall=0.86,f1_score=0.85</a:t>
            </a:r>
          </a:p>
          <a:p>
            <a:pPr algn="l" rtl="0"/>
            <a:r>
              <a:rPr lang="en-IN" b="1" dirty="0"/>
              <a:t>SVM:</a:t>
            </a:r>
          </a:p>
          <a:p>
            <a:pPr marL="342900" indent="-342900">
              <a:buAutoNum type="arabicPeriod"/>
            </a:pPr>
            <a:r>
              <a:rPr lang="en-US" b="1" dirty="0"/>
              <a:t>Structure:</a:t>
            </a:r>
          </a:p>
          <a:p>
            <a:r>
              <a:rPr lang="en-US" dirty="0"/>
              <a:t>Contains layers of Neurons : input layer, hidden layer, output </a:t>
            </a:r>
            <a:r>
              <a:rPr lang="en-US" dirty="0" err="1"/>
              <a:t>layer.Each</a:t>
            </a:r>
            <a:r>
              <a:rPr lang="en-US" dirty="0"/>
              <a:t> Layer is Fully connected to subsequent Neurons by weights.</a:t>
            </a:r>
          </a:p>
          <a:p>
            <a:r>
              <a:rPr lang="en-US" b="1" dirty="0"/>
              <a:t>2. Learning Process:</a:t>
            </a:r>
          </a:p>
          <a:p>
            <a:r>
              <a:rPr lang="en-US" dirty="0"/>
              <a:t>learn by </a:t>
            </a:r>
            <a:r>
              <a:rPr lang="en-US" dirty="0" err="1"/>
              <a:t>BackPropagation</a:t>
            </a:r>
            <a:r>
              <a:rPr lang="en-US" dirty="0"/>
              <a:t> </a:t>
            </a:r>
            <a:r>
              <a:rPr lang="en-US" dirty="0" err="1"/>
              <a:t>process.where</a:t>
            </a:r>
            <a:r>
              <a:rPr lang="en-US" dirty="0"/>
              <a:t> the network adjusts its weights based on error between predicted output and the true </a:t>
            </a:r>
            <a:r>
              <a:rPr lang="en-US" dirty="0" err="1"/>
              <a:t>output.error</a:t>
            </a:r>
            <a:r>
              <a:rPr lang="en-US" dirty="0"/>
              <a:t> propagated backward from output to input </a:t>
            </a:r>
            <a:r>
              <a:rPr lang="en-US" dirty="0" err="1"/>
              <a:t>layer.weights</a:t>
            </a:r>
            <a:r>
              <a:rPr lang="en-US" dirty="0"/>
              <a:t> updated by gradient descent algorithm</a:t>
            </a:r>
            <a:br>
              <a:rPr lang="en-US" dirty="0"/>
            </a:br>
            <a:r>
              <a:rPr lang="en-US" b="1" dirty="0"/>
              <a:t>3.Activation Functions:</a:t>
            </a:r>
            <a:br>
              <a:rPr lang="en-US" dirty="0"/>
            </a:br>
            <a:r>
              <a:rPr lang="en-US" dirty="0"/>
              <a:t>These functions are for non-Linearity and to learn complex patterns</a:t>
            </a:r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1.Computationally expensive (needs GPUs/TPUs)  2.Takes time to train</a:t>
            </a:r>
          </a:p>
          <a:p>
            <a:r>
              <a:rPr lang="en-US" dirty="0"/>
              <a:t>3.Hard to interpret (black box models)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432139-062A-D73C-F9DC-306618A23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9" y="966484"/>
            <a:ext cx="6267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752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3B4F5-5C80-5DE4-D42F-5FEF1020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17B77B-D744-9143-1C67-FE1562D12145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C4DE33F-16B3-1C6A-0D88-0A4089D9D57E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CF19A49-716E-E7C1-E8FE-F7047E3D57B2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E6169A-084C-DDF6-0559-E9AC77EA55CB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8C2A8E69-4B3C-6F66-EA48-458D7D3072A3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17F3B7C-17EF-AC14-FC21-699E196F71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7329161D-80A5-62F5-D42C-BD37807FBFEC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6AB259E-0CB7-DD82-5678-9B59CA8D55EA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A627E-6AD1-0695-9D05-45AA9CE9D80C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Logistic Regression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AE47AD-373F-5F00-1DC5-C53A7C3B7D79}"/>
              </a:ext>
            </a:extLst>
          </p:cNvPr>
          <p:cNvSpPr txBox="1"/>
          <p:nvPr/>
        </p:nvSpPr>
        <p:spPr>
          <a:xfrm>
            <a:off x="283282" y="903317"/>
            <a:ext cx="5562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Accuracy=0.72,precision=0.77</a:t>
            </a:r>
          </a:p>
          <a:p>
            <a:r>
              <a:rPr lang="en-IN" dirty="0"/>
              <a:t>	recall=0.79,f1_score=0.78</a:t>
            </a:r>
          </a:p>
          <a:p>
            <a:pPr algn="l" rtl="0"/>
            <a:r>
              <a:rPr lang="en-IN" b="1" dirty="0"/>
              <a:t>Logistic Regression:</a:t>
            </a:r>
          </a:p>
          <a:p>
            <a:pPr marL="342900" indent="-342900">
              <a:buAutoNum type="arabicPeriod"/>
            </a:pPr>
            <a:r>
              <a:rPr lang="en-US" b="1" dirty="0"/>
              <a:t>Classification Algorithm:</a:t>
            </a:r>
            <a:br>
              <a:rPr lang="en-US" dirty="0"/>
            </a:br>
            <a:r>
              <a:rPr lang="en-US" dirty="0"/>
              <a:t>It predicts the probability that a given input belongs to a certain class.</a:t>
            </a:r>
          </a:p>
          <a:p>
            <a:r>
              <a:rPr lang="en-US" b="1" dirty="0"/>
              <a:t>2. </a:t>
            </a:r>
            <a:r>
              <a:rPr lang="en-IN" b="1" dirty="0"/>
              <a:t>Uses the Sigmoid Function:</a:t>
            </a:r>
          </a:p>
          <a:p>
            <a:endParaRPr lang="en-IN" b="1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predicting output(probability that x belongs to certain class)</a:t>
            </a:r>
            <a:br>
              <a:rPr lang="en-US" dirty="0"/>
            </a:br>
            <a:r>
              <a:rPr lang="en-US" b="1" dirty="0"/>
              <a:t>3.</a:t>
            </a:r>
            <a:r>
              <a:rPr lang="en-IN" b="1" dirty="0"/>
              <a:t> Boundary</a:t>
            </a:r>
            <a:r>
              <a:rPr lang="en-IN" dirty="0"/>
              <a:t>:</a:t>
            </a:r>
            <a:br>
              <a:rPr lang="en-US" dirty="0"/>
            </a:br>
            <a:r>
              <a:rPr lang="en-US" dirty="0"/>
              <a:t>	linear relation between input features and the log-odds of the target class.</a:t>
            </a:r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1.Assumes linear relationship </a:t>
            </a:r>
          </a:p>
          <a:p>
            <a:r>
              <a:rPr lang="en-US" dirty="0"/>
              <a:t>2.Sensitive to outliers</a:t>
            </a:r>
          </a:p>
          <a:p>
            <a:r>
              <a:rPr lang="en-US" dirty="0"/>
              <a:t>3.Requires large sample size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5E8298-B847-D211-858E-A9350543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966484"/>
            <a:ext cx="6267450" cy="5210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BE163A-D03F-20CB-36F0-90EC21082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2906963"/>
            <a:ext cx="180047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2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/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1224" y="639240"/>
            <a:ext cx="343217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10" dirty="0">
                <a:solidFill>
                  <a:schemeClr val="tx1"/>
                </a:solidFill>
                <a:latin typeface="Lucida Sans Unicode"/>
                <a:cs typeface="Lucida Sans Unicode"/>
              </a:rPr>
              <a:t>Introduction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110941"/>
            <a:ext cx="1207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Date:05/05/2025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D1C3EB-4CE1-471A-88E2-E3E201ED73B4}"/>
              </a:ext>
            </a:extLst>
          </p:cNvPr>
          <p:cNvSpPr txBox="1"/>
          <p:nvPr/>
        </p:nvSpPr>
        <p:spPr>
          <a:xfrm>
            <a:off x="911224" y="1377077"/>
            <a:ext cx="109759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</a:t>
            </a:r>
          </a:p>
          <a:p>
            <a:r>
              <a:rPr lang="en-US" dirty="0"/>
              <a:t>The Music Genre Classification dataset, sourced from a </a:t>
            </a:r>
            <a:r>
              <a:rPr lang="en-US" dirty="0" err="1"/>
              <a:t>MachineHack</a:t>
            </a:r>
            <a:r>
              <a:rPr lang="en-US" dirty="0"/>
              <a:t> Hackathon, provides a structured representation of audio features for a diverse collection of music tracks.</a:t>
            </a:r>
          </a:p>
          <a:p>
            <a:br>
              <a:rPr lang="en-US" dirty="0"/>
            </a:br>
            <a:r>
              <a:rPr lang="en-US" dirty="0"/>
              <a:t>The objective is to develop machine learning models capable of genre classification based on its audio characteristics such as </a:t>
            </a:r>
            <a:r>
              <a:rPr lang="en-US" b="1" dirty="0"/>
              <a:t>danceability</a:t>
            </a:r>
            <a:r>
              <a:rPr lang="en-US" dirty="0"/>
              <a:t>, </a:t>
            </a:r>
            <a:r>
              <a:rPr lang="en-US" b="1" dirty="0"/>
              <a:t>energy</a:t>
            </a:r>
            <a:r>
              <a:rPr lang="en-US" dirty="0"/>
              <a:t>, </a:t>
            </a:r>
            <a:r>
              <a:rPr lang="en-US" b="1" dirty="0" err="1"/>
              <a:t>acousticness</a:t>
            </a:r>
            <a:r>
              <a:rPr lang="en-US" dirty="0"/>
              <a:t>, </a:t>
            </a:r>
            <a:r>
              <a:rPr lang="en-US" b="1" dirty="0"/>
              <a:t>tempo</a:t>
            </a:r>
            <a:r>
              <a:rPr lang="en-US" dirty="0"/>
              <a:t>, and other relevant features.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42A57B-DD15-4A13-B7F5-8E7BBEA33540}"/>
              </a:ext>
            </a:extLst>
          </p:cNvPr>
          <p:cNvSpPr txBox="1"/>
          <p:nvPr/>
        </p:nvSpPr>
        <p:spPr>
          <a:xfrm>
            <a:off x="911224" y="3694403"/>
            <a:ext cx="110952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the Project </a:t>
            </a:r>
          </a:p>
          <a:p>
            <a:r>
              <a:rPr lang="en-US" dirty="0"/>
              <a:t>This project allows streaming platforms to offer personalized recommendations, helps listeners select songs that match their moods, and makes it easier to discover new artists. </a:t>
            </a:r>
          </a:p>
          <a:p>
            <a:endParaRPr lang="en-US" b="1" dirty="0"/>
          </a:p>
          <a:p>
            <a:r>
              <a:rPr lang="en-US" dirty="0"/>
              <a:t>By understanding the relationship between musical attributes and genre classification can enhance recommendation systems, music analysis tools, and audio recognition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7600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9605-6FAA-20C7-53D6-F528C8ED8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E29EEA-FC8B-6758-F581-47668F824C3C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A1D7B17-B83A-0D0E-5024-6D00F7D07B79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B6E93A9-84F5-AC0C-4A04-F7DF8B0852F4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FF720C9-E9E8-F53D-C0DC-3075E1195B21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A5EBAA39-D1E1-FB8A-2BB9-CB93B5E8C44F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474FABD6-4520-B9F0-96ED-9F2E979732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D08AA7CB-363C-BD93-695B-7A54CE803F58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10C8CE1-1FA3-515C-3913-0547DE5F56E9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18DB93-E442-F79D-79DB-7A595C084EAD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Naive Bayes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8D452-6E1F-6D20-7DDF-89E5AF718C99}"/>
              </a:ext>
            </a:extLst>
          </p:cNvPr>
          <p:cNvSpPr txBox="1"/>
          <p:nvPr/>
        </p:nvSpPr>
        <p:spPr>
          <a:xfrm>
            <a:off x="283282" y="903317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Accuracy=0.69,precision=0.75</a:t>
            </a:r>
          </a:p>
          <a:p>
            <a:r>
              <a:rPr lang="en-IN" dirty="0"/>
              <a:t>	recall=0.77,f1_score=0.76</a:t>
            </a:r>
          </a:p>
          <a:p>
            <a:pPr algn="l" rtl="0"/>
            <a:r>
              <a:rPr lang="en-IN" b="1" dirty="0"/>
              <a:t>Naive Bayes:</a:t>
            </a:r>
          </a:p>
          <a:p>
            <a:r>
              <a:rPr lang="en-US" b="1" dirty="0"/>
              <a:t>1.Bayes </a:t>
            </a:r>
            <a:r>
              <a:rPr lang="en-US" b="1" dirty="0" err="1"/>
              <a:t>Therom</a:t>
            </a:r>
            <a:r>
              <a:rPr lang="en-US" b="1" dirty="0"/>
              <a:t>: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b="1" dirty="0"/>
              <a:t>Naive Independence Assumption:</a:t>
            </a:r>
          </a:p>
          <a:p>
            <a:r>
              <a:rPr lang="en-US" dirty="0"/>
              <a:t>all features are conditionally independent</a:t>
            </a:r>
            <a:endParaRPr lang="en-IN" b="1" dirty="0"/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3.</a:t>
            </a:r>
            <a:r>
              <a:rPr lang="en-IN" b="1" dirty="0"/>
              <a:t> Computation</a:t>
            </a:r>
            <a:r>
              <a:rPr lang="en-IN" dirty="0"/>
              <a:t>:</a:t>
            </a:r>
            <a:br>
              <a:rPr lang="en-US" dirty="0"/>
            </a:br>
            <a:r>
              <a:rPr lang="en-US" b="1" dirty="0"/>
              <a:t>categorical features:</a:t>
            </a:r>
            <a:r>
              <a:rPr lang="en-US" dirty="0"/>
              <a:t> probabilities from frequency.</a:t>
            </a:r>
          </a:p>
          <a:p>
            <a:r>
              <a:rPr lang="en-IN" b="1" dirty="0"/>
              <a:t>continuous features: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1.Strong Independence Assumption </a:t>
            </a:r>
          </a:p>
          <a:p>
            <a:r>
              <a:rPr lang="en-US" dirty="0"/>
              <a:t>2.If a feature never appears in training data for a class, it assigns zero probability</a:t>
            </a:r>
          </a:p>
          <a:p>
            <a:r>
              <a:rPr lang="en-US" dirty="0"/>
              <a:t>3.If features are dependent, performance drops. 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42D5AA-60A5-AC96-3501-91D8E11B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275" y="895541"/>
            <a:ext cx="6181725" cy="5210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0C2126-56DE-2778-9DA8-B7B6D242D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2117517"/>
            <a:ext cx="4820323" cy="495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9FA5A2C-E826-C3A7-543A-EF1530951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20" y="3177512"/>
            <a:ext cx="4058216" cy="3810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D2C9F77-D4D3-F368-6694-08C1E7CB0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677" y="4531939"/>
            <a:ext cx="353426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87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F58B8-F9CE-8CB9-9BAA-C1A5758F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F338B4-21B2-A867-2F1B-0C8E002F99F6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A99480B-2B2D-DD2E-D8A2-BBAC72254FF6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E63317-FAEC-BF81-7FFD-73730A5DE993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F11252-6BD9-8F6E-8B91-FDEFDA7C5F85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3D6BEBB-1373-E1EB-029A-0CADA17B9A94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354C8B7-D74C-6717-549D-502CC76423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E1BED4B-8BE9-F95D-630E-1C649C9BC3F6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614813B-DDFC-BBD5-ED58-31FE79D8DD30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79B8E-227B-17EB-4CDB-E90562BBC60D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Perceptron Polynomial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454437-C944-5DF1-74E6-46E3560F7766}"/>
              </a:ext>
            </a:extLst>
          </p:cNvPr>
          <p:cNvSpPr txBox="1"/>
          <p:nvPr/>
        </p:nvSpPr>
        <p:spPr>
          <a:xfrm>
            <a:off x="283282" y="903317"/>
            <a:ext cx="5562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Accuracy=0.68,precision=0.71</a:t>
            </a:r>
          </a:p>
          <a:p>
            <a:r>
              <a:rPr lang="en-IN" dirty="0"/>
              <a:t>	recall=0.74,f1_score=0.72</a:t>
            </a:r>
          </a:p>
          <a:p>
            <a:pPr algn="l" rtl="0"/>
            <a:r>
              <a:rPr lang="en-IN" b="1" dirty="0"/>
              <a:t>Perceptron:</a:t>
            </a:r>
          </a:p>
          <a:p>
            <a:r>
              <a:rPr lang="en-US" b="1" dirty="0"/>
              <a:t>1.Non Linear Transformation:</a:t>
            </a:r>
          </a:p>
          <a:p>
            <a:r>
              <a:rPr lang="en-US" dirty="0"/>
              <a:t>Original features to higher dimension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b="1" dirty="0"/>
              <a:t>output: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/>
              <a:t>3.</a:t>
            </a:r>
            <a:r>
              <a:rPr lang="en-IN" b="1" dirty="0"/>
              <a:t> Learning Process</a:t>
            </a:r>
            <a:r>
              <a:rPr lang="en-IN" dirty="0"/>
              <a:t>:</a:t>
            </a:r>
            <a:endParaRPr lang="en-US" dirty="0"/>
          </a:p>
          <a:p>
            <a:endParaRPr lang="en-IN" b="1" dirty="0"/>
          </a:p>
          <a:p>
            <a:r>
              <a:rPr lang="en-US" dirty="0"/>
              <a:t>Weights are updated by above formula to minimize errors</a:t>
            </a:r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1.Overfitting with high Degree Polynomials</a:t>
            </a:r>
          </a:p>
          <a:p>
            <a:r>
              <a:rPr lang="en-US" dirty="0"/>
              <a:t>2.</a:t>
            </a:r>
            <a:r>
              <a:rPr lang="en-US" b="1" dirty="0"/>
              <a:t> </a:t>
            </a:r>
            <a:r>
              <a:rPr lang="en-US" dirty="0"/>
              <a:t>Does not guarantee convergence if the data is not linearly separable</a:t>
            </a:r>
          </a:p>
          <a:p>
            <a:r>
              <a:rPr lang="en-US" dirty="0"/>
              <a:t>3. Higher computational complexity and memory usage.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C656EA-4511-1FF9-DADE-D87AD2DC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983068"/>
            <a:ext cx="6267450" cy="5210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14B71E-CF31-C85D-F786-7B73EF01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508" y="2430168"/>
            <a:ext cx="2934109" cy="3524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2C43D3-D2F8-239B-71FB-07F9F9A4A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508" y="3191455"/>
            <a:ext cx="2457793" cy="33342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FE740B-D7FD-F2B6-3764-F37931E590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165" y="4025304"/>
            <a:ext cx="2695951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F9549-ACFB-D0BD-AAE5-3C382B232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35E780-E926-BF6C-BE8F-59832E413202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CC32AF3-5705-3498-1761-EBE05031AD0B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2A57F0-CF2F-9E2C-538A-6D149EE0ACB1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C1DE37F-6F51-B18B-EDD4-71015B6B93A2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3B54CC1-4250-732D-A42C-27DCC3B061B6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31422F0-761A-9C15-E3F8-3D510C7108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564D3882-FAAF-69F0-78A7-743440171A1B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3E0F0D8-F0F3-5498-058B-5A5F36253891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AEA078-09A4-E266-3C7E-C74473146F57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KNN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8D4191-2ED5-1557-679D-D3846AE6C75D}"/>
              </a:ext>
            </a:extLst>
          </p:cNvPr>
          <p:cNvSpPr txBox="1"/>
          <p:nvPr/>
        </p:nvSpPr>
        <p:spPr>
          <a:xfrm>
            <a:off x="283282" y="903317"/>
            <a:ext cx="556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Accuracy=0.61,precision=0.67</a:t>
            </a:r>
          </a:p>
          <a:p>
            <a:r>
              <a:rPr lang="en-IN" dirty="0"/>
              <a:t>	recall=0.72,f1_score=0.67</a:t>
            </a:r>
          </a:p>
          <a:p>
            <a:pPr algn="l" rtl="0"/>
            <a:r>
              <a:rPr lang="en-IN" b="1" dirty="0"/>
              <a:t>KNN:</a:t>
            </a:r>
          </a:p>
          <a:p>
            <a:r>
              <a:rPr lang="en-US" b="1" dirty="0"/>
              <a:t>1.instance-based Learning:</a:t>
            </a:r>
          </a:p>
          <a:p>
            <a:r>
              <a:rPr lang="en-US" dirty="0"/>
              <a:t>memorizes the training data and makes predictions by looking at the most similar instances </a:t>
            </a:r>
            <a:endParaRPr lang="en-US" b="1" dirty="0"/>
          </a:p>
          <a:p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b="1" dirty="0"/>
              <a:t>output:</a:t>
            </a:r>
          </a:p>
          <a:p>
            <a:r>
              <a:rPr lang="en-US" dirty="0"/>
              <a:t>Distance between test and all other points in train</a:t>
            </a:r>
          </a:p>
          <a:p>
            <a:r>
              <a:rPr lang="en-US" dirty="0"/>
              <a:t>k-nearest neighbors and assigns the class label based on the majority class of these neighbors.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1.Slow prediction time (since it compares to every point in the dataset) </a:t>
            </a:r>
          </a:p>
          <a:p>
            <a:r>
              <a:rPr lang="en-US" dirty="0"/>
              <a:t>2.Sensitive to irrelevant features or scaling (standardization is usually required) </a:t>
            </a:r>
          </a:p>
          <a:p>
            <a:r>
              <a:rPr lang="en-US" dirty="0"/>
              <a:t>3. Poor performance on imbalanced data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EA34BBB-D6E3-6E63-6C78-C203E8CA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07" y="1002251"/>
            <a:ext cx="6181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2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3284C-4F5E-8528-9310-1C4B243AC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58B507-9178-634F-6AEE-319BA654A1DC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BAD52CA-71CC-E44E-14A5-351576DDE52B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7FBC25-49AB-AD7C-D1AB-4828AAF4CF5F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C641849-674C-D2E8-FE2E-4E8430FA20AB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23C19EBE-FACD-710B-0102-E329FB3BDFBE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CFD08F71-C445-2920-D004-B8BFE84548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88EB1B82-C836-E6B9-BCFC-FBF9F01CF65A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5BF9972-497D-B912-23F8-2EC89D3B8C86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99ED87-C5C6-392D-D404-95AC5A8AA5A7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KNN 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51B40-F88A-9CFE-05BD-8050F888C0B8}"/>
              </a:ext>
            </a:extLst>
          </p:cNvPr>
          <p:cNvSpPr txBox="1"/>
          <p:nvPr/>
        </p:nvSpPr>
        <p:spPr>
          <a:xfrm>
            <a:off x="283282" y="903317"/>
            <a:ext cx="556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1.Best validation Accuracy=0.61,precision=0.67</a:t>
            </a:r>
          </a:p>
          <a:p>
            <a:r>
              <a:rPr lang="en-IN" dirty="0"/>
              <a:t>	recall=0.72,f1_score=0.67</a:t>
            </a:r>
          </a:p>
          <a:p>
            <a:pPr algn="l" rtl="0"/>
            <a:r>
              <a:rPr lang="en-IN" b="1" dirty="0"/>
              <a:t>KNN:</a:t>
            </a:r>
          </a:p>
          <a:p>
            <a:r>
              <a:rPr lang="en-US" b="1" dirty="0"/>
              <a:t>1.instance-based Learning:</a:t>
            </a:r>
          </a:p>
          <a:p>
            <a:r>
              <a:rPr lang="en-US" dirty="0"/>
              <a:t>memorizes the training data and makes predictions by looking at the most similar instances </a:t>
            </a:r>
            <a:endParaRPr lang="en-US" b="1" dirty="0"/>
          </a:p>
          <a:p>
            <a:r>
              <a:rPr lang="en-IN" b="1" dirty="0"/>
              <a:t>2.</a:t>
            </a:r>
            <a:r>
              <a:rPr lang="en-IN" dirty="0"/>
              <a:t> </a:t>
            </a:r>
            <a:r>
              <a:rPr lang="en-IN" b="1" dirty="0"/>
              <a:t>output:</a:t>
            </a:r>
          </a:p>
          <a:p>
            <a:r>
              <a:rPr lang="en-US" dirty="0"/>
              <a:t>Distance between test and all other points in train</a:t>
            </a:r>
          </a:p>
          <a:p>
            <a:r>
              <a:rPr lang="en-US" dirty="0"/>
              <a:t>k-nearest neighbors and assigns the class label based on the majority class of these neighbors.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Limitations :</a:t>
            </a:r>
          </a:p>
          <a:p>
            <a:r>
              <a:rPr lang="en-US" dirty="0"/>
              <a:t>1.Slow prediction time (since it compares to every point in the dataset) </a:t>
            </a:r>
          </a:p>
          <a:p>
            <a:r>
              <a:rPr lang="en-US" dirty="0"/>
              <a:t>2.Sensitive to irrelevant features or scaling (standardization is usually required) </a:t>
            </a:r>
          </a:p>
          <a:p>
            <a:r>
              <a:rPr lang="en-US" dirty="0"/>
              <a:t>3. Poor performance on imbalanced data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415BE1-9D9C-B385-A1B5-18366EA40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507" y="1002251"/>
            <a:ext cx="618172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89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ED8B9-4391-0E48-D893-75A96F48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A16A87-6B8D-2827-70D5-D0B43FE3E700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CD7E6FC0-C9B4-2100-A0F7-6773D7AFC712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604F38-B9A5-5F2A-3105-B9C403286601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122A58F-2BF9-33EF-4CF0-3C5F73724A6E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B4554B4-6705-11AC-9CAC-37584B591AA9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E322F135-BDDA-8445-D9B0-61623A90FA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DB78C39C-7B42-23BA-E590-B100D228238B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12EA8CA-925B-6771-9A29-A33550721498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0E1CF-6653-B734-7D7B-9BCF34830648}"/>
              </a:ext>
            </a:extLst>
          </p:cNvPr>
          <p:cNvSpPr txBox="1"/>
          <p:nvPr/>
        </p:nvSpPr>
        <p:spPr>
          <a:xfrm>
            <a:off x="283282" y="381709"/>
            <a:ext cx="11625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Comparison of Models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F3DBCBA-4161-0D60-B88C-43F96B991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92" y="1371600"/>
            <a:ext cx="10052096" cy="437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79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1937-B875-3EA1-D50E-D838362DA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78420D-B561-21F3-8C0F-A4DD55C7B5F0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8CD916A-4A0B-756F-03A1-E6249A063260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7ED1BB-652E-6E36-15CA-4759215E9FAA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3B8B73-D556-9EC5-D997-A059A981F20B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9505083-3B0A-BDB5-5920-4B4FDE8EA54C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A83B54D-DFD4-6733-A06E-946B8C9DB7D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376E0A17-45F6-F236-467D-64113099BA9B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2B33DF2-17E0-2452-8578-07BFC718DD99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C468E-EED4-5923-D1E6-783DD19D3336}"/>
              </a:ext>
            </a:extLst>
          </p:cNvPr>
          <p:cNvSpPr txBox="1"/>
          <p:nvPr/>
        </p:nvSpPr>
        <p:spPr>
          <a:xfrm>
            <a:off x="283282" y="381709"/>
            <a:ext cx="11625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References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7092D-9B1C-4536-14BE-B9045B9F9500}"/>
              </a:ext>
            </a:extLst>
          </p:cNvPr>
          <p:cNvSpPr txBox="1"/>
          <p:nvPr/>
        </p:nvSpPr>
        <p:spPr>
          <a:xfrm>
            <a:off x="283282" y="1083081"/>
            <a:ext cx="10896600" cy="116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8900" lvl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</a:pPr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u="sng" dirty="0">
                <a:solidFill>
                  <a:schemeClr val="hlink"/>
                </a:solidFill>
              </a:rPr>
              <a:t>scikit – learn:-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Libraries for machine learning in Python</a:t>
            </a:r>
            <a:endParaRPr lang="en-US" sz="1800" dirty="0">
              <a:solidFill>
                <a:schemeClr val="dk1"/>
              </a:solidFill>
            </a:endParaRPr>
          </a:p>
          <a:p>
            <a:pPr marL="88900" algn="l" rtl="0">
              <a:lnSpc>
                <a:spcPct val="115000"/>
              </a:lnSpc>
              <a:buClr>
                <a:schemeClr val="dk1"/>
              </a:buClr>
              <a:buSzPts val="2200"/>
            </a:pPr>
            <a:r>
              <a:rPr lang="en-US" dirty="0">
                <a:solidFill>
                  <a:schemeClr val="hlink"/>
                </a:solidFill>
                <a:hlinkClick r:id="rId3"/>
              </a:rPr>
              <a:t>2.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Random Forests</a:t>
            </a:r>
            <a:r>
              <a:rPr lang="en-US" sz="1800" dirty="0">
                <a:solidFill>
                  <a:schemeClr val="dk1"/>
                </a:solidFill>
                <a:hlinkClick r:id="rId3"/>
              </a:rPr>
              <a:t>:- </a:t>
            </a:r>
            <a:r>
              <a:rPr lang="en-US" sz="1800" dirty="0">
                <a:solidFill>
                  <a:schemeClr val="dk1"/>
                </a:solidFill>
              </a:rPr>
              <a:t>A foundational paper on the Random Forest algorithm.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2529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F7CEB-3FED-C179-0E69-936FF6333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D424B3-BBB6-BA02-3C77-2D4103C27675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7B2936A-0A50-EF18-D8D0-438C5263A0B3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C834A8-FC30-FA76-C3CC-14519D3A1FF9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6CF65C3-8832-E55D-2AAE-17244FB0CD50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B1DB6FDB-9BB9-F35D-6749-6402519E9361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AFC27BF5-AC45-6646-29F9-089850727F8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596D356A-8B81-212A-7F4C-60550516BB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410523"/>
            <a:ext cx="716597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solidFill>
                  <a:srgbClr val="002060"/>
                </a:solidFill>
              </a:rPr>
              <a:t>Dataset Overview:</a:t>
            </a:r>
            <a:endParaRPr sz="4400" dirty="0">
              <a:solidFill>
                <a:srgbClr val="002060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C61D468-F207-DD41-817C-7D155F4C351C}"/>
              </a:ext>
            </a:extLst>
          </p:cNvPr>
          <p:cNvSpPr txBox="1"/>
          <p:nvPr/>
        </p:nvSpPr>
        <p:spPr>
          <a:xfrm>
            <a:off x="1059792" y="1745996"/>
            <a:ext cx="9760608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32D7A76-53E3-A124-F5D8-BEF8594FFC43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0FFC4F-6F13-EE84-A97E-A945E6E702D9}"/>
              </a:ext>
            </a:extLst>
          </p:cNvPr>
          <p:cNvSpPr txBox="1"/>
          <p:nvPr/>
        </p:nvSpPr>
        <p:spPr>
          <a:xfrm>
            <a:off x="431945" y="3581400"/>
            <a:ext cx="115078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1.Sorce: </a:t>
            </a:r>
            <a:r>
              <a:rPr lang="en-IN" dirty="0" err="1"/>
              <a:t>MachineHack</a:t>
            </a:r>
            <a:r>
              <a:rPr lang="en-IN" dirty="0"/>
              <a:t> Hackathon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17796 training samples and 7713 test samples with 16 attributes and 1 target attribute.</a:t>
            </a:r>
          </a:p>
          <a:p>
            <a:endParaRPr lang="en-US" dirty="0"/>
          </a:p>
          <a:p>
            <a:r>
              <a:rPr lang="en-US" dirty="0"/>
              <a:t>3. Attributes: Artist Name, Track Name, Popularity, Danceability, Energy, Key, Loudness, Mode,         </a:t>
            </a:r>
            <a:r>
              <a:rPr lang="en-US" dirty="0" err="1"/>
              <a:t>Speechiness</a:t>
            </a:r>
            <a:r>
              <a:rPr lang="en-US" dirty="0"/>
              <a:t>,  </a:t>
            </a:r>
            <a:r>
              <a:rPr lang="en-US" dirty="0" err="1"/>
              <a:t>Acousticness</a:t>
            </a:r>
            <a:r>
              <a:rPr lang="en-US" dirty="0"/>
              <a:t>, </a:t>
            </a:r>
            <a:r>
              <a:rPr lang="en-US" dirty="0" err="1"/>
              <a:t>Instrumentalness</a:t>
            </a:r>
            <a:r>
              <a:rPr lang="en-US" dirty="0"/>
              <a:t>, Liveness, Valence, Tempo, Duration, Time Signature.</a:t>
            </a:r>
          </a:p>
          <a:p>
            <a:endParaRPr lang="en-US" dirty="0"/>
          </a:p>
          <a:p>
            <a:r>
              <a:rPr lang="en-US" dirty="0"/>
              <a:t>4. Target Variable : Class –(genre of the track): Rock, Indie, Alt, Pop, Metal, HipHop – Alt Music, Blues,    Acoustic/Folk, Instrumental – Country, Bollywood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4B1177-FFCC-2B10-E15C-E96DB99A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945" y="990600"/>
            <a:ext cx="11574490" cy="226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7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/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62000" y="864482"/>
            <a:ext cx="68611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002060"/>
                </a:solidFill>
              </a:rPr>
              <a:t>Overview:</a:t>
            </a:r>
            <a:endParaRPr dirty="0">
              <a:solidFill>
                <a:srgbClr val="00206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F17D3-A6DC-278B-E603-B9AD86773844}"/>
              </a:ext>
            </a:extLst>
          </p:cNvPr>
          <p:cNvSpPr txBox="1"/>
          <p:nvPr/>
        </p:nvSpPr>
        <p:spPr>
          <a:xfrm>
            <a:off x="762000" y="1745996"/>
            <a:ext cx="1097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1.Data Preprocessing  -  (Handling missing values ,outliers and Normalize numerical features)</a:t>
            </a:r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Encode categorical variables  -  (artist name, track name,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IN" dirty="0"/>
          </a:p>
          <a:p>
            <a:endParaRPr lang="en-IN" dirty="0"/>
          </a:p>
          <a:p>
            <a:r>
              <a:rPr lang="en-IN" dirty="0"/>
              <a:t>3.Perform EDA  -  (T</a:t>
            </a:r>
            <a:r>
              <a:rPr lang="en-US" dirty="0"/>
              <a:t>o identify feature distributions and correlations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4.Training  -  (</a:t>
            </a:r>
            <a:r>
              <a:rPr lang="en-US" dirty="0"/>
              <a:t>Train classification models to predict genre of a track</a:t>
            </a:r>
            <a:r>
              <a:rPr lang="en-IN" dirty="0"/>
              <a:t>)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5.</a:t>
            </a:r>
            <a:r>
              <a:rPr lang="en-US" dirty="0"/>
              <a:t> Evaluate model performance   -  (using metrics such as accuracy, precision, recall, and F1-score.)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96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5DF7D-2EA3-5124-C9DF-0019E2B6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5C99FA1-717B-9B19-2222-1D83CB853A78}"/>
              </a:ext>
            </a:extLst>
          </p:cNvPr>
          <p:cNvSpPr/>
          <p:nvPr/>
        </p:nvSpPr>
        <p:spPr>
          <a:xfrm>
            <a:off x="0" y="-22576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62329C5-E3D8-6596-28E1-8F39F4379FA9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86A763D-3D9D-6DE9-DF88-EA34B0E2822D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FE5948-D588-6C51-2CCF-84D8E03B47F0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307518BE-98AC-7FCA-23C7-281DEC3FBE7D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2003AAAB-B36D-0CC5-C57E-8341BBE0762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A95CD310-A531-CA4E-4612-3DE68EA8FE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66602"/>
            <a:ext cx="686117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002060"/>
                </a:solidFill>
              </a:rPr>
              <a:t>	Data Preprocessing:</a:t>
            </a:r>
            <a:endParaRPr sz="2800" dirty="0">
              <a:solidFill>
                <a:srgbClr val="002060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00A0842-E2B4-8986-4598-3AFED902C4A1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926789A-4A76-F060-5F9E-B81DD08D0C66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0B2E4-E2EF-8369-988A-DC41F1C9F1C1}"/>
              </a:ext>
            </a:extLst>
          </p:cNvPr>
          <p:cNvSpPr txBox="1"/>
          <p:nvPr/>
        </p:nvSpPr>
        <p:spPr>
          <a:xfrm>
            <a:off x="0" y="786804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	1.Duplicates</a:t>
            </a:r>
            <a:r>
              <a:rPr lang="en-IN" dirty="0"/>
              <a:t>:Removed Duplicates from the </a:t>
            </a:r>
            <a:r>
              <a:rPr lang="en-IN" dirty="0" err="1"/>
              <a:t>DataFrame</a:t>
            </a:r>
            <a:endParaRPr lang="en-IN" dirty="0"/>
          </a:p>
          <a:p>
            <a:r>
              <a:rPr lang="en-IN" sz="2400" b="1" dirty="0"/>
              <a:t>	2.</a:t>
            </a:r>
            <a:r>
              <a:rPr lang="en-US" sz="2400" b="1" dirty="0"/>
              <a:t>Missing Values</a:t>
            </a:r>
            <a:r>
              <a:rPr lang="en-US" sz="2400" dirty="0"/>
              <a:t>: </a:t>
            </a:r>
            <a:r>
              <a:rPr lang="en-US" dirty="0"/>
              <a:t>Removed Missing values by using median</a:t>
            </a:r>
            <a:endParaRPr lang="en-IN" dirty="0"/>
          </a:p>
          <a:p>
            <a:r>
              <a:rPr lang="en-IN" sz="2400" b="1" dirty="0"/>
              <a:t>	3.EDA</a:t>
            </a:r>
            <a:r>
              <a:rPr lang="en-IN" sz="2400" dirty="0"/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9033A3-4816-D438-EC10-B1992180A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40" y="2311572"/>
            <a:ext cx="11464145" cy="37390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6264D3-46AF-4318-CDA2-5A1775C41C02}"/>
              </a:ext>
            </a:extLst>
          </p:cNvPr>
          <p:cNvSpPr txBox="1"/>
          <p:nvPr/>
        </p:nvSpPr>
        <p:spPr>
          <a:xfrm>
            <a:off x="656910" y="5943151"/>
            <a:ext cx="11250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=&gt;Classes are very Imbalanced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293790-5B03-B171-C09B-46C320A5E13B}"/>
              </a:ext>
            </a:extLst>
          </p:cNvPr>
          <p:cNvSpPr txBox="1"/>
          <p:nvPr/>
        </p:nvSpPr>
        <p:spPr>
          <a:xfrm>
            <a:off x="0" y="2018593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	1.Distribution of Music genres: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69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3F2C-FBB5-9793-EA28-85B0A94F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25EA16-BAD2-A689-B4D6-F06660A42BD5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8AE43D1-985B-7D08-542B-2905E2F6CC56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3EC36D-6302-731B-A555-B06FBDDC8F1B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3CA73F0-C9E7-7990-73FC-5A99B9C7B9D6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12F0028-5416-D2CD-9844-CBC3214692E6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2C2BEE8-28D7-89AA-5E8F-62509525D0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9B99705C-BD1E-D411-5155-EAD7D2E3F168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DC5BFAE-6F6A-4041-9304-A7CC7816C063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45724-0097-D324-4AAE-05EF9EDA548B}"/>
              </a:ext>
            </a:extLst>
          </p:cNvPr>
          <p:cNvSpPr txBox="1"/>
          <p:nvPr/>
        </p:nvSpPr>
        <p:spPr>
          <a:xfrm>
            <a:off x="0" y="353829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		2.Boxplots: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F7A8E4-7A47-8F1E-0E80-FB1BD9531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07" y="779855"/>
            <a:ext cx="10455093" cy="30196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5E791EE-9FDE-A6D7-D567-52D941B1B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53" y="3844864"/>
            <a:ext cx="10409147" cy="239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87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4F2E-96BA-C44C-E7DD-28687124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925DA5-5677-82FC-9510-B3C3B2C69B34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4A7FD8A-B4B5-F511-5322-4CE3949034EB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7EFE781-5A33-CA6B-7CB0-16787B538F20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B0AA7C-0F2A-CFA8-50E7-3FC2ACB8D008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C8E20671-11D7-4156-A399-23E7E948A8F0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0C24E1BC-DA56-E53C-38F7-C0113A5550B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0E97F8E4-052D-5FC4-36D7-F25E05B3E536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76B4CE8A-C574-805F-2ABA-DDD2443E5AE1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A1EFAAA-0AE2-A49A-6AFB-1912C232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45996"/>
            <a:ext cx="9906000" cy="24933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8C31BEB-796F-A19B-1ABD-54A53CA99244}"/>
              </a:ext>
            </a:extLst>
          </p:cNvPr>
          <p:cNvSpPr txBox="1"/>
          <p:nvPr/>
        </p:nvSpPr>
        <p:spPr>
          <a:xfrm>
            <a:off x="676910" y="4561484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=&gt;Replaced Outliers with median in every column. </a:t>
            </a:r>
          </a:p>
        </p:txBody>
      </p:sp>
    </p:spTree>
    <p:extLst>
      <p:ext uri="{BB962C8B-B14F-4D97-AF65-F5344CB8AC3E}">
        <p14:creationId xmlns:p14="http://schemas.microsoft.com/office/powerpoint/2010/main" val="2434292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EC20-0504-1397-F052-C285C78F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AB4108-D6BE-9E8F-FB55-DD1204BB8B48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0B3481F-5F35-4532-FDCD-7E63E3738891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2C21C43-E7B5-222F-8A53-727E4AF0FDED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9B3E5D-4D91-96FA-3943-A03DE9633A44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003FDBCE-F51B-A781-900E-C559F955B0CF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5F92BA13-4335-3B5D-E932-4E8D8CB89A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78B7D2E2-3708-28B3-C178-34FA2A4F270F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0AFF345-FDCB-3816-224F-D1ABCBC11530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B1FF4-D603-FB5E-0B72-9861A972339F}"/>
              </a:ext>
            </a:extLst>
          </p:cNvPr>
          <p:cNvSpPr txBox="1"/>
          <p:nvPr/>
        </p:nvSpPr>
        <p:spPr>
          <a:xfrm>
            <a:off x="0" y="4572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</a:t>
            </a:r>
            <a:r>
              <a:rPr lang="en-IN" b="1" dirty="0"/>
              <a:t>3.Histograms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A134DA-F646-9A41-4231-C3D2C3049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86" y="824868"/>
            <a:ext cx="10212225" cy="30596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F8F360-A59C-052B-F99F-3407C4F7F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86" y="3977998"/>
            <a:ext cx="10345594" cy="24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99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02A6-E97B-5BD8-48A7-94530F463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7A719F-0935-4CEF-539B-16A00D6607C2}"/>
              </a:ext>
            </a:extLst>
          </p:cNvPr>
          <p:cNvSpPr/>
          <p:nvPr/>
        </p:nvSpPr>
        <p:spPr>
          <a:xfrm>
            <a:off x="0" y="0"/>
            <a:ext cx="12192000" cy="365125"/>
          </a:xfrm>
          <a:custGeom>
            <a:avLst/>
            <a:gdLst/>
            <a:ahLst/>
            <a:cxnLst/>
            <a:rect l="l" t="t" r="r" b="b"/>
            <a:pathLst>
              <a:path w="12192000" h="365125">
                <a:moveTo>
                  <a:pt x="12191999" y="365126"/>
                </a:moveTo>
                <a:lnTo>
                  <a:pt x="0" y="365126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65126"/>
                </a:lnTo>
                <a:close/>
              </a:path>
            </a:pathLst>
          </a:custGeom>
          <a:solidFill>
            <a:srgbClr val="59167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B6BFA52-4368-1F21-A8E3-9E7E8B683AEE}"/>
              </a:ext>
            </a:extLst>
          </p:cNvPr>
          <p:cNvGrpSpPr/>
          <p:nvPr/>
        </p:nvGrpSpPr>
        <p:grpSpPr>
          <a:xfrm>
            <a:off x="-6350" y="6486525"/>
            <a:ext cx="12204700" cy="377825"/>
            <a:chOff x="-6350" y="6486525"/>
            <a:chExt cx="12204700" cy="37782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A16BB88-1B40-EFE6-08D6-ECC57B2172D2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12191999" y="365124"/>
                  </a:moveTo>
                  <a:lnTo>
                    <a:pt x="0" y="3651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65124"/>
                  </a:lnTo>
                  <a:close/>
                </a:path>
              </a:pathLst>
            </a:custGeom>
            <a:solidFill>
              <a:srgbClr val="591676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D93D9D-7F10-0310-B315-D5C8E7229710}"/>
                </a:ext>
              </a:extLst>
            </p:cNvPr>
            <p:cNvSpPr/>
            <p:nvPr/>
          </p:nvSpPr>
          <p:spPr>
            <a:xfrm>
              <a:off x="0" y="6492875"/>
              <a:ext cx="12192000" cy="365125"/>
            </a:xfrm>
            <a:custGeom>
              <a:avLst/>
              <a:gdLst/>
              <a:ahLst/>
              <a:cxnLst/>
              <a:rect l="l" t="t" r="r" b="b"/>
              <a:pathLst>
                <a:path w="12192000" h="365125">
                  <a:moveTo>
                    <a:pt x="0" y="0"/>
                  </a:moveTo>
                  <a:lnTo>
                    <a:pt x="12191999" y="0"/>
                  </a:lnTo>
                  <a:lnTo>
                    <a:pt x="12191999" y="365124"/>
                  </a:lnTo>
                  <a:lnTo>
                    <a:pt x="0" y="365124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7BD8FEF-B4CD-E0DC-E909-A679E0F2B80C}"/>
              </a:ext>
            </a:extLst>
          </p:cNvPr>
          <p:cNvSpPr txBox="1"/>
          <p:nvPr/>
        </p:nvSpPr>
        <p:spPr>
          <a:xfrm>
            <a:off x="12006435" y="6566153"/>
            <a:ext cx="1130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1200" dirty="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C9DAE4A1-C970-41F8-DAB9-66D1167830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5" y="6538273"/>
            <a:ext cx="7390799" cy="274337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AEA321C8-67A5-F9F1-E715-1708544F2838}"/>
              </a:ext>
            </a:extLst>
          </p:cNvPr>
          <p:cNvSpPr txBox="1"/>
          <p:nvPr/>
        </p:nvSpPr>
        <p:spPr>
          <a:xfrm>
            <a:off x="1059792" y="1745996"/>
            <a:ext cx="3577590" cy="1312538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  <a:p>
            <a:pPr marL="320675" indent="-307975">
              <a:lnSpc>
                <a:spcPct val="100000"/>
              </a:lnSpc>
              <a:spcBef>
                <a:spcPts val="1664"/>
              </a:spcBef>
              <a:buSzPct val="64285"/>
              <a:buFont typeface="Arial MT"/>
              <a:buChar char="•"/>
              <a:tabLst>
                <a:tab pos="320675" algn="l"/>
              </a:tabLst>
            </a:pPr>
            <a:endParaRPr sz="2800" dirty="0">
              <a:latin typeface="Lucida Sans Unicode"/>
              <a:cs typeface="Lucida Sans Unicode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41E41D8-DEA1-349D-EC64-5021DC2EA8A4}"/>
              </a:ext>
            </a:extLst>
          </p:cNvPr>
          <p:cNvSpPr txBox="1"/>
          <p:nvPr/>
        </p:nvSpPr>
        <p:spPr>
          <a:xfrm>
            <a:off x="73025" y="110941"/>
            <a:ext cx="12077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Date: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/0</a:t>
            </a:r>
            <a:r>
              <a:rPr lang="en-IN"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r>
              <a:rPr sz="1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/2025</a:t>
            </a:r>
            <a:endParaRPr sz="1200" dirty="0">
              <a:latin typeface="Lucida Sans Unicode"/>
              <a:cs typeface="Lucida Sans Unicode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D5226C-A9CD-C8B2-21C2-53CEF61FE753}"/>
              </a:ext>
            </a:extLst>
          </p:cNvPr>
          <p:cNvSpPr txBox="1"/>
          <p:nvPr/>
        </p:nvSpPr>
        <p:spPr>
          <a:xfrm>
            <a:off x="676910" y="4561484"/>
            <a:ext cx="1120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=&gt;Data is skewed for most of the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F89E36-3EB8-CF68-7298-B4894F6F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" y="1589528"/>
            <a:ext cx="1031701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68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874</TotalTime>
  <Words>1891</Words>
  <Application>Microsoft Office PowerPoint</Application>
  <PresentationFormat>Widescreen</PresentationFormat>
  <Paragraphs>262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Black</vt:lpstr>
      <vt:lpstr>Arial MT</vt:lpstr>
      <vt:lpstr>Calibri</vt:lpstr>
      <vt:lpstr>Google Sans</vt:lpstr>
      <vt:lpstr>Ink Free</vt:lpstr>
      <vt:lpstr>Lucida Sans Unicode</vt:lpstr>
      <vt:lpstr>Tahoma</vt:lpstr>
      <vt:lpstr>Times New Roman</vt:lpstr>
      <vt:lpstr>Office Theme</vt:lpstr>
      <vt:lpstr>                      CS209:Artificial Intelligence  Course Project Title: Music Genre Classification Using Audio Features </vt:lpstr>
      <vt:lpstr>Introduction</vt:lpstr>
      <vt:lpstr>Dataset Overview:</vt:lpstr>
      <vt:lpstr>Overview:</vt:lpstr>
      <vt:lpstr> Data Preprocessing: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CS216 Artificial Intelligence</dc:title>
  <dc:creator>LENOVO</dc:creator>
  <cp:lastModifiedBy>DKS Rishi</cp:lastModifiedBy>
  <cp:revision>28</cp:revision>
  <dcterms:created xsi:type="dcterms:W3CDTF">2025-04-11T16:21:14Z</dcterms:created>
  <dcterms:modified xsi:type="dcterms:W3CDTF">2025-04-15T19:15:36Z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2025-04-11T00:00:00Z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2025-04-11T00:00:00Z</vt:filetime>
  </property>
</Properties>
</file>