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81" r:id="rId7"/>
    <p:sldId id="280" r:id="rId8"/>
    <p:sldId id="282" r:id="rId9"/>
    <p:sldId id="283" r:id="rId10"/>
    <p:sldId id="295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8D17F-2F2D-41B3-B8C2-2663ED538C8F}" v="3" dt="2025-02-04T08:27:46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8C6E-40C2-F211-C1FA-3087AA1D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9ECCC-54FF-EC08-874C-FAFA777B9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C1111-185F-0BA9-3832-938FCCC10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BBDC-68DE-BE65-53F0-9C19DE3077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14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013573"/>
          </a:xfrm>
        </p:spPr>
        <p:txBody>
          <a:bodyPr>
            <a:normAutofit/>
          </a:bodyPr>
          <a:lstStyle/>
          <a:p>
            <a:pPr algn="l"/>
            <a:r>
              <a:rPr lang="en-US" sz="4000" u="sng" dirty="0">
                <a:latin typeface="Algerian" panose="04020705040A02060702" pitchFamily="82" charset="0"/>
              </a:rPr>
              <a:t>Mech-Fuel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807760" cy="102654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 Black" panose="020B0A04020102020204" pitchFamily="34" charset="0"/>
              </a:rPr>
              <a:t>Fuel And Mechanical Support For Emergencies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50C8-B160-2722-0D7D-F469F0DAC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9867"/>
          </a:xfrm>
        </p:spPr>
        <p:txBody>
          <a:bodyPr>
            <a:normAutofit/>
          </a:bodyPr>
          <a:lstStyle/>
          <a:p>
            <a:r>
              <a:rPr lang="en-IN" sz="4400" b="1" u="sng" dirty="0">
                <a:latin typeface="Algerian" panose="04020705040A02060702" pitchFamily="82" charset="0"/>
              </a:rPr>
              <a:t>Why To Use This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E8C45-3C01-AD36-AC85-E47EF7691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090" y="1327355"/>
            <a:ext cx="10805651" cy="5260258"/>
          </a:xfrm>
        </p:spPr>
        <p:txBody>
          <a:bodyPr/>
          <a:lstStyle/>
          <a:p>
            <a:pPr algn="l"/>
            <a:r>
              <a:rPr lang="en-IN" b="1" dirty="0">
                <a:latin typeface="Agency FB" panose="020B0503020202020204" pitchFamily="34" charset="0"/>
              </a:rPr>
              <a:t>We use this stack to make sure about 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</a:t>
            </a: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calability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 : Node.js and cloud hosting allow Mech-Fuel to handle growing traffic and user demands.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Flexibility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  : React and </a:t>
            </a:r>
            <a:r>
              <a:rPr lang="en-IN" sz="2000" b="1" i="0" dirty="0" err="1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GraphQL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enable a dynamic and responsive user interface.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Security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    : JWT and HTTPS ensure secure user authentication and data transmission.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Cost-Effectiveness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 Open-source technologies like React, Node.js, and PostgreSQL reduce licensing costs.</a:t>
            </a:r>
          </a:p>
          <a:p>
            <a:pPr algn="l"/>
            <a:endParaRPr lang="en-IN" b="1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64C6B-8BDE-E27D-670C-09ABE53D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3873910"/>
            <a:ext cx="10805650" cy="29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5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78A2-B00D-0DAF-1243-3C6683C2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887" y="157316"/>
            <a:ext cx="9440034" cy="815812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Design and Architecture (MVC)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EEB67-ACDD-60F6-6A10-EA2B45540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973129"/>
            <a:ext cx="9440034" cy="5727556"/>
          </a:xfrm>
        </p:spPr>
        <p:txBody>
          <a:bodyPr>
            <a:normAutofit/>
          </a:bodyPr>
          <a:lstStyle/>
          <a:p>
            <a:pPr algn="l"/>
            <a:endParaRPr lang="en-US" sz="2000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MVC (Model-View-Controller) pattern is a great approach to ensure a clean, modular, and scalable structure. </a:t>
            </a:r>
          </a:p>
          <a:p>
            <a:pPr algn="l"/>
            <a:r>
              <a:rPr lang="en-IN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Model (Data and Business Logic)</a:t>
            </a:r>
            <a:r>
              <a:rPr lang="en-IN" b="1" i="0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 :</a:t>
            </a:r>
          </a:p>
          <a:p>
            <a:pPr algn="l"/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The Model represents the data and business logic of Mech-Fuel. It interacts with the database and performs operations like data validation, calculations, and business rules.</a:t>
            </a:r>
          </a:p>
          <a:p>
            <a:pPr algn="l">
              <a:spcAft>
                <a:spcPts val="300"/>
              </a:spcAft>
            </a:pPr>
            <a:r>
              <a:rPr lang="en-IN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Entities</a:t>
            </a: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User               : Manages user data (e.g., name, email, password, role).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Product          : Represents fuel-related products (e.g., fuel types, additives, tools).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Order             : Handles order details (e.g., order ID, user ID, product ID, quantity, status).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Payment         : Manages payment transactions (e.g., payment ID, order ID, amount, status).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Blog/Content : Stores blog posts, guides, or tutorials related to automotive fuel.</a:t>
            </a:r>
          </a:p>
        </p:txBody>
      </p:sp>
    </p:spTree>
    <p:extLst>
      <p:ext uri="{BB962C8B-B14F-4D97-AF65-F5344CB8AC3E}">
        <p14:creationId xmlns:p14="http://schemas.microsoft.com/office/powerpoint/2010/main" val="123505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FCCB0-E8B3-05BD-020B-396ECD59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5AB84A-F8A3-3E55-EECA-059477C6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57051"/>
            <a:ext cx="9440034" cy="5727556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24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Database</a:t>
            </a:r>
            <a:r>
              <a:rPr lang="en-IN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Relational Database: PostgreSQL or MySQL for structured data.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NoSQL Database: MongoDB for flexible data storage (e.g., product </a:t>
            </a:r>
            <a:r>
              <a:rPr lang="en-IN" sz="2400" b="1" i="0" dirty="0" err="1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catalogs</a:t>
            </a:r>
            <a:r>
              <a:rPr lang="en-IN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).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endParaRPr lang="en-IN" sz="2400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24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Business Logic </a:t>
            </a:r>
            <a:r>
              <a:rPr lang="en-IN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Calculate fuel efficiency or cost based on user input.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Validate user credentials during login.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Process payments and update order status.</a:t>
            </a:r>
          </a:p>
          <a:p>
            <a:pPr algn="l"/>
            <a:endParaRPr lang="en-IN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6D219-1BE6-30AB-6747-51D8E400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74" y="3038168"/>
            <a:ext cx="5221540" cy="3819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01E595-3E9F-D9A6-D34D-F7CB3881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53" y="2441968"/>
            <a:ext cx="9752381" cy="42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35C54-EDCF-197C-2539-B90A8E2BE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1271CB-9265-F71F-9458-79FBD416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664" y="154725"/>
            <a:ext cx="9440034" cy="6548549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View (Presentation Layer) :</a:t>
            </a:r>
          </a:p>
          <a:p>
            <a:pPr algn="l"/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The View is responsible for displaying data to the user and capturing user input. It is the UI of Mech-Fuel.</a:t>
            </a:r>
          </a:p>
          <a:p>
            <a:pPr algn="l">
              <a:spcAft>
                <a:spcPts val="300"/>
              </a:spcAft>
            </a:pPr>
            <a:r>
              <a:rPr lang="en-US" sz="24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Pages</a:t>
            </a:r>
            <a:r>
              <a:rPr lang="en-US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Home Page                : Displays featured products, promotions, and navigation links.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Product Listing Page : Shows a list of fuel products with filters (e.g., by type, price).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Product Detail Page  : Displays detailed information about a specific product.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Cart/Checkout Page : Allows users to review their cart and proceed to payment.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User Dashboard        : Displays user profile, order history, and saved items.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Blog/Resource Page : Shows articles, guides, or tutorials.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Technologies</a:t>
            </a:r>
            <a:r>
              <a:rPr lang="en-US" sz="24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Frontend Framework : React.js or Angular for dynamic and interactive UI.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Styling                         : CSS3, SASS, or Tailwind CSS for responsive design.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UI Components           : Material-UI or Bootstrap for pre-built components.</a:t>
            </a:r>
          </a:p>
          <a:p>
            <a:pPr algn="l"/>
            <a:endParaRPr lang="en-IN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67850-DEA1-EBFD-A861-A744A49D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11" y="4473677"/>
            <a:ext cx="3986026" cy="21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FC524-C922-DA9B-99C2-F9AA671A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0CC85C-198A-ABCC-29C4-C2F18A099C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6143" y="92193"/>
            <a:ext cx="10520515" cy="6673614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Controller (Application Logic)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The Controller handles user input, processes requests, and updates the Model or View accordingly. It acts as the bridge between the Model and 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Routes 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User Routes :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/register: Handles user registration.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/login: Manages user login and authentication.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/profile: Fetches and updates user profile data.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Product Routes :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/products: Fetches a list of products.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/products/:id: Fetches details of a specific product.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Order Routes :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/cart: Manages the user’s shopping cart.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/checkout: Processes the checkout and payment.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/orders: Fetches the user’s order history.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Blog Routes :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/blog: Fetches a list of blog posts.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/blog/:id: Fetches a specific blog post.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Functions 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Validate user input (e.g., during registration or login).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Fetch data from the Model and pass it to the View.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Handle errors and display appropriate messages to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FE003-7FC0-6C6E-EBB0-1EAF6CE3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83" y="2751788"/>
            <a:ext cx="614516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9CF4-2D84-0B1C-F74E-E5FAF8E5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826"/>
            <a:ext cx="12192000" cy="855141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EF715-6898-32E4-9861-8AFA1F17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673" y="1169773"/>
            <a:ext cx="9440034" cy="5865207"/>
          </a:xfrm>
        </p:spPr>
        <p:txBody>
          <a:bodyPr>
            <a:normAutofit/>
          </a:bodyPr>
          <a:lstStyle/>
          <a:p>
            <a:pPr algn="l"/>
            <a:r>
              <a:rPr lang="en-US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Features of Mech-Fuel</a:t>
            </a:r>
            <a:r>
              <a:rPr lang="en-US" b="1" i="0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 :</a:t>
            </a:r>
          </a:p>
          <a:p>
            <a:pPr marL="342900" indent="-342900" algn="l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High Energy Density </a:t>
            </a:r>
            <a:r>
              <a:rPr lang="en-US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Mech-Fuel could be designed to store a large amount of energy in a compact form, making it ideal for powering heavy machinery or long-duration operations.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Efficiency</a:t>
            </a:r>
            <a:r>
              <a:rPr lang="en-US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It might offer high conversion efficiency, ensuring minimal energy loss during use, which is critical for mechanical systems requiring sustained power.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Sustainability</a:t>
            </a:r>
            <a:r>
              <a:rPr lang="en-US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If aligned with modern trends, Mech-Fuel could be eco-friendly, using renewable resources or producing minimal emissions.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b="1" i="0" u="sng" dirty="0">
                <a:solidFill>
                  <a:srgbClr val="F8FAFF"/>
                </a:solidFill>
                <a:effectLst/>
                <a:latin typeface="Inter"/>
              </a:rPr>
              <a:t>Safety</a:t>
            </a: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Safety features might include non-toxicity, low flammability, and secure storage options to prevent accidents.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48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122BBA-2C7A-AC75-4843-BD3AFAF2E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75303"/>
            <a:ext cx="9440034" cy="6499123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Functionality of Mech-Fuel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342900" indent="-342900" algn="l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Power Generation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Mech-Fuel could serve as a primary energy source for mechanical systems, converting chemical or other forms of energy into mechanical work.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Energy Storage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It might act as a storage medium, allowing energy to be saved and used on demand, similar to batteries or fuel cells.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Portability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Mech-Fuel could be designed for easy transport and refueling, making it ideal for mobile applications like vehicles or portable machinery.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Integration with AI and Automation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In advanced systems, Mech-Fuel might integrate with AI-driven machinery to optimize energy usage and performance.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Multi-Purpose Use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It could be versatile, powering a range of devices from industrial robots to autonomous vehicles or even space exploration equipment.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1937-50A6-D38D-ED2E-31D04E75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4135"/>
          </a:xfrm>
        </p:spPr>
        <p:txBody>
          <a:bodyPr>
            <a:normAutofit/>
          </a:bodyPr>
          <a:lstStyle/>
          <a:p>
            <a:r>
              <a:rPr lang="en-IN" sz="4400" b="1" u="sng" dirty="0">
                <a:latin typeface="Algerian" panose="04020705040A02060702" pitchFamily="82" charset="0"/>
              </a:rPr>
              <a:t>Development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583CC-4792-6BB0-4CDE-40FE7A5E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770" y="1030289"/>
            <a:ext cx="10919630" cy="55474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Conceptualization and Research </a:t>
            </a:r>
            <a:r>
              <a:rPr lang="en-US" b="1" i="0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342900" indent="-342900" algn="l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Define Objectives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Identify the purpose of Mech-Fuel (e.g., powering robots, vehicles, or industrial machinery).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Determine key performance metrics (e.g., energy density, efficiency, sustainability).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Market Research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Analyze existing solutions and identify gaps or opportunities.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Stakeholder Input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Gather requirements from end-users, engineers, and business stakeholders.</a:t>
            </a:r>
          </a:p>
          <a:p>
            <a:pPr lvl="1" algn="l">
              <a:spcBef>
                <a:spcPts val="300"/>
              </a:spcBef>
            </a:pPr>
            <a:endParaRPr lang="en-US" sz="2000" b="1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algn="l"/>
            <a:r>
              <a:rPr lang="en-IN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Design and Prototyping </a:t>
            </a:r>
            <a:r>
              <a:rPr lang="en-IN" b="1" i="0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342900" indent="-342900" algn="l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IN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System Design </a:t>
            </a: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Create a high-level architecture for the Mech-Fuel system.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Define components (e.g., fuel storage, energy conversion, control systems).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IN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Prototype Development </a:t>
            </a: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Build a small-scale prototype to test the core functionality.</a:t>
            </a:r>
          </a:p>
          <a:p>
            <a:pPr lvl="1" algn="l">
              <a:spcBef>
                <a:spcPts val="300"/>
              </a:spcBef>
            </a:pPr>
            <a:endParaRPr lang="en-US" sz="2000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75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DC38-8239-7965-5D98-8E7A82BB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4466"/>
            <a:ext cx="10353762" cy="6381134"/>
          </a:xfrm>
        </p:spPr>
        <p:txBody>
          <a:bodyPr>
            <a:normAutofit fontScale="92500" lnSpcReduction="20000"/>
          </a:bodyPr>
          <a:lstStyle/>
          <a:p>
            <a:pPr marL="36900" indent="0" algn="l">
              <a:buNone/>
            </a:pPr>
            <a:r>
              <a:rPr lang="en-US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Testing and Validation </a:t>
            </a:r>
            <a:r>
              <a:rPr lang="en-US" b="1" i="0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algn="l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Laboratory Testing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Test the prototype in controlled environments to measure performance metrics.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Field Testing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Deploy the prototype in real-world scenarios to evaluate practicality and durability.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Safety Testing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Ensure compliance with safety standards and regulations.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Iterative Improvement 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Refine the design based on test results and feedback.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marL="36900" indent="0" algn="l">
              <a:buNone/>
            </a:pPr>
            <a:r>
              <a:rPr lang="en-IN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Maintenance and Updates </a:t>
            </a:r>
            <a:r>
              <a:rPr lang="en-IN" b="1" i="0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algn="l"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IN" sz="22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Regular Maintenance</a:t>
            </a:r>
            <a:r>
              <a:rPr lang="en-IN" sz="22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2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Provide support for system upkeep and troubleshooting.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IN" sz="22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Software Updates (if applicable</a:t>
            </a:r>
            <a:r>
              <a:rPr lang="en-IN" sz="22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) 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2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Update control algorithms or software for improved performance.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IN" sz="22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Feedback Loop </a:t>
            </a:r>
            <a:r>
              <a:rPr lang="en-IN" sz="22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22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Use user feedback to identify areas for improvement.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en-US" sz="2000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0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14760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u="sng" dirty="0">
                <a:latin typeface="Algerian" panose="04020705040A02060702" pitchFamily="82" charset="0"/>
              </a:rPr>
              <a:t>Introduction To Mech-Fuel	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248" y="1781610"/>
            <a:ext cx="5114527" cy="4058751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In emergency situations, reliable fuel supply and mechanical support are crucial for ensuring uninterrupted operations.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Whether for stranded vehicles, industrial machinery, or critical infrastructure, emergency fuel and repair services help prevent downtime, financial losses, and safety risks. Key Applications: Roadside assistance for vehicles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FDC94-BAF0-E667-A818-7192C3845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623" y="609600"/>
            <a:ext cx="6096001" cy="47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31EB0-E1DF-A400-35E7-DA6891588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8C16FCA-1653-6117-BBB1-7EDCAE96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A7E83-B87A-B293-B5FD-CF2781E9C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73469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8A3DE7-27FE-B2DE-4E6F-4ABE2961E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793F8-C9A1-FE92-CD9E-54B3EC78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15" y="231052"/>
            <a:ext cx="5222682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2400" b="1" u="sng" dirty="0">
                <a:latin typeface="Algerian" panose="04020705040A02060702" pitchFamily="82" charset="0"/>
              </a:rPr>
              <a:t>Importance of Emergency Fuel &amp; Mechanical Support 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E6D11DB-731B-5B0E-5EEB-D582DDEF0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00" y="1663617"/>
            <a:ext cx="5691900" cy="5425435"/>
          </a:xfrm>
        </p:spPr>
        <p:txBody>
          <a:bodyPr anchor="t">
            <a:normAutofit/>
          </a:bodyPr>
          <a:lstStyle/>
          <a:p>
            <a:r>
              <a:rPr lang="en-US" sz="2000" b="1" u="sng" dirty="0">
                <a:latin typeface="Agency FB" panose="020B0503020202020204" pitchFamily="34" charset="0"/>
              </a:rPr>
              <a:t>Ensures Operational Continuity </a:t>
            </a:r>
            <a:r>
              <a:rPr lang="en-US" sz="2000" b="1" dirty="0">
                <a:latin typeface="Agency FB" panose="020B0503020202020204" pitchFamily="34" charset="0"/>
              </a:rPr>
              <a:t>: Critical sectors like healthcare, transport, and power generation depend on uninterrupted fuel supply.</a:t>
            </a:r>
          </a:p>
          <a:p>
            <a:r>
              <a:rPr lang="en-US" sz="2000" b="1" u="sng" dirty="0">
                <a:latin typeface="Agency FB" panose="020B0503020202020204" pitchFamily="34" charset="0"/>
              </a:rPr>
              <a:t>Reduces Downtime </a:t>
            </a:r>
            <a:r>
              <a:rPr lang="en-US" sz="2000" b="1" dirty="0">
                <a:latin typeface="Agency FB" panose="020B0503020202020204" pitchFamily="34" charset="0"/>
              </a:rPr>
              <a:t>: Quick mechanical fixes prevent long delays and potential revenue losses.</a:t>
            </a:r>
          </a:p>
          <a:p>
            <a:r>
              <a:rPr lang="en-US" sz="2000" b="1" u="sng" dirty="0">
                <a:latin typeface="Agency FB" panose="020B0503020202020204" pitchFamily="34" charset="0"/>
              </a:rPr>
              <a:t>Supports Disaster Response </a:t>
            </a:r>
            <a:r>
              <a:rPr lang="en-US" sz="2000" b="1" dirty="0">
                <a:latin typeface="Agency FB" panose="020B0503020202020204" pitchFamily="34" charset="0"/>
              </a:rPr>
              <a:t>: Emergency fuel and mechanical assistance aid rescue teams during natural disasters and crises.</a:t>
            </a:r>
          </a:p>
          <a:p>
            <a:r>
              <a:rPr lang="en-US" sz="2000" b="1" u="sng" dirty="0">
                <a:latin typeface="Agency FB" panose="020B0503020202020204" pitchFamily="34" charset="0"/>
              </a:rPr>
              <a:t>Enhances Safety </a:t>
            </a:r>
            <a:r>
              <a:rPr lang="en-US" sz="2000" b="1" dirty="0">
                <a:latin typeface="Agency FB" panose="020B0503020202020204" pitchFamily="34" charset="0"/>
              </a:rPr>
              <a:t>: Properly maintained vehicles and equipment reduce accidents and failures.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BB437-6CEC-33AA-2341-EE8A0C6D6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024" y="629265"/>
            <a:ext cx="6095999" cy="52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8E40-4733-78C7-737F-0CB6D579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2680"/>
            <a:ext cx="10353762" cy="1257300"/>
          </a:xfrm>
        </p:spPr>
        <p:txBody>
          <a:bodyPr/>
          <a:lstStyle/>
          <a:p>
            <a:r>
              <a:rPr lang="en-US" b="1" u="sng" dirty="0">
                <a:latin typeface="Algerian" panose="04020705040A02060702" pitchFamily="82" charset="0"/>
              </a:rPr>
              <a:t>Types of Emergency Fuel Supply 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0866-3765-A685-E769-B9CF48E5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11" y="1319980"/>
            <a:ext cx="10353762" cy="3714749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gency FB" panose="020B0503020202020204" pitchFamily="34" charset="0"/>
              </a:rPr>
              <a:t>Mobile Fuel Delivery</a:t>
            </a:r>
            <a:r>
              <a:rPr lang="en-US" sz="2000" b="1" dirty="0">
                <a:latin typeface="Agency FB" panose="020B0503020202020204" pitchFamily="34" charset="0"/>
              </a:rPr>
              <a:t>          : Fuel tankers deliver diesel, petrol, or aviation fuel to stranded vehicles or sites.</a:t>
            </a:r>
          </a:p>
          <a:p>
            <a:r>
              <a:rPr lang="en-US" sz="2000" b="1" u="sng" dirty="0">
                <a:latin typeface="Agency FB" panose="020B0503020202020204" pitchFamily="34" charset="0"/>
              </a:rPr>
              <a:t>Backup Fuel Storage</a:t>
            </a:r>
            <a:r>
              <a:rPr lang="en-US" sz="2000" b="1" dirty="0">
                <a:latin typeface="Agency FB" panose="020B0503020202020204" pitchFamily="34" charset="0"/>
              </a:rPr>
              <a:t>         : Fuel reserves are maintained for critical operations, such as hospitals and data</a:t>
            </a:r>
          </a:p>
          <a:p>
            <a:pPr marL="36900" indent="0">
              <a:buNone/>
            </a:pPr>
            <a:r>
              <a:rPr lang="en-US" sz="2000" b="1" dirty="0">
                <a:latin typeface="Agency FB" panose="020B0503020202020204" pitchFamily="34" charset="0"/>
              </a:rPr>
              <a:t>                                                   centers.</a:t>
            </a:r>
          </a:p>
          <a:p>
            <a:r>
              <a:rPr lang="en-IN" sz="2000" b="1" u="sng" dirty="0">
                <a:latin typeface="Agency FB" panose="020B0503020202020204" pitchFamily="34" charset="0"/>
              </a:rPr>
              <a:t>Alternative Fuel Solutions</a:t>
            </a:r>
            <a:r>
              <a:rPr lang="en-IN" sz="2000" b="1" dirty="0">
                <a:latin typeface="Agency FB" panose="020B0503020202020204" pitchFamily="34" charset="0"/>
              </a:rPr>
              <a:t> : Biodiesel, propane, and hydrogen fuel for sustainable emergency power.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85582-8656-5D5A-9411-D5720675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27" y="3313471"/>
            <a:ext cx="10657746" cy="34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8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F23E-CFBD-30DC-6935-7E8365D7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D4F6-D96D-335A-455D-5157DB46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pPr algn="l"/>
            <a:r>
              <a:rPr lang="en-IN" b="1" u="sng" dirty="0">
                <a:latin typeface="Algerian" panose="04020705040A02060702" pitchFamily="82" charset="0"/>
              </a:rPr>
              <a:t>Fuel Safety &amp; Compliance</a:t>
            </a:r>
            <a:r>
              <a:rPr lang="en-US" b="1" u="sng" dirty="0">
                <a:latin typeface="Algerian" panose="04020705040A02060702" pitchFamily="82" charset="0"/>
              </a:rPr>
              <a:t> :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556B-5C63-3720-E97B-B5D41406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257300"/>
            <a:ext cx="10353762" cy="3714749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Agency FB" panose="020B0503020202020204" pitchFamily="34" charset="0"/>
              </a:rPr>
              <a:t>Fire Prevention</a:t>
            </a:r>
            <a:r>
              <a:rPr lang="en-US" sz="2000" b="1" dirty="0">
                <a:latin typeface="Agency FB" panose="020B0503020202020204" pitchFamily="34" charset="0"/>
              </a:rPr>
              <a:t>                   : Fire extinguishers, spill control measures, and ventilation systems.</a:t>
            </a:r>
          </a:p>
          <a:p>
            <a:r>
              <a:rPr lang="en-US" sz="2000" b="1" u="sng" dirty="0">
                <a:latin typeface="Agency FB" panose="020B0503020202020204" pitchFamily="34" charset="0"/>
              </a:rPr>
              <a:t>Fuel Transport Regulations</a:t>
            </a:r>
            <a:r>
              <a:rPr lang="en-US" sz="2000" b="1" dirty="0">
                <a:latin typeface="Agency FB" panose="020B0503020202020204" pitchFamily="34" charset="0"/>
              </a:rPr>
              <a:t> : Adherence to ADR, OSHA, and local transportation laws.</a:t>
            </a:r>
          </a:p>
          <a:p>
            <a:r>
              <a:rPr lang="en-US" sz="2000" b="1" u="sng" dirty="0">
                <a:latin typeface="Agency FB" panose="020B0503020202020204" pitchFamily="34" charset="0"/>
              </a:rPr>
              <a:t>Environmental Protection</a:t>
            </a:r>
            <a:r>
              <a:rPr lang="en-US" sz="2000" b="1" dirty="0">
                <a:latin typeface="Agency FB" panose="020B0503020202020204" pitchFamily="34" charset="0"/>
              </a:rPr>
              <a:t>    : Proper disposal of fuel waste, s. containment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CA3C-526A-B58A-5852-DACD9EA6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52" y="3429000"/>
            <a:ext cx="6980750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87A2F-52C9-42BA-25E1-534AB581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98" y="3429000"/>
            <a:ext cx="40114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EB10-B118-D739-1F38-983CFE8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6142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i="0" u="sng" dirty="0" err="1">
                <a:solidFill>
                  <a:srgbClr val="F8FAFF"/>
                </a:solidFill>
                <a:effectLst/>
                <a:latin typeface="Algerian" panose="04020705040A02060702" pitchFamily="82" charset="0"/>
              </a:rPr>
              <a:t>Servey</a:t>
            </a:r>
            <a:r>
              <a:rPr lang="en-US" b="1" i="0" u="sng" dirty="0">
                <a:solidFill>
                  <a:srgbClr val="F8FAFF"/>
                </a:solidFill>
                <a:effectLst/>
                <a:latin typeface="Algerian" panose="04020705040A02060702" pitchFamily="82" charset="0"/>
              </a:rPr>
              <a:t> Of Existing Website/Web App :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95E5-CF2F-0AEE-96C3-50C1D9FB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83442"/>
            <a:ext cx="10353762" cy="3714749"/>
          </a:xfrm>
        </p:spPr>
        <p:txBody>
          <a:bodyPr/>
          <a:lstStyle/>
          <a:p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Purpose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: Evaluate Mech-Fuel’s website/web app to improve user experience, functionality, and                                            				 performance.</a:t>
            </a:r>
          </a:p>
          <a:p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Target Audience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: Mechanics, automotive enthusiasts, or businesses looking for fuel-related services/products.</a:t>
            </a:r>
          </a:p>
          <a:p>
            <a:r>
              <a:rPr lang="en-US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Key Metrics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: User engagement, conversion rates, technical performance, and customer satisfaction.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D7F41-E1CE-CCF0-C27D-28346C1B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5" y="3428999"/>
            <a:ext cx="10245001" cy="33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BCC90A-0B35-A998-3EAC-9DA5B7287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719" y="401025"/>
            <a:ext cx="9440034" cy="1049867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latin typeface="Agency FB" panose="020B0503020202020204" pitchFamily="34" charset="0"/>
              </a:rPr>
              <a:t>We've meticulously analyzed existing platforms like </a:t>
            </a:r>
            <a:r>
              <a:rPr lang="en-US" b="1" dirty="0" err="1">
                <a:latin typeface="Agency FB" panose="020B0503020202020204" pitchFamily="34" charset="0"/>
              </a:rPr>
              <a:t>YourMechanic</a:t>
            </a:r>
            <a:r>
              <a:rPr lang="en-US" b="1" dirty="0">
                <a:latin typeface="Agency FB" panose="020B0503020202020204" pitchFamily="34" charset="0"/>
              </a:rPr>
              <a:t>, AAA, and GasBuddy to identify their strengths and weaknesses. This helped us pinpoint opportunities for MECH-FUEL to stand out.</a:t>
            </a:r>
            <a:endParaRPr lang="en-IN" b="1" dirty="0">
              <a:latin typeface="Agency FB" panose="020B05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29902D-7C08-793E-061A-50FE7B0E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522"/>
            <a:ext cx="12192000" cy="5540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CB82E0-10AF-1C7A-4E27-0329EA36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9600"/>
            <a:ext cx="6146231" cy="190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DB9BBE-E2DE-49A3-28DA-56F7EE307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94669"/>
            <a:ext cx="5027669" cy="1563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86302B-A598-809C-3138-C47172B51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851" y="2704168"/>
            <a:ext cx="7233179" cy="45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5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6509-F035-45F2-BFE3-2346A522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90" y="88490"/>
            <a:ext cx="12192000" cy="727322"/>
          </a:xfrm>
        </p:spPr>
        <p:txBody>
          <a:bodyPr>
            <a:normAutofit/>
          </a:bodyPr>
          <a:lstStyle/>
          <a:p>
            <a:r>
              <a:rPr lang="en-IN" sz="4400" b="1" u="sng" dirty="0">
                <a:latin typeface="Algerian" panose="04020705040A02060702" pitchFamily="82" charset="0"/>
              </a:rPr>
              <a:t>Technology Stack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72C37-A7EE-13E0-6CC6-697BB1B4E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2" y="993058"/>
            <a:ext cx="10982633" cy="5864943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H</a:t>
            </a:r>
            <a:r>
              <a:rPr lang="en-US" sz="2000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ypothetical </a:t>
            </a:r>
            <a:r>
              <a:rPr lang="en-US" sz="200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2000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ech </a:t>
            </a:r>
            <a:r>
              <a:rPr lang="en-US" sz="200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US" sz="2000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tack could be used:</a:t>
            </a:r>
          </a:p>
          <a:p>
            <a:pPr algn="l"/>
            <a:endParaRPr lang="en-US" sz="2000" i="0" u="sng" dirty="0">
              <a:solidFill>
                <a:srgbClr val="F8FAFF"/>
              </a:solidFill>
              <a:effectLst/>
              <a:latin typeface="Arial Black" panose="020B0A04020102020204" pitchFamily="34" charset="0"/>
            </a:endParaRPr>
          </a:p>
          <a:p>
            <a:pPr algn="l"/>
            <a:r>
              <a:rPr lang="en-IN" sz="2000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Frontend (Client-Side) :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Framework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: React.js or Angular (for dynamic, interactive user interfaces).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Styling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       : CSS3, SASS, or Tailwind CSS (for responsive and modern design).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State Management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: Redux or Context API (for managing application state).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Routing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      : React Router or Angular Router (for navigation between pages).</a:t>
            </a: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UI Components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: Material-UI or Bootstrap (for pre-built, customizable components).</a:t>
            </a:r>
          </a:p>
          <a:p>
            <a:pPr algn="l">
              <a:spcBef>
                <a:spcPts val="300"/>
              </a:spcBef>
            </a:pPr>
            <a:endParaRPr lang="en-IN" sz="2000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algn="l"/>
            <a:endParaRPr lang="en-IN" sz="2000" b="1" i="0" u="sng" dirty="0">
              <a:solidFill>
                <a:srgbClr val="F8FAFF"/>
              </a:solidFill>
              <a:effectLst/>
              <a:latin typeface="Arial Black" panose="020B0A04020102020204" pitchFamily="34" charset="0"/>
            </a:endParaRPr>
          </a:p>
          <a:p>
            <a:pPr algn="l"/>
            <a:endParaRPr lang="en-US" sz="2000" i="0" u="sng" dirty="0">
              <a:solidFill>
                <a:srgbClr val="F8FAFF"/>
              </a:solidFill>
              <a:effectLst/>
              <a:latin typeface="Arial Black" panose="020B0A04020102020204" pitchFamily="34" charset="0"/>
            </a:endParaRPr>
          </a:p>
          <a:p>
            <a:pPr algn="l"/>
            <a:endParaRPr lang="en-IN" sz="2000" u="sng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6A451-F1E0-523B-B18E-C13E79DC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4739148"/>
            <a:ext cx="5142270" cy="2118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91405-E9DA-F809-9877-96D8C54F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17" y="4739147"/>
            <a:ext cx="5491317" cy="21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2387-9316-4D5E-7011-A7E85BD4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874249-BCDD-902A-09F5-B2B8E72F2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542" y="334296"/>
            <a:ext cx="10982633" cy="5864943"/>
          </a:xfrm>
        </p:spPr>
        <p:txBody>
          <a:bodyPr>
            <a:normAutofit/>
          </a:bodyPr>
          <a:lstStyle/>
          <a:p>
            <a:pPr algn="l"/>
            <a:r>
              <a:rPr lang="en-IN" sz="2000" b="1" i="0" u="sng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Backend (Server-Side)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rial Black" panose="020B0A04020102020204" pitchFamily="34" charset="0"/>
              </a:rPr>
              <a:t> :</a:t>
            </a:r>
          </a:p>
          <a:p>
            <a:pPr algn="l">
              <a:spcBef>
                <a:spcPts val="300"/>
              </a:spcBef>
            </a:pPr>
            <a:endParaRPr lang="en-IN" sz="2000" b="1" u="sng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Language 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: Node.js (with Express.js) or Python (with Django/Flask) Or Java (</a:t>
            </a:r>
            <a:r>
              <a:rPr lang="en-IN" sz="2000" b="1" i="0" dirty="0" err="1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SpringBoot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) for scalable backend 				        development.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000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Database 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: Relational : PostgreSQL or MySQL (for structured data like user accounts, orders, etc.).</a:t>
            </a:r>
          </a:p>
          <a:p>
            <a:pPr lvl="1" algn="l">
              <a:spcBef>
                <a:spcPts val="300"/>
              </a:spcBef>
            </a:pP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            NoSQL      : MongoDB (for flexible data storage, e.g., product </a:t>
            </a:r>
            <a:r>
              <a:rPr lang="en-IN" sz="2000" b="1" i="0" dirty="0" err="1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catalogs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).</a:t>
            </a:r>
          </a:p>
          <a:p>
            <a:pPr lvl="1" algn="l">
              <a:spcBef>
                <a:spcPts val="300"/>
              </a:spcBef>
            </a:pPr>
            <a:endParaRPr lang="en-IN" sz="2000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API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                  : RESTful API or </a:t>
            </a:r>
            <a:r>
              <a:rPr lang="en-IN" sz="2000" b="1" i="0" dirty="0" err="1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GraphQL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(for communication between frontend and backend).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2000" b="1" i="0" u="sng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Authentication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Agency FB" panose="020B0503020202020204" pitchFamily="34" charset="0"/>
              </a:rPr>
              <a:t>  : JWT (JSON Web Tokens) or OAuth (for secure user login and authorization).</a:t>
            </a:r>
          </a:p>
          <a:p>
            <a:pPr algn="l">
              <a:spcBef>
                <a:spcPts val="300"/>
              </a:spcBef>
            </a:pPr>
            <a:endParaRPr lang="en-IN" sz="2000" b="1" i="0" dirty="0">
              <a:solidFill>
                <a:srgbClr val="F8FAFF"/>
              </a:solidFill>
              <a:effectLst/>
              <a:latin typeface="Agency FB" panose="020B0503020202020204" pitchFamily="34" charset="0"/>
            </a:endParaRPr>
          </a:p>
          <a:p>
            <a:pPr algn="l"/>
            <a:endParaRPr lang="en-IN" sz="2000" b="1" i="0" u="sng" dirty="0">
              <a:solidFill>
                <a:srgbClr val="F8FAFF"/>
              </a:solidFill>
              <a:effectLst/>
              <a:latin typeface="Arial Black" panose="020B0A04020102020204" pitchFamily="34" charset="0"/>
            </a:endParaRPr>
          </a:p>
          <a:p>
            <a:pPr algn="l"/>
            <a:endParaRPr lang="en-US" sz="2000" i="0" u="sng" dirty="0">
              <a:solidFill>
                <a:srgbClr val="F8FAFF"/>
              </a:solidFill>
              <a:effectLst/>
              <a:latin typeface="Arial Black" panose="020B0A04020102020204" pitchFamily="34" charset="0"/>
            </a:endParaRPr>
          </a:p>
          <a:p>
            <a:pPr algn="l"/>
            <a:endParaRPr lang="en-IN" sz="2000" u="sng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7D936-489F-836D-CADE-36FB72EC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4537587"/>
            <a:ext cx="5491316" cy="2320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1158B-BA2B-AB82-23FE-C92CB76F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76" y="4537586"/>
            <a:ext cx="5053093" cy="2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1611</Words>
  <Application>Microsoft Office PowerPoint</Application>
  <PresentationFormat>Widescreen</PresentationFormat>
  <Paragraphs>162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Agency FB</vt:lpstr>
      <vt:lpstr>Algerian</vt:lpstr>
      <vt:lpstr>Arial</vt:lpstr>
      <vt:lpstr>Arial Black</vt:lpstr>
      <vt:lpstr>Calibri</vt:lpstr>
      <vt:lpstr>Goudy Old Style</vt:lpstr>
      <vt:lpstr>Inter</vt:lpstr>
      <vt:lpstr>Wingdings</vt:lpstr>
      <vt:lpstr>Wingdings 2</vt:lpstr>
      <vt:lpstr>SlateVTI</vt:lpstr>
      <vt:lpstr>Mech-Fuel</vt:lpstr>
      <vt:lpstr>Introduction To Mech-Fuel :</vt:lpstr>
      <vt:lpstr>Importance of Emergency Fuel &amp; Mechanical Support :</vt:lpstr>
      <vt:lpstr>Types of Emergency Fuel Supply </vt:lpstr>
      <vt:lpstr>Fuel Safety &amp; Compliance :</vt:lpstr>
      <vt:lpstr>Servey Of Existing Website/Web App :</vt:lpstr>
      <vt:lpstr>PowerPoint Presentation</vt:lpstr>
      <vt:lpstr>Technology Stack </vt:lpstr>
      <vt:lpstr>PowerPoint Presentation</vt:lpstr>
      <vt:lpstr>Why To Use This Stack</vt:lpstr>
      <vt:lpstr>Design and Architecture (MVC)</vt:lpstr>
      <vt:lpstr>PowerPoint Presentation</vt:lpstr>
      <vt:lpstr>PowerPoint Presentation</vt:lpstr>
      <vt:lpstr>PowerPoint Presentation</vt:lpstr>
      <vt:lpstr>Features And Functionality</vt:lpstr>
      <vt:lpstr>PowerPoint Presentation</vt:lpstr>
      <vt:lpstr>Development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Ojha</dc:creator>
  <cp:lastModifiedBy>Aniket Ojha</cp:lastModifiedBy>
  <cp:revision>3</cp:revision>
  <dcterms:created xsi:type="dcterms:W3CDTF">2025-02-04T04:08:36Z</dcterms:created>
  <dcterms:modified xsi:type="dcterms:W3CDTF">2025-02-04T08:44:55Z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