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1010-1.pn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011-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002-1.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003-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image" Target="../media/image-1004-1.png"/><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image" Target="../media/image-1005-1.png"/><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image" Target="../media/image-1006-1.png"/><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image" Target="../media/image-1007-1.png"/><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008-1.pn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009-1.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slideLayout" Target="../slideLayouts/slideLayout4.xml"/><Relationship Id="rId9"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6.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320046"/>
            <a:ext cx="7556421" cy="1302544"/>
          </a:xfrm>
          <a:prstGeom prst="rect">
            <a:avLst/>
          </a:prstGeom>
          <a:noFill/>
          <a:ln/>
        </p:spPr>
        <p:txBody>
          <a:bodyPr wrap="square" lIns="0" tIns="0" rIns="0" bIns="0" rtlCol="0" anchor="t"/>
          <a:lstStyle/>
          <a:p>
            <a:pPr algn="l" indent="0" marL="0">
              <a:lnSpc>
                <a:spcPts val="5100"/>
              </a:lnSpc>
              <a:buNone/>
            </a:pPr>
            <a:r>
              <a:rPr lang="en-US" sz="4100" b="1" dirty="0">
                <a:solidFill>
                  <a:srgbClr val="000000"/>
                </a:solidFill>
                <a:latin typeface="Petrona Bold" pitchFamily="34" charset="0"/>
                <a:ea typeface="Petrona Bold" pitchFamily="34" charset="-122"/>
                <a:cs typeface="Petrona Bold" pitchFamily="34" charset="-120"/>
              </a:rPr>
              <a:t>Implementing a DevOps Pipeline on Windows</a:t>
            </a:r>
            <a:endParaRPr lang="en-US" sz="4100" dirty="0"/>
          </a:p>
        </p:txBody>
      </p:sp>
      <p:sp>
        <p:nvSpPr>
          <p:cNvPr id="4" name="Text 1"/>
          <p:cNvSpPr/>
          <p:nvPr/>
        </p:nvSpPr>
        <p:spPr>
          <a:xfrm>
            <a:off x="793790" y="2920246"/>
            <a:ext cx="7556421" cy="1563053"/>
          </a:xfrm>
          <a:prstGeom prst="rect">
            <a:avLst/>
          </a:prstGeom>
          <a:noFill/>
          <a:ln/>
        </p:spPr>
        <p:txBody>
          <a:bodyPr wrap="square" lIns="0" tIns="0" rIns="0" bIns="0" rtlCol="0" anchor="t"/>
          <a:lstStyle/>
          <a:p>
            <a:pPr algn="l" indent="0" marL="0">
              <a:lnSpc>
                <a:spcPts val="4100"/>
              </a:lnSpc>
              <a:buNone/>
            </a:pPr>
            <a:r>
              <a:rPr lang="en-US" sz="3250" b="1" dirty="0">
                <a:solidFill>
                  <a:srgbClr val="000000"/>
                </a:solidFill>
                <a:latin typeface="Petrona Bold" pitchFamily="34" charset="0"/>
                <a:ea typeface="Petrona Bold" pitchFamily="34" charset="-122"/>
                <a:cs typeface="Petrona Bold" pitchFamily="34" charset="-120"/>
              </a:rPr>
              <a:t>A Project-Based Learning Approach with Kubernetes, Jenkins, Maven, Tomcat, and Spring Boot</a:t>
            </a:r>
            <a:endParaRPr lang="en-US" sz="3250" dirty="0"/>
          </a:p>
        </p:txBody>
      </p:sp>
      <p:sp>
        <p:nvSpPr>
          <p:cNvPr id="5" name="Text 2"/>
          <p:cNvSpPr/>
          <p:nvPr/>
        </p:nvSpPr>
        <p:spPr>
          <a:xfrm>
            <a:off x="793790" y="4780955"/>
            <a:ext cx="7556421" cy="952619"/>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Submitted by:</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2310030012: Ruthwik PVN</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2310030111: Aniket OJHA</a:t>
            </a:r>
            <a:endParaRPr lang="en-US" sz="1550" dirty="0"/>
          </a:p>
        </p:txBody>
      </p:sp>
      <p:sp>
        <p:nvSpPr>
          <p:cNvPr id="6" name="Text 3"/>
          <p:cNvSpPr/>
          <p:nvPr/>
        </p:nvSpPr>
        <p:spPr>
          <a:xfrm>
            <a:off x="793790" y="5956816"/>
            <a:ext cx="7556421" cy="952619"/>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Under the guidance of Dr. MTrinath Basu</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Department of Computer Science and Engineering</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Koneru Lakshmaiah Education Foundation</a:t>
            </a:r>
            <a:endParaRPr lang="en-US" sz="1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090970"/>
            <a:ext cx="6344126" cy="651272"/>
          </a:xfrm>
          <a:prstGeom prst="rect">
            <a:avLst/>
          </a:prstGeom>
          <a:noFill/>
          <a:ln/>
        </p:spPr>
        <p:txBody>
          <a:bodyPr wrap="none" lIns="0" tIns="0" rIns="0" bIns="0" rtlCol="0" anchor="t"/>
          <a:lstStyle/>
          <a:p>
            <a:pPr algn="l" indent="0" marL="0">
              <a:lnSpc>
                <a:spcPts val="5100"/>
              </a:lnSpc>
              <a:buNone/>
            </a:pPr>
            <a:r>
              <a:rPr lang="en-US" sz="4100" b="1" dirty="0">
                <a:solidFill>
                  <a:srgbClr val="A9F00F"/>
                </a:solidFill>
                <a:latin typeface="Petrona Bold" pitchFamily="34" charset="0"/>
                <a:ea typeface="Petrona Bold" pitchFamily="34" charset="-122"/>
                <a:cs typeface="Petrona Bold" pitchFamily="34" charset="-120"/>
              </a:rPr>
              <a:t>Conclusion</a:t>
            </a:r>
            <a:pPr algn="l" indent="0" marL="0">
              <a:lnSpc>
                <a:spcPts val="5100"/>
              </a:lnSpc>
              <a:buNone/>
            </a:pPr>
            <a:r>
              <a:rPr lang="en-US" sz="4100" b="1" dirty="0">
                <a:solidFill>
                  <a:srgbClr val="000000"/>
                </a:solidFill>
                <a:latin typeface="Petrona Bold" pitchFamily="34" charset="0"/>
                <a:ea typeface="Petrona Bold" pitchFamily="34" charset="-122"/>
                <a:cs typeface="Petrona Bold" pitchFamily="34" charset="-120"/>
              </a:rPr>
              <a:t> &amp; Future Work</a:t>
            </a:r>
            <a:endParaRPr lang="en-US" sz="4100" dirty="0"/>
          </a:p>
        </p:txBody>
      </p:sp>
      <p:sp>
        <p:nvSpPr>
          <p:cNvPr id="3" name="Text 1"/>
          <p:cNvSpPr/>
          <p:nvPr/>
        </p:nvSpPr>
        <p:spPr>
          <a:xfrm>
            <a:off x="793790" y="2238256"/>
            <a:ext cx="3125867" cy="390644"/>
          </a:xfrm>
          <a:prstGeom prst="rect">
            <a:avLst/>
          </a:prstGeom>
          <a:noFill/>
          <a:ln/>
        </p:spPr>
        <p:txBody>
          <a:bodyPr wrap="none" lIns="0" tIns="0" rIns="0" bIns="0" rtlCol="0" anchor="t"/>
          <a:lstStyle/>
          <a:p>
            <a:pPr algn="l" indent="0" marL="0">
              <a:lnSpc>
                <a:spcPts val="3050"/>
              </a:lnSpc>
              <a:buNone/>
            </a:pPr>
            <a:r>
              <a:rPr lang="en-US" sz="2450" b="1" dirty="0">
                <a:solidFill>
                  <a:srgbClr val="000000"/>
                </a:solidFill>
                <a:latin typeface="Petrona Bold" pitchFamily="34" charset="0"/>
                <a:ea typeface="Petrona Bold" pitchFamily="34" charset="-122"/>
                <a:cs typeface="Petrona Bold" pitchFamily="34" charset="-120"/>
              </a:rPr>
              <a:t>Project Achievements</a:t>
            </a:r>
            <a:endParaRPr lang="en-US" sz="2450" dirty="0"/>
          </a:p>
        </p:txBody>
      </p:sp>
      <p:sp>
        <p:nvSpPr>
          <p:cNvPr id="4" name="Text 2"/>
          <p:cNvSpPr/>
          <p:nvPr/>
        </p:nvSpPr>
        <p:spPr>
          <a:xfrm>
            <a:off x="793790" y="2827258"/>
            <a:ext cx="6279356" cy="952619"/>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272525"/>
                </a:solidFill>
                <a:latin typeface="Inter" pitchFamily="34" charset="0"/>
                <a:ea typeface="Inter" pitchFamily="34" charset="-122"/>
                <a:cs typeface="Inter" pitchFamily="34" charset="-120"/>
              </a:rPr>
              <a:t>Successfully implemented a complete DevOps environment on Windows using Docker Desktop, Kubernetes, Jenkins, Maven, Tomcat, and Spring Boot</a:t>
            </a:r>
            <a:endParaRPr lang="en-US" sz="1550" dirty="0"/>
          </a:p>
        </p:txBody>
      </p:sp>
      <p:sp>
        <p:nvSpPr>
          <p:cNvPr id="5" name="Text 3"/>
          <p:cNvSpPr/>
          <p:nvPr/>
        </p:nvSpPr>
        <p:spPr>
          <a:xfrm>
            <a:off x="793790" y="3849291"/>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272525"/>
                </a:solidFill>
                <a:latin typeface="Inter" pitchFamily="34" charset="0"/>
                <a:ea typeface="Inter" pitchFamily="34" charset="-122"/>
                <a:cs typeface="Inter" pitchFamily="34" charset="-120"/>
              </a:rPr>
              <a:t>Demonstrated a functional CI/CD pipeline that automates the entire application lifecycle</a:t>
            </a:r>
            <a:endParaRPr lang="en-US" sz="1550" dirty="0"/>
          </a:p>
        </p:txBody>
      </p:sp>
      <p:sp>
        <p:nvSpPr>
          <p:cNvPr id="6" name="Text 4"/>
          <p:cNvSpPr/>
          <p:nvPr/>
        </p:nvSpPr>
        <p:spPr>
          <a:xfrm>
            <a:off x="793790" y="4553783"/>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272525"/>
                </a:solidFill>
                <a:latin typeface="Inter" pitchFamily="34" charset="0"/>
                <a:ea typeface="Inter" pitchFamily="34" charset="-122"/>
                <a:cs typeface="Inter" pitchFamily="34" charset="-120"/>
              </a:rPr>
              <a:t>Provided hands-on experience with industry-standard DevOps tools and practices</a:t>
            </a:r>
            <a:endParaRPr lang="en-US" sz="1550" dirty="0"/>
          </a:p>
        </p:txBody>
      </p:sp>
      <p:sp>
        <p:nvSpPr>
          <p:cNvPr id="7" name="Text 5"/>
          <p:cNvSpPr/>
          <p:nvPr/>
        </p:nvSpPr>
        <p:spPr>
          <a:xfrm>
            <a:off x="793790" y="5258276"/>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272525"/>
                </a:solidFill>
                <a:latin typeface="Inter" pitchFamily="34" charset="0"/>
                <a:ea typeface="Inter" pitchFamily="34" charset="-122"/>
                <a:cs typeface="Inter" pitchFamily="34" charset="-120"/>
              </a:rPr>
              <a:t>Established a foundation for future DevOps projects and learning</a:t>
            </a:r>
            <a:endParaRPr lang="en-US" sz="1550" dirty="0"/>
          </a:p>
        </p:txBody>
      </p:sp>
      <p:sp>
        <p:nvSpPr>
          <p:cNvPr id="8" name="Text 6"/>
          <p:cNvSpPr/>
          <p:nvPr/>
        </p:nvSpPr>
        <p:spPr>
          <a:xfrm>
            <a:off x="7564874" y="2238256"/>
            <a:ext cx="3125867" cy="390644"/>
          </a:xfrm>
          <a:prstGeom prst="rect">
            <a:avLst/>
          </a:prstGeom>
          <a:noFill/>
          <a:ln/>
        </p:spPr>
        <p:txBody>
          <a:bodyPr wrap="none" lIns="0" tIns="0" rIns="0" bIns="0" rtlCol="0" anchor="t"/>
          <a:lstStyle/>
          <a:p>
            <a:pPr algn="l" indent="0" marL="0">
              <a:lnSpc>
                <a:spcPts val="3050"/>
              </a:lnSpc>
              <a:buNone/>
            </a:pPr>
            <a:r>
              <a:rPr lang="en-US" sz="2450" b="1" dirty="0">
                <a:solidFill>
                  <a:srgbClr val="000000"/>
                </a:solidFill>
                <a:latin typeface="Petrona Bold" pitchFamily="34" charset="0"/>
                <a:ea typeface="Petrona Bold" pitchFamily="34" charset="-122"/>
                <a:cs typeface="Petrona Bold" pitchFamily="34" charset="-120"/>
              </a:rPr>
              <a:t>Future Extensions</a:t>
            </a:r>
            <a:endParaRPr lang="en-US" sz="2450" dirty="0"/>
          </a:p>
        </p:txBody>
      </p:sp>
      <p:sp>
        <p:nvSpPr>
          <p:cNvPr id="9" name="Text 7"/>
          <p:cNvSpPr/>
          <p:nvPr/>
        </p:nvSpPr>
        <p:spPr>
          <a:xfrm>
            <a:off x="7564874" y="2827258"/>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272525"/>
                </a:solidFill>
                <a:latin typeface="Inter" pitchFamily="34" charset="0"/>
                <a:ea typeface="Inter" pitchFamily="34" charset="-122"/>
                <a:cs typeface="Inter" pitchFamily="34" charset="-120"/>
              </a:rPr>
              <a:t>Monitoring &amp; Observability:</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 Integrate tools like Prometheus and Grafana</a:t>
            </a:r>
            <a:endParaRPr lang="en-US" sz="1550" dirty="0"/>
          </a:p>
        </p:txBody>
      </p:sp>
      <p:sp>
        <p:nvSpPr>
          <p:cNvPr id="10" name="Text 8"/>
          <p:cNvSpPr/>
          <p:nvPr/>
        </p:nvSpPr>
        <p:spPr>
          <a:xfrm>
            <a:off x="7564874" y="3531751"/>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272525"/>
                </a:solidFill>
                <a:latin typeface="Inter" pitchFamily="34" charset="0"/>
                <a:ea typeface="Inter" pitchFamily="34" charset="-122"/>
                <a:cs typeface="Inter" pitchFamily="34" charset="-120"/>
              </a:rPr>
              <a:t>Security Scanning:</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 Add vulnerability scanning in the CI/CD pipeline</a:t>
            </a:r>
            <a:endParaRPr lang="en-US" sz="1550" dirty="0"/>
          </a:p>
        </p:txBody>
      </p:sp>
      <p:sp>
        <p:nvSpPr>
          <p:cNvPr id="11" name="Text 9"/>
          <p:cNvSpPr/>
          <p:nvPr/>
        </p:nvSpPr>
        <p:spPr>
          <a:xfrm>
            <a:off x="7564874" y="4236244"/>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b="1" dirty="0">
                <a:solidFill>
                  <a:srgbClr val="272525"/>
                </a:solidFill>
                <a:latin typeface="Inter" pitchFamily="34" charset="0"/>
                <a:ea typeface="Inter" pitchFamily="34" charset="-122"/>
                <a:cs typeface="Inter" pitchFamily="34" charset="-120"/>
              </a:rPr>
              <a:t>Infrastructure as Code:</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 Implement Terraform or Ansible</a:t>
            </a:r>
            <a:endParaRPr lang="en-US" sz="1550" dirty="0"/>
          </a:p>
        </p:txBody>
      </p:sp>
      <p:sp>
        <p:nvSpPr>
          <p:cNvPr id="12" name="Text 10"/>
          <p:cNvSpPr/>
          <p:nvPr/>
        </p:nvSpPr>
        <p:spPr>
          <a:xfrm>
            <a:off x="7564874" y="4623197"/>
            <a:ext cx="6279356" cy="317540"/>
          </a:xfrm>
          <a:prstGeom prst="rect">
            <a:avLst/>
          </a:prstGeom>
          <a:noFill/>
          <a:ln/>
        </p:spPr>
        <p:txBody>
          <a:bodyPr wrap="none" lIns="0" tIns="0" rIns="0" bIns="0" rtlCol="0" anchor="t"/>
          <a:lstStyle/>
          <a:p>
            <a:pPr algn="l" marL="342900" indent="-342900">
              <a:lnSpc>
                <a:spcPts val="2500"/>
              </a:lnSpc>
              <a:buSzPct val="100000"/>
              <a:buChar char="•"/>
            </a:pPr>
            <a:r>
              <a:rPr lang="en-US" sz="1550" b="1" dirty="0">
                <a:solidFill>
                  <a:srgbClr val="272525"/>
                </a:solidFill>
                <a:latin typeface="Inter" pitchFamily="34" charset="0"/>
                <a:ea typeface="Inter" pitchFamily="34" charset="-122"/>
                <a:cs typeface="Inter" pitchFamily="34" charset="-120"/>
              </a:rPr>
              <a:t>Cloud Deployment:</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 Extend to AWS, Azure, or GCP</a:t>
            </a:r>
            <a:endParaRPr lang="en-US" sz="1550" dirty="0"/>
          </a:p>
        </p:txBody>
      </p:sp>
      <p:sp>
        <p:nvSpPr>
          <p:cNvPr id="13" name="Text 11"/>
          <p:cNvSpPr/>
          <p:nvPr/>
        </p:nvSpPr>
        <p:spPr>
          <a:xfrm>
            <a:off x="7564874" y="5010150"/>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272525"/>
                </a:solidFill>
                <a:latin typeface="Inter" pitchFamily="34" charset="0"/>
                <a:ea typeface="Inter" pitchFamily="34" charset="-122"/>
                <a:cs typeface="Inter" pitchFamily="34" charset="-120"/>
              </a:rPr>
              <a:t>Service Mesh:</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 Implement Istio for advanced microservices networking</a:t>
            </a:r>
            <a:endParaRPr lang="en-US" sz="1550" dirty="0"/>
          </a:p>
        </p:txBody>
      </p:sp>
      <p:sp>
        <p:nvSpPr>
          <p:cNvPr id="14" name="Text 12"/>
          <p:cNvSpPr/>
          <p:nvPr/>
        </p:nvSpPr>
        <p:spPr>
          <a:xfrm>
            <a:off x="793790" y="6186011"/>
            <a:ext cx="13042821" cy="952619"/>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This project demonstrates how DevOps principles can be practically applied even on a single Windows machine, creating a valuable learning environment that mirrors enterprise practices. The knowledge gained provides a solid foundation for scaling these concepts to production environments.</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789628"/>
            <a:ext cx="7140059" cy="651272"/>
          </a:xfrm>
          <a:prstGeom prst="rect">
            <a:avLst/>
          </a:prstGeom>
          <a:noFill/>
          <a:ln/>
        </p:spPr>
        <p:txBody>
          <a:bodyPr wrap="none" lIns="0" tIns="0" rIns="0" bIns="0" rtlCol="0" anchor="t"/>
          <a:lstStyle/>
          <a:p>
            <a:pPr algn="l" indent="0" marL="0">
              <a:lnSpc>
                <a:spcPts val="5100"/>
              </a:lnSpc>
              <a:buNone/>
            </a:pPr>
            <a:r>
              <a:rPr lang="en-US" sz="4100" b="1" dirty="0">
                <a:solidFill>
                  <a:srgbClr val="000000"/>
                </a:solidFill>
                <a:latin typeface="Petrona Bold" pitchFamily="34" charset="0"/>
                <a:ea typeface="Petrona Bold" pitchFamily="34" charset="-122"/>
                <a:cs typeface="Petrona Bold" pitchFamily="34" charset="-120"/>
              </a:rPr>
              <a:t>Project </a:t>
            </a:r>
            <a:pPr algn="l" indent="0" marL="0">
              <a:lnSpc>
                <a:spcPts val="5100"/>
              </a:lnSpc>
              <a:buNone/>
            </a:pPr>
            <a:r>
              <a:rPr lang="en-US" sz="4100" b="1" dirty="0">
                <a:solidFill>
                  <a:srgbClr val="A9F00F"/>
                </a:solidFill>
                <a:latin typeface="Petrona Bold" pitchFamily="34" charset="0"/>
                <a:ea typeface="Petrona Bold" pitchFamily="34" charset="-122"/>
                <a:cs typeface="Petrona Bold" pitchFamily="34" charset="-120"/>
              </a:rPr>
              <a:t>Overview</a:t>
            </a:r>
            <a:pPr algn="l" indent="0" marL="0">
              <a:lnSpc>
                <a:spcPts val="5100"/>
              </a:lnSpc>
              <a:buNone/>
            </a:pPr>
            <a:r>
              <a:rPr lang="en-US" sz="4100" b="1" dirty="0">
                <a:solidFill>
                  <a:srgbClr val="000000"/>
                </a:solidFill>
                <a:latin typeface="Petrona Bold" pitchFamily="34" charset="0"/>
                <a:ea typeface="Petrona Bold" pitchFamily="34" charset="-122"/>
                <a:cs typeface="Petrona Bold" pitchFamily="34" charset="-120"/>
              </a:rPr>
              <a:t> &amp; Objectives</a:t>
            </a:r>
            <a:endParaRPr lang="en-US" sz="4100" dirty="0"/>
          </a:p>
        </p:txBody>
      </p:sp>
      <p:sp>
        <p:nvSpPr>
          <p:cNvPr id="3" name="Shape 1"/>
          <p:cNvSpPr/>
          <p:nvPr/>
        </p:nvSpPr>
        <p:spPr>
          <a:xfrm>
            <a:off x="793790" y="2837736"/>
            <a:ext cx="446484" cy="446484"/>
          </a:xfrm>
          <a:prstGeom prst="roundRect">
            <a:avLst>
              <a:gd name="adj" fmla="val 18670"/>
            </a:avLst>
          </a:prstGeom>
          <a:solidFill>
            <a:srgbClr val="CCEEFF"/>
          </a:solidFill>
          <a:ln w="7620">
            <a:solidFill>
              <a:srgbClr val="B2D4E5"/>
            </a:solidFill>
            <a:prstDash val="solid"/>
          </a:ln>
        </p:spPr>
      </p:sp>
      <p:sp>
        <p:nvSpPr>
          <p:cNvPr id="4" name="Text 2"/>
          <p:cNvSpPr/>
          <p:nvPr/>
        </p:nvSpPr>
        <p:spPr>
          <a:xfrm>
            <a:off x="860762" y="2865656"/>
            <a:ext cx="312539" cy="390644"/>
          </a:xfrm>
          <a:prstGeom prst="rect">
            <a:avLst/>
          </a:prstGeom>
          <a:noFill/>
          <a:ln/>
        </p:spPr>
        <p:txBody>
          <a:bodyPr wrap="none" lIns="0" tIns="0" rIns="0" bIns="0" rtlCol="0" anchor="t"/>
          <a:lstStyle/>
          <a:p>
            <a:pPr algn="ctr" indent="0" marL="0">
              <a:lnSpc>
                <a:spcPts val="2450"/>
              </a:lnSpc>
              <a:buNone/>
            </a:pPr>
            <a:r>
              <a:rPr lang="en-US" sz="2450" b="1" dirty="0">
                <a:solidFill>
                  <a:srgbClr val="272525"/>
                </a:solidFill>
                <a:latin typeface="Petrona Bold" pitchFamily="34" charset="0"/>
                <a:ea typeface="Petrona Bold" pitchFamily="34" charset="-122"/>
                <a:cs typeface="Petrona Bold" pitchFamily="34" charset="-120"/>
              </a:rPr>
              <a:t>1</a:t>
            </a:r>
            <a:endParaRPr lang="en-US" sz="2450" dirty="0"/>
          </a:p>
        </p:txBody>
      </p:sp>
      <p:sp>
        <p:nvSpPr>
          <p:cNvPr id="5" name="Text 3"/>
          <p:cNvSpPr/>
          <p:nvPr/>
        </p:nvSpPr>
        <p:spPr>
          <a:xfrm>
            <a:off x="1438632" y="2905958"/>
            <a:ext cx="3537347" cy="651272"/>
          </a:xfrm>
          <a:prstGeom prst="rect">
            <a:avLst/>
          </a:prstGeom>
          <a:noFill/>
          <a:ln/>
        </p:spPr>
        <p:txBody>
          <a:bodyPr wrap="square" lIns="0" tIns="0" rIns="0" bIns="0" rtlCol="0" anchor="t"/>
          <a:lstStyle/>
          <a:p>
            <a:pPr algn="l" indent="0" marL="0">
              <a:lnSpc>
                <a:spcPts val="2550"/>
              </a:lnSpc>
              <a:buNone/>
            </a:pPr>
            <a:r>
              <a:rPr lang="en-US" sz="2050" b="1" dirty="0">
                <a:solidFill>
                  <a:srgbClr val="272525"/>
                </a:solidFill>
                <a:latin typeface="Petrona Bold" pitchFamily="34" charset="0"/>
                <a:ea typeface="Petrona Bold" pitchFamily="34" charset="-122"/>
                <a:cs typeface="Petrona Bold" pitchFamily="34" charset="-120"/>
              </a:rPr>
              <a:t>Configure a complete DevOps environment on Windows</a:t>
            </a:r>
            <a:endParaRPr lang="en-US" sz="2050" dirty="0"/>
          </a:p>
        </p:txBody>
      </p:sp>
      <p:sp>
        <p:nvSpPr>
          <p:cNvPr id="6" name="Text 4"/>
          <p:cNvSpPr/>
          <p:nvPr/>
        </p:nvSpPr>
        <p:spPr>
          <a:xfrm>
            <a:off x="1438632" y="3676293"/>
            <a:ext cx="3537347" cy="1587698"/>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Install and integrate Docker Desktop with Kubernetes, Apache Tomcat, Maven, Jenkins, and Spring Boot to create a functional CI/CD pipeline on a single machine.</a:t>
            </a:r>
            <a:endParaRPr lang="en-US" sz="1550" dirty="0"/>
          </a:p>
        </p:txBody>
      </p:sp>
      <p:sp>
        <p:nvSpPr>
          <p:cNvPr id="7" name="Shape 5"/>
          <p:cNvSpPr/>
          <p:nvPr/>
        </p:nvSpPr>
        <p:spPr>
          <a:xfrm>
            <a:off x="5223986" y="2837736"/>
            <a:ext cx="446484" cy="446484"/>
          </a:xfrm>
          <a:prstGeom prst="roundRect">
            <a:avLst>
              <a:gd name="adj" fmla="val 18670"/>
            </a:avLst>
          </a:prstGeom>
          <a:solidFill>
            <a:srgbClr val="CCEEFF"/>
          </a:solidFill>
          <a:ln w="7620">
            <a:solidFill>
              <a:srgbClr val="B2D4E5"/>
            </a:solidFill>
            <a:prstDash val="solid"/>
          </a:ln>
        </p:spPr>
      </p:sp>
      <p:sp>
        <p:nvSpPr>
          <p:cNvPr id="8" name="Text 6"/>
          <p:cNvSpPr/>
          <p:nvPr/>
        </p:nvSpPr>
        <p:spPr>
          <a:xfrm>
            <a:off x="5290959" y="2865656"/>
            <a:ext cx="312539" cy="390644"/>
          </a:xfrm>
          <a:prstGeom prst="rect">
            <a:avLst/>
          </a:prstGeom>
          <a:noFill/>
          <a:ln/>
        </p:spPr>
        <p:txBody>
          <a:bodyPr wrap="none" lIns="0" tIns="0" rIns="0" bIns="0" rtlCol="0" anchor="t"/>
          <a:lstStyle/>
          <a:p>
            <a:pPr algn="ctr" indent="0" marL="0">
              <a:lnSpc>
                <a:spcPts val="2450"/>
              </a:lnSpc>
              <a:buNone/>
            </a:pPr>
            <a:r>
              <a:rPr lang="en-US" sz="2450" b="1" dirty="0">
                <a:solidFill>
                  <a:srgbClr val="272525"/>
                </a:solidFill>
                <a:latin typeface="Petrona Bold" pitchFamily="34" charset="0"/>
                <a:ea typeface="Petrona Bold" pitchFamily="34" charset="-122"/>
                <a:cs typeface="Petrona Bold" pitchFamily="34" charset="-120"/>
              </a:rPr>
              <a:t>2</a:t>
            </a:r>
            <a:endParaRPr lang="en-US" sz="2450" dirty="0"/>
          </a:p>
        </p:txBody>
      </p:sp>
      <p:sp>
        <p:nvSpPr>
          <p:cNvPr id="9" name="Text 7"/>
          <p:cNvSpPr/>
          <p:nvPr/>
        </p:nvSpPr>
        <p:spPr>
          <a:xfrm>
            <a:off x="5868829" y="2905958"/>
            <a:ext cx="3537466" cy="651272"/>
          </a:xfrm>
          <a:prstGeom prst="rect">
            <a:avLst/>
          </a:prstGeom>
          <a:noFill/>
          <a:ln/>
        </p:spPr>
        <p:txBody>
          <a:bodyPr wrap="square" lIns="0" tIns="0" rIns="0" bIns="0" rtlCol="0" anchor="t"/>
          <a:lstStyle/>
          <a:p>
            <a:pPr algn="l" indent="0" marL="0">
              <a:lnSpc>
                <a:spcPts val="2550"/>
              </a:lnSpc>
              <a:buNone/>
            </a:pPr>
            <a:r>
              <a:rPr lang="en-US" sz="2050" b="1" dirty="0">
                <a:solidFill>
                  <a:srgbClr val="272525"/>
                </a:solidFill>
                <a:latin typeface="Petrona Bold" pitchFamily="34" charset="0"/>
                <a:ea typeface="Petrona Bold" pitchFamily="34" charset="-122"/>
                <a:cs typeface="Petrona Bold" pitchFamily="34" charset="-120"/>
              </a:rPr>
              <a:t>Bridge development and operations</a:t>
            </a:r>
            <a:endParaRPr lang="en-US" sz="2050" dirty="0"/>
          </a:p>
        </p:txBody>
      </p:sp>
      <p:sp>
        <p:nvSpPr>
          <p:cNvPr id="10" name="Text 8"/>
          <p:cNvSpPr/>
          <p:nvPr/>
        </p:nvSpPr>
        <p:spPr>
          <a:xfrm>
            <a:off x="5868829" y="3676293"/>
            <a:ext cx="3537466" cy="1905238"/>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Demonstrate how modern DevOps practices eliminate traditional gaps between development teams and operations teams through automation, containerization, and continuous delivery.</a:t>
            </a:r>
            <a:endParaRPr lang="en-US" sz="1550" dirty="0"/>
          </a:p>
        </p:txBody>
      </p:sp>
      <p:sp>
        <p:nvSpPr>
          <p:cNvPr id="11" name="Shape 9"/>
          <p:cNvSpPr/>
          <p:nvPr/>
        </p:nvSpPr>
        <p:spPr>
          <a:xfrm>
            <a:off x="9654302" y="2837736"/>
            <a:ext cx="446484" cy="446484"/>
          </a:xfrm>
          <a:prstGeom prst="roundRect">
            <a:avLst>
              <a:gd name="adj" fmla="val 18670"/>
            </a:avLst>
          </a:prstGeom>
          <a:solidFill>
            <a:srgbClr val="CCEEFF"/>
          </a:solidFill>
          <a:ln w="7620">
            <a:solidFill>
              <a:srgbClr val="B2D4E5"/>
            </a:solidFill>
            <a:prstDash val="solid"/>
          </a:ln>
        </p:spPr>
      </p:sp>
      <p:sp>
        <p:nvSpPr>
          <p:cNvPr id="12" name="Text 10"/>
          <p:cNvSpPr/>
          <p:nvPr/>
        </p:nvSpPr>
        <p:spPr>
          <a:xfrm>
            <a:off x="9721275" y="2865656"/>
            <a:ext cx="312539" cy="390644"/>
          </a:xfrm>
          <a:prstGeom prst="rect">
            <a:avLst/>
          </a:prstGeom>
          <a:noFill/>
          <a:ln/>
        </p:spPr>
        <p:txBody>
          <a:bodyPr wrap="none" lIns="0" tIns="0" rIns="0" bIns="0" rtlCol="0" anchor="t"/>
          <a:lstStyle/>
          <a:p>
            <a:pPr algn="ctr" indent="0" marL="0">
              <a:lnSpc>
                <a:spcPts val="2450"/>
              </a:lnSpc>
              <a:buNone/>
            </a:pPr>
            <a:r>
              <a:rPr lang="en-US" sz="2450" b="1" dirty="0">
                <a:solidFill>
                  <a:srgbClr val="272525"/>
                </a:solidFill>
                <a:latin typeface="Petrona Bold" pitchFamily="34" charset="0"/>
                <a:ea typeface="Petrona Bold" pitchFamily="34" charset="-122"/>
                <a:cs typeface="Petrona Bold" pitchFamily="34" charset="-120"/>
              </a:rPr>
              <a:t>3</a:t>
            </a:r>
            <a:endParaRPr lang="en-US" sz="2450" dirty="0"/>
          </a:p>
        </p:txBody>
      </p:sp>
      <p:sp>
        <p:nvSpPr>
          <p:cNvPr id="13" name="Text 11"/>
          <p:cNvSpPr/>
          <p:nvPr/>
        </p:nvSpPr>
        <p:spPr>
          <a:xfrm>
            <a:off x="10299144" y="2905958"/>
            <a:ext cx="3537466" cy="651272"/>
          </a:xfrm>
          <a:prstGeom prst="rect">
            <a:avLst/>
          </a:prstGeom>
          <a:noFill/>
          <a:ln/>
        </p:spPr>
        <p:txBody>
          <a:bodyPr wrap="square" lIns="0" tIns="0" rIns="0" bIns="0" rtlCol="0" anchor="t"/>
          <a:lstStyle/>
          <a:p>
            <a:pPr algn="l" indent="0" marL="0">
              <a:lnSpc>
                <a:spcPts val="2550"/>
              </a:lnSpc>
              <a:buNone/>
            </a:pPr>
            <a:r>
              <a:rPr lang="en-US" sz="2050" b="1" dirty="0">
                <a:solidFill>
                  <a:srgbClr val="272525"/>
                </a:solidFill>
                <a:latin typeface="Petrona Bold" pitchFamily="34" charset="0"/>
                <a:ea typeface="Petrona Bold" pitchFamily="34" charset="-122"/>
                <a:cs typeface="Petrona Bold" pitchFamily="34" charset="-120"/>
              </a:rPr>
              <a:t>Create a practical learning environment</a:t>
            </a:r>
            <a:endParaRPr lang="en-US" sz="2050" dirty="0"/>
          </a:p>
        </p:txBody>
      </p:sp>
      <p:sp>
        <p:nvSpPr>
          <p:cNvPr id="14" name="Text 12"/>
          <p:cNvSpPr/>
          <p:nvPr/>
        </p:nvSpPr>
        <p:spPr>
          <a:xfrm>
            <a:off x="10299144" y="3676293"/>
            <a:ext cx="3537466" cy="1587698"/>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Provide hands-on experience with industry-standard tools that simulate real-world DevOps workflows while maintaining a manageable scope for academic exploration.</a:t>
            </a:r>
            <a:endParaRPr lang="en-US" sz="1550" dirty="0"/>
          </a:p>
        </p:txBody>
      </p:sp>
      <p:sp>
        <p:nvSpPr>
          <p:cNvPr id="15" name="Text 13"/>
          <p:cNvSpPr/>
          <p:nvPr/>
        </p:nvSpPr>
        <p:spPr>
          <a:xfrm>
            <a:off x="793790" y="5804773"/>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This project replaces traditional software development cycles with an automated pipeline that enables faster, more reliable application delivery while providing valuable insights into DevOps principles and practices.</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5992058" y="349091"/>
            <a:ext cx="3500676" cy="414695"/>
          </a:xfrm>
          <a:prstGeom prst="rect">
            <a:avLst/>
          </a:prstGeom>
          <a:noFill/>
          <a:ln/>
        </p:spPr>
        <p:txBody>
          <a:bodyPr wrap="none" lIns="0" tIns="0" rIns="0" bIns="0" rtlCol="0" anchor="t"/>
          <a:lstStyle/>
          <a:p>
            <a:pPr algn="l" indent="0" marL="0">
              <a:lnSpc>
                <a:spcPts val="3250"/>
              </a:lnSpc>
              <a:buNone/>
            </a:pPr>
            <a:r>
              <a:rPr lang="en-US" sz="2600" b="1" dirty="0">
                <a:solidFill>
                  <a:srgbClr val="000000"/>
                </a:solidFill>
                <a:latin typeface="Petrona Bold" pitchFamily="34" charset="0"/>
                <a:ea typeface="Petrona Bold" pitchFamily="34" charset="-122"/>
                <a:cs typeface="Petrona Bold" pitchFamily="34" charset="-120"/>
              </a:rPr>
              <a:t>The </a:t>
            </a:r>
            <a:pPr algn="l" indent="0" marL="0">
              <a:lnSpc>
                <a:spcPts val="3250"/>
              </a:lnSpc>
              <a:buNone/>
            </a:pPr>
            <a:r>
              <a:rPr lang="en-US" sz="2600" b="1" dirty="0">
                <a:solidFill>
                  <a:srgbClr val="A9F00F"/>
                </a:solidFill>
                <a:latin typeface="Petrona Bold" pitchFamily="34" charset="0"/>
                <a:ea typeface="Petrona Bold" pitchFamily="34" charset="-122"/>
                <a:cs typeface="Petrona Bold" pitchFamily="34" charset="-120"/>
              </a:rPr>
              <a:t>DevOps</a:t>
            </a:r>
            <a:pPr algn="l" indent="0" marL="0">
              <a:lnSpc>
                <a:spcPts val="3250"/>
              </a:lnSpc>
              <a:buNone/>
            </a:pPr>
            <a:r>
              <a:rPr lang="en-US" sz="2600" b="1" dirty="0">
                <a:solidFill>
                  <a:srgbClr val="000000"/>
                </a:solidFill>
                <a:latin typeface="Petrona Bold" pitchFamily="34" charset="0"/>
                <a:ea typeface="Petrona Bold" pitchFamily="34" charset="-122"/>
                <a:cs typeface="Petrona Bold" pitchFamily="34" charset="-120"/>
              </a:rPr>
              <a:t> Ecosystem</a:t>
            </a:r>
            <a:endParaRPr lang="en-US" sz="2600" dirty="0"/>
          </a:p>
        </p:txBody>
      </p:sp>
      <p:pic>
        <p:nvPicPr>
          <p:cNvPr id="4" name="Image 1" descr="preencoded.png">    </p:cNvPr>
          <p:cNvPicPr>
            <a:picLocks noChangeAspect="1"/>
          </p:cNvPicPr>
          <p:nvPr/>
        </p:nvPicPr>
        <p:blipFill>
          <a:blip r:embed="rId2"/>
          <a:stretch>
            <a:fillRect/>
          </a:stretch>
        </p:blipFill>
        <p:spPr>
          <a:xfrm>
            <a:off x="5992058" y="953333"/>
            <a:ext cx="315992" cy="315992"/>
          </a:xfrm>
          <a:prstGeom prst="rect">
            <a:avLst/>
          </a:prstGeom>
        </p:spPr>
      </p:pic>
      <p:sp>
        <p:nvSpPr>
          <p:cNvPr id="5" name="Text 1"/>
          <p:cNvSpPr/>
          <p:nvPr/>
        </p:nvSpPr>
        <p:spPr>
          <a:xfrm>
            <a:off x="5992058" y="1427321"/>
            <a:ext cx="1659255" cy="207407"/>
          </a:xfrm>
          <a:prstGeom prst="rect">
            <a:avLst/>
          </a:prstGeom>
          <a:noFill/>
          <a:ln/>
        </p:spPr>
        <p:txBody>
          <a:bodyPr wrap="none" lIns="0" tIns="0" rIns="0" bIns="0" rtlCol="0" anchor="t"/>
          <a:lstStyle/>
          <a:p>
            <a:pPr algn="l" indent="0" marL="0">
              <a:lnSpc>
                <a:spcPts val="1600"/>
              </a:lnSpc>
              <a:buNone/>
            </a:pPr>
            <a:r>
              <a:rPr lang="en-US" sz="1300" b="1" dirty="0">
                <a:solidFill>
                  <a:srgbClr val="272525"/>
                </a:solidFill>
                <a:latin typeface="Petrona Bold" pitchFamily="34" charset="0"/>
                <a:ea typeface="Petrona Bold" pitchFamily="34" charset="-122"/>
                <a:cs typeface="Petrona Bold" pitchFamily="34" charset="-120"/>
              </a:rPr>
              <a:t>Docker</a:t>
            </a:r>
            <a:endParaRPr lang="en-US" sz="1300" dirty="0"/>
          </a:p>
        </p:txBody>
      </p:sp>
      <p:sp>
        <p:nvSpPr>
          <p:cNvPr id="6" name="Text 2"/>
          <p:cNvSpPr/>
          <p:nvPr/>
        </p:nvSpPr>
        <p:spPr>
          <a:xfrm>
            <a:off x="5992058" y="1710571"/>
            <a:ext cx="8132683" cy="404574"/>
          </a:xfrm>
          <a:prstGeom prst="rect">
            <a:avLst/>
          </a:prstGeom>
          <a:noFill/>
          <a:ln/>
        </p:spPr>
        <p:txBody>
          <a:bodyPr wrap="square" lIns="0" tIns="0" rIns="0" bIns="0" rtlCol="0" anchor="t"/>
          <a:lstStyle/>
          <a:p>
            <a:pPr algn="l" indent="0" marL="0">
              <a:lnSpc>
                <a:spcPts val="1550"/>
              </a:lnSpc>
              <a:buNone/>
            </a:pPr>
            <a:r>
              <a:rPr lang="en-US" sz="950" dirty="0">
                <a:solidFill>
                  <a:srgbClr val="272525"/>
                </a:solidFill>
                <a:latin typeface="Inter" pitchFamily="34" charset="0"/>
                <a:ea typeface="Inter" pitchFamily="34" charset="-122"/>
                <a:cs typeface="Inter" pitchFamily="34" charset="-120"/>
              </a:rPr>
              <a:t>Provides lightweight, portable containers ensuring applications run consistently across all environments, eliminating the "it works on my machine" problem.</a:t>
            </a:r>
            <a:endParaRPr lang="en-US" sz="950" dirty="0"/>
          </a:p>
        </p:txBody>
      </p:sp>
      <p:pic>
        <p:nvPicPr>
          <p:cNvPr id="7" name="Image 2" descr="preencoded.png">    </p:cNvPr>
          <p:cNvPicPr>
            <a:picLocks noChangeAspect="1"/>
          </p:cNvPicPr>
          <p:nvPr/>
        </p:nvPicPr>
        <p:blipFill>
          <a:blip r:embed="rId3"/>
          <a:stretch>
            <a:fillRect/>
          </a:stretch>
        </p:blipFill>
        <p:spPr>
          <a:xfrm>
            <a:off x="5992058" y="2367915"/>
            <a:ext cx="315992" cy="315992"/>
          </a:xfrm>
          <a:prstGeom prst="rect">
            <a:avLst/>
          </a:prstGeom>
        </p:spPr>
      </p:pic>
      <p:sp>
        <p:nvSpPr>
          <p:cNvPr id="8" name="Text 3"/>
          <p:cNvSpPr/>
          <p:nvPr/>
        </p:nvSpPr>
        <p:spPr>
          <a:xfrm>
            <a:off x="5992058" y="2841903"/>
            <a:ext cx="1659255" cy="207407"/>
          </a:xfrm>
          <a:prstGeom prst="rect">
            <a:avLst/>
          </a:prstGeom>
          <a:noFill/>
          <a:ln/>
        </p:spPr>
        <p:txBody>
          <a:bodyPr wrap="none" lIns="0" tIns="0" rIns="0" bIns="0" rtlCol="0" anchor="t"/>
          <a:lstStyle/>
          <a:p>
            <a:pPr algn="l" indent="0" marL="0">
              <a:lnSpc>
                <a:spcPts val="1600"/>
              </a:lnSpc>
              <a:buNone/>
            </a:pPr>
            <a:r>
              <a:rPr lang="en-US" sz="1300" b="1" dirty="0">
                <a:solidFill>
                  <a:srgbClr val="272525"/>
                </a:solidFill>
                <a:latin typeface="Petrona Bold" pitchFamily="34" charset="0"/>
                <a:ea typeface="Petrona Bold" pitchFamily="34" charset="-122"/>
                <a:cs typeface="Petrona Bold" pitchFamily="34" charset="-120"/>
              </a:rPr>
              <a:t>Kubernetes</a:t>
            </a:r>
            <a:endParaRPr lang="en-US" sz="1300" dirty="0"/>
          </a:p>
        </p:txBody>
      </p:sp>
      <p:sp>
        <p:nvSpPr>
          <p:cNvPr id="9" name="Text 4"/>
          <p:cNvSpPr/>
          <p:nvPr/>
        </p:nvSpPr>
        <p:spPr>
          <a:xfrm>
            <a:off x="5992058" y="3125153"/>
            <a:ext cx="8132683" cy="404574"/>
          </a:xfrm>
          <a:prstGeom prst="rect">
            <a:avLst/>
          </a:prstGeom>
          <a:noFill/>
          <a:ln/>
        </p:spPr>
        <p:txBody>
          <a:bodyPr wrap="square" lIns="0" tIns="0" rIns="0" bIns="0" rtlCol="0" anchor="t"/>
          <a:lstStyle/>
          <a:p>
            <a:pPr algn="l" indent="0" marL="0">
              <a:lnSpc>
                <a:spcPts val="1550"/>
              </a:lnSpc>
              <a:buNone/>
            </a:pPr>
            <a:r>
              <a:rPr lang="en-US" sz="950" dirty="0">
                <a:solidFill>
                  <a:srgbClr val="272525"/>
                </a:solidFill>
                <a:latin typeface="Inter" pitchFamily="34" charset="0"/>
                <a:ea typeface="Inter" pitchFamily="34" charset="-122"/>
                <a:cs typeface="Inter" pitchFamily="34" charset="-120"/>
              </a:rPr>
              <a:t>Orchestrates containers at scale, handling critical operational tasks like scaling, failover, load balancing, and self-healing deployment management.</a:t>
            </a:r>
            <a:endParaRPr lang="en-US" sz="950" dirty="0"/>
          </a:p>
        </p:txBody>
      </p:sp>
      <p:pic>
        <p:nvPicPr>
          <p:cNvPr id="10" name="Image 3" descr="preencoded.png">    </p:cNvPr>
          <p:cNvPicPr>
            <a:picLocks noChangeAspect="1"/>
          </p:cNvPicPr>
          <p:nvPr/>
        </p:nvPicPr>
        <p:blipFill>
          <a:blip r:embed="rId4"/>
          <a:stretch>
            <a:fillRect/>
          </a:stretch>
        </p:blipFill>
        <p:spPr>
          <a:xfrm>
            <a:off x="5992058" y="3782497"/>
            <a:ext cx="315992" cy="315992"/>
          </a:xfrm>
          <a:prstGeom prst="rect">
            <a:avLst/>
          </a:prstGeom>
        </p:spPr>
      </p:pic>
      <p:sp>
        <p:nvSpPr>
          <p:cNvPr id="11" name="Text 5"/>
          <p:cNvSpPr/>
          <p:nvPr/>
        </p:nvSpPr>
        <p:spPr>
          <a:xfrm>
            <a:off x="5992058" y="4256484"/>
            <a:ext cx="1659255" cy="207407"/>
          </a:xfrm>
          <a:prstGeom prst="rect">
            <a:avLst/>
          </a:prstGeom>
          <a:noFill/>
          <a:ln/>
        </p:spPr>
        <p:txBody>
          <a:bodyPr wrap="none" lIns="0" tIns="0" rIns="0" bIns="0" rtlCol="0" anchor="t"/>
          <a:lstStyle/>
          <a:p>
            <a:pPr algn="l" indent="0" marL="0">
              <a:lnSpc>
                <a:spcPts val="1600"/>
              </a:lnSpc>
              <a:buNone/>
            </a:pPr>
            <a:r>
              <a:rPr lang="en-US" sz="1300" b="1" dirty="0">
                <a:solidFill>
                  <a:srgbClr val="272525"/>
                </a:solidFill>
                <a:latin typeface="Petrona Bold" pitchFamily="34" charset="0"/>
                <a:ea typeface="Petrona Bold" pitchFamily="34" charset="-122"/>
                <a:cs typeface="Petrona Bold" pitchFamily="34" charset="-120"/>
              </a:rPr>
              <a:t>Jenkins</a:t>
            </a:r>
            <a:endParaRPr lang="en-US" sz="1300" dirty="0"/>
          </a:p>
        </p:txBody>
      </p:sp>
      <p:sp>
        <p:nvSpPr>
          <p:cNvPr id="12" name="Text 6"/>
          <p:cNvSpPr/>
          <p:nvPr/>
        </p:nvSpPr>
        <p:spPr>
          <a:xfrm>
            <a:off x="5992058" y="4539734"/>
            <a:ext cx="8132683" cy="404574"/>
          </a:xfrm>
          <a:prstGeom prst="rect">
            <a:avLst/>
          </a:prstGeom>
          <a:noFill/>
          <a:ln/>
        </p:spPr>
        <p:txBody>
          <a:bodyPr wrap="square" lIns="0" tIns="0" rIns="0" bIns="0" rtlCol="0" anchor="t"/>
          <a:lstStyle/>
          <a:p>
            <a:pPr algn="l" indent="0" marL="0">
              <a:lnSpc>
                <a:spcPts val="1550"/>
              </a:lnSpc>
              <a:buNone/>
            </a:pPr>
            <a:r>
              <a:rPr lang="en-US" sz="950" dirty="0">
                <a:solidFill>
                  <a:srgbClr val="272525"/>
                </a:solidFill>
                <a:latin typeface="Inter" pitchFamily="34" charset="0"/>
                <a:ea typeface="Inter" pitchFamily="34" charset="-122"/>
                <a:cs typeface="Inter" pitchFamily="34" charset="-120"/>
              </a:rPr>
              <a:t>Functions as the automation engine for CI/CD, integrating with other tools to automate building, testing, and deployment processes through configurable pipelines.</a:t>
            </a:r>
            <a:endParaRPr lang="en-US" sz="950" dirty="0"/>
          </a:p>
        </p:txBody>
      </p:sp>
      <p:pic>
        <p:nvPicPr>
          <p:cNvPr id="13" name="Image 4" descr="preencoded.png">    </p:cNvPr>
          <p:cNvPicPr>
            <a:picLocks noChangeAspect="1"/>
          </p:cNvPicPr>
          <p:nvPr/>
        </p:nvPicPr>
        <p:blipFill>
          <a:blip r:embed="rId5"/>
          <a:stretch>
            <a:fillRect/>
          </a:stretch>
        </p:blipFill>
        <p:spPr>
          <a:xfrm>
            <a:off x="5992058" y="5086469"/>
            <a:ext cx="315992" cy="315992"/>
          </a:xfrm>
          <a:prstGeom prst="rect">
            <a:avLst/>
          </a:prstGeom>
        </p:spPr>
      </p:pic>
      <p:sp>
        <p:nvSpPr>
          <p:cNvPr id="14" name="Text 7"/>
          <p:cNvSpPr/>
          <p:nvPr/>
        </p:nvSpPr>
        <p:spPr>
          <a:xfrm>
            <a:off x="6466046" y="5161478"/>
            <a:ext cx="1659255" cy="207407"/>
          </a:xfrm>
          <a:prstGeom prst="rect">
            <a:avLst/>
          </a:prstGeom>
          <a:noFill/>
          <a:ln/>
        </p:spPr>
        <p:txBody>
          <a:bodyPr wrap="none" lIns="0" tIns="0" rIns="0" bIns="0" rtlCol="0" anchor="t"/>
          <a:lstStyle/>
          <a:p>
            <a:pPr algn="l" indent="0" marL="0">
              <a:lnSpc>
                <a:spcPts val="1600"/>
              </a:lnSpc>
              <a:buNone/>
            </a:pPr>
            <a:r>
              <a:rPr lang="en-US" sz="1300" b="1" dirty="0">
                <a:solidFill>
                  <a:srgbClr val="272525"/>
                </a:solidFill>
                <a:latin typeface="Petrona Bold" pitchFamily="34" charset="0"/>
                <a:ea typeface="Petrona Bold" pitchFamily="34" charset="-122"/>
                <a:cs typeface="Petrona Bold" pitchFamily="34" charset="-120"/>
              </a:rPr>
              <a:t>Maven</a:t>
            </a:r>
            <a:endParaRPr lang="en-US" sz="1300" dirty="0"/>
          </a:p>
        </p:txBody>
      </p:sp>
      <p:sp>
        <p:nvSpPr>
          <p:cNvPr id="15" name="Text 8"/>
          <p:cNvSpPr/>
          <p:nvPr/>
        </p:nvSpPr>
        <p:spPr>
          <a:xfrm>
            <a:off x="6466046" y="5444728"/>
            <a:ext cx="7658695" cy="404574"/>
          </a:xfrm>
          <a:prstGeom prst="rect">
            <a:avLst/>
          </a:prstGeom>
          <a:noFill/>
          <a:ln/>
        </p:spPr>
        <p:txBody>
          <a:bodyPr wrap="square" lIns="0" tIns="0" rIns="0" bIns="0" rtlCol="0" anchor="t"/>
          <a:lstStyle/>
          <a:p>
            <a:pPr algn="l" indent="0" marL="0">
              <a:lnSpc>
                <a:spcPts val="1550"/>
              </a:lnSpc>
              <a:buNone/>
            </a:pPr>
            <a:r>
              <a:rPr lang="en-US" sz="950" dirty="0">
                <a:solidFill>
                  <a:srgbClr val="272525"/>
                </a:solidFill>
                <a:latin typeface="Inter" pitchFamily="34" charset="0"/>
                <a:ea typeface="Inter" pitchFamily="34" charset="-122"/>
                <a:cs typeface="Inter" pitchFamily="34" charset="-120"/>
              </a:rPr>
              <a:t>Automates build processes and dependency management, ensuring reproducible builds and streamlining the software compilation process.</a:t>
            </a:r>
            <a:endParaRPr lang="en-US" sz="950" dirty="0"/>
          </a:p>
        </p:txBody>
      </p:sp>
      <p:pic>
        <p:nvPicPr>
          <p:cNvPr id="16" name="Image 5" descr="preencoded.png">    </p:cNvPr>
          <p:cNvPicPr>
            <a:picLocks noChangeAspect="1"/>
          </p:cNvPicPr>
          <p:nvPr/>
        </p:nvPicPr>
        <p:blipFill>
          <a:blip r:embed="rId6"/>
          <a:stretch>
            <a:fillRect/>
          </a:stretch>
        </p:blipFill>
        <p:spPr>
          <a:xfrm>
            <a:off x="5992058" y="6102072"/>
            <a:ext cx="315992" cy="315992"/>
          </a:xfrm>
          <a:prstGeom prst="rect">
            <a:avLst/>
          </a:prstGeom>
        </p:spPr>
      </p:pic>
      <p:sp>
        <p:nvSpPr>
          <p:cNvPr id="17" name="Text 9"/>
          <p:cNvSpPr/>
          <p:nvPr/>
        </p:nvSpPr>
        <p:spPr>
          <a:xfrm>
            <a:off x="6466046" y="6177082"/>
            <a:ext cx="1659255" cy="207407"/>
          </a:xfrm>
          <a:prstGeom prst="rect">
            <a:avLst/>
          </a:prstGeom>
          <a:noFill/>
          <a:ln/>
        </p:spPr>
        <p:txBody>
          <a:bodyPr wrap="none" lIns="0" tIns="0" rIns="0" bIns="0" rtlCol="0" anchor="t"/>
          <a:lstStyle/>
          <a:p>
            <a:pPr algn="l" indent="0" marL="0">
              <a:lnSpc>
                <a:spcPts val="1600"/>
              </a:lnSpc>
              <a:buNone/>
            </a:pPr>
            <a:r>
              <a:rPr lang="en-US" sz="1300" b="1" dirty="0">
                <a:solidFill>
                  <a:srgbClr val="272525"/>
                </a:solidFill>
                <a:latin typeface="Petrona Bold" pitchFamily="34" charset="0"/>
                <a:ea typeface="Petrona Bold" pitchFamily="34" charset="-122"/>
                <a:cs typeface="Petrona Bold" pitchFamily="34" charset="-120"/>
              </a:rPr>
              <a:t>Tomcat</a:t>
            </a:r>
            <a:endParaRPr lang="en-US" sz="1300" dirty="0"/>
          </a:p>
        </p:txBody>
      </p:sp>
      <p:sp>
        <p:nvSpPr>
          <p:cNvPr id="18" name="Text 10"/>
          <p:cNvSpPr/>
          <p:nvPr/>
        </p:nvSpPr>
        <p:spPr>
          <a:xfrm>
            <a:off x="6466046" y="6460331"/>
            <a:ext cx="7658695" cy="404574"/>
          </a:xfrm>
          <a:prstGeom prst="rect">
            <a:avLst/>
          </a:prstGeom>
          <a:noFill/>
          <a:ln/>
        </p:spPr>
        <p:txBody>
          <a:bodyPr wrap="square" lIns="0" tIns="0" rIns="0" bIns="0" rtlCol="0" anchor="t"/>
          <a:lstStyle/>
          <a:p>
            <a:pPr algn="l" indent="0" marL="0">
              <a:lnSpc>
                <a:spcPts val="1550"/>
              </a:lnSpc>
              <a:buNone/>
            </a:pPr>
            <a:r>
              <a:rPr lang="en-US" sz="950" dirty="0">
                <a:solidFill>
                  <a:srgbClr val="272525"/>
                </a:solidFill>
                <a:latin typeface="Inter" pitchFamily="34" charset="0"/>
                <a:ea typeface="Inter" pitchFamily="34" charset="-122"/>
                <a:cs typeface="Inter" pitchFamily="34" charset="-120"/>
              </a:rPr>
              <a:t>Serves as the application server for Java-based web applications, providing a reliable runtime environment for deployed applications.</a:t>
            </a:r>
            <a:endParaRPr lang="en-US" sz="950" dirty="0"/>
          </a:p>
        </p:txBody>
      </p:sp>
      <p:pic>
        <p:nvPicPr>
          <p:cNvPr id="19" name="Image 6" descr="preencoded.png">    </p:cNvPr>
          <p:cNvPicPr>
            <a:picLocks noChangeAspect="1"/>
          </p:cNvPicPr>
          <p:nvPr/>
        </p:nvPicPr>
        <p:blipFill>
          <a:blip r:embed="rId7"/>
          <a:stretch>
            <a:fillRect/>
          </a:stretch>
        </p:blipFill>
        <p:spPr>
          <a:xfrm>
            <a:off x="5992058" y="7117675"/>
            <a:ext cx="315992" cy="315992"/>
          </a:xfrm>
          <a:prstGeom prst="rect">
            <a:avLst/>
          </a:prstGeom>
        </p:spPr>
      </p:pic>
      <p:sp>
        <p:nvSpPr>
          <p:cNvPr id="20" name="Text 11"/>
          <p:cNvSpPr/>
          <p:nvPr/>
        </p:nvSpPr>
        <p:spPr>
          <a:xfrm>
            <a:off x="6466046" y="7192685"/>
            <a:ext cx="1659255" cy="207407"/>
          </a:xfrm>
          <a:prstGeom prst="rect">
            <a:avLst/>
          </a:prstGeom>
          <a:noFill/>
          <a:ln/>
        </p:spPr>
        <p:txBody>
          <a:bodyPr wrap="none" lIns="0" tIns="0" rIns="0" bIns="0" rtlCol="0" anchor="t"/>
          <a:lstStyle/>
          <a:p>
            <a:pPr algn="l" indent="0" marL="0">
              <a:lnSpc>
                <a:spcPts val="1600"/>
              </a:lnSpc>
              <a:buNone/>
            </a:pPr>
            <a:r>
              <a:rPr lang="en-US" sz="1300" b="1" dirty="0">
                <a:solidFill>
                  <a:srgbClr val="272525"/>
                </a:solidFill>
                <a:latin typeface="Petrona Bold" pitchFamily="34" charset="0"/>
                <a:ea typeface="Petrona Bold" pitchFamily="34" charset="-122"/>
                <a:cs typeface="Petrona Bold" pitchFamily="34" charset="-120"/>
              </a:rPr>
              <a:t>Spring Boot</a:t>
            </a:r>
            <a:endParaRPr lang="en-US" sz="1300" dirty="0"/>
          </a:p>
        </p:txBody>
      </p:sp>
      <p:sp>
        <p:nvSpPr>
          <p:cNvPr id="21" name="Text 12"/>
          <p:cNvSpPr/>
          <p:nvPr/>
        </p:nvSpPr>
        <p:spPr>
          <a:xfrm>
            <a:off x="6466046" y="7475934"/>
            <a:ext cx="7658695" cy="404574"/>
          </a:xfrm>
          <a:prstGeom prst="rect">
            <a:avLst/>
          </a:prstGeom>
          <a:noFill/>
          <a:ln/>
        </p:spPr>
        <p:txBody>
          <a:bodyPr wrap="square" lIns="0" tIns="0" rIns="0" bIns="0" rtlCol="0" anchor="t"/>
          <a:lstStyle/>
          <a:p>
            <a:pPr algn="l" indent="0" marL="0">
              <a:lnSpc>
                <a:spcPts val="1550"/>
              </a:lnSpc>
              <a:buNone/>
            </a:pPr>
            <a:r>
              <a:rPr lang="en-US" sz="950" dirty="0">
                <a:solidFill>
                  <a:srgbClr val="272525"/>
                </a:solidFill>
                <a:latin typeface="Inter" pitchFamily="34" charset="0"/>
                <a:ea typeface="Inter" pitchFamily="34" charset="-122"/>
                <a:cs typeface="Inter" pitchFamily="34" charset="-120"/>
              </a:rPr>
              <a:t>Simplifies Java application development with auto-configuration, making it easier to create production-ready applications and microservices.</a:t>
            </a:r>
            <a:endParaRPr lang="en-US" sz="9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02788" y="276939"/>
            <a:ext cx="3647242" cy="330517"/>
          </a:xfrm>
          <a:prstGeom prst="rect">
            <a:avLst/>
          </a:prstGeom>
          <a:noFill/>
          <a:ln/>
        </p:spPr>
        <p:txBody>
          <a:bodyPr wrap="none" lIns="0" tIns="0" rIns="0" bIns="0" rtlCol="0" anchor="t"/>
          <a:lstStyle/>
          <a:p>
            <a:pPr algn="l" indent="0" marL="0">
              <a:lnSpc>
                <a:spcPts val="2600"/>
              </a:lnSpc>
              <a:buNone/>
            </a:pPr>
            <a:r>
              <a:rPr lang="en-US" sz="2050" b="1" dirty="0">
                <a:solidFill>
                  <a:srgbClr val="000000"/>
                </a:solidFill>
                <a:latin typeface="Petrona Bold" pitchFamily="34" charset="0"/>
                <a:ea typeface="Petrona Bold" pitchFamily="34" charset="-122"/>
                <a:cs typeface="Petrona Bold" pitchFamily="34" charset="-120"/>
              </a:rPr>
              <a:t>System </a:t>
            </a:r>
            <a:pPr algn="l" indent="0" marL="0">
              <a:lnSpc>
                <a:spcPts val="2600"/>
              </a:lnSpc>
              <a:buNone/>
            </a:pPr>
            <a:r>
              <a:rPr lang="en-US" sz="2050" b="1" dirty="0">
                <a:solidFill>
                  <a:srgbClr val="A9F00F"/>
                </a:solidFill>
                <a:latin typeface="Petrona Bold" pitchFamily="34" charset="0"/>
                <a:ea typeface="Petrona Bold" pitchFamily="34" charset="-122"/>
                <a:cs typeface="Petrona Bold" pitchFamily="34" charset="-120"/>
              </a:rPr>
              <a:t>Requirements</a:t>
            </a:r>
            <a:pPr algn="l" indent="0" marL="0">
              <a:lnSpc>
                <a:spcPts val="2600"/>
              </a:lnSpc>
              <a:buNone/>
            </a:pPr>
            <a:r>
              <a:rPr lang="en-US" sz="2050" b="1" dirty="0">
                <a:solidFill>
                  <a:srgbClr val="000000"/>
                </a:solidFill>
                <a:latin typeface="Petrona Bold" pitchFamily="34" charset="0"/>
                <a:ea typeface="Petrona Bold" pitchFamily="34" charset="-122"/>
                <a:cs typeface="Petrona Bold" pitchFamily="34" charset="-120"/>
              </a:rPr>
              <a:t> &amp; Setup</a:t>
            </a:r>
            <a:endParaRPr lang="en-US" sz="2050" dirty="0"/>
          </a:p>
        </p:txBody>
      </p:sp>
      <p:sp>
        <p:nvSpPr>
          <p:cNvPr id="3" name="Text 1"/>
          <p:cNvSpPr/>
          <p:nvPr/>
        </p:nvSpPr>
        <p:spPr>
          <a:xfrm>
            <a:off x="402788" y="859036"/>
            <a:ext cx="2598063" cy="198239"/>
          </a:xfrm>
          <a:prstGeom prst="rect">
            <a:avLst/>
          </a:prstGeom>
          <a:noFill/>
          <a:ln/>
        </p:spPr>
        <p:txBody>
          <a:bodyPr wrap="none" lIns="0" tIns="0" rIns="0" bIns="0" rtlCol="0" anchor="t"/>
          <a:lstStyle/>
          <a:p>
            <a:pPr algn="l" indent="0" marL="0">
              <a:lnSpc>
                <a:spcPts val="1550"/>
              </a:lnSpc>
              <a:buNone/>
            </a:pPr>
            <a:r>
              <a:rPr lang="en-US" sz="1200" b="1" dirty="0">
                <a:solidFill>
                  <a:srgbClr val="000000"/>
                </a:solidFill>
                <a:latin typeface="Petrona Bold" pitchFamily="34" charset="0"/>
                <a:ea typeface="Petrona Bold" pitchFamily="34" charset="-122"/>
                <a:cs typeface="Petrona Bold" pitchFamily="34" charset="-120"/>
              </a:rPr>
              <a:t>Hardware &amp; Software Requirements</a:t>
            </a:r>
            <a:endParaRPr lang="en-US" sz="1200" dirty="0"/>
          </a:p>
        </p:txBody>
      </p:sp>
      <p:sp>
        <p:nvSpPr>
          <p:cNvPr id="4" name="Text 2"/>
          <p:cNvSpPr/>
          <p:nvPr/>
        </p:nvSpPr>
        <p:spPr>
          <a:xfrm>
            <a:off x="402788" y="1157883"/>
            <a:ext cx="5382458" cy="161092"/>
          </a:xfrm>
          <a:prstGeom prst="rect">
            <a:avLst/>
          </a:prstGeom>
          <a:noFill/>
          <a:ln/>
        </p:spPr>
        <p:txBody>
          <a:bodyPr wrap="none" lIns="0" tIns="0" rIns="0" bIns="0" rtlCol="0" anchor="t"/>
          <a:lstStyle/>
          <a:p>
            <a:pPr algn="l" marL="342900" indent="-342900">
              <a:lnSpc>
                <a:spcPts val="1250"/>
              </a:lnSpc>
              <a:buSzPct val="100000"/>
              <a:buChar char="•"/>
            </a:pPr>
            <a:r>
              <a:rPr lang="en-US" sz="750" b="1" dirty="0">
                <a:solidFill>
                  <a:srgbClr val="272525"/>
                </a:solidFill>
                <a:latin typeface="Inter" pitchFamily="34" charset="0"/>
                <a:ea typeface="Inter" pitchFamily="34" charset="-122"/>
                <a:cs typeface="Inter" pitchFamily="34" charset="-120"/>
              </a:rPr>
              <a:t>Operating System:</a:t>
            </a:r>
            <a:pPr algn="l" indent="0" marL="0">
              <a:lnSpc>
                <a:spcPts val="1250"/>
              </a:lnSpc>
              <a:buNone/>
            </a:pPr>
            <a:r>
              <a:rPr lang="en-US" sz="750" dirty="0">
                <a:solidFill>
                  <a:srgbClr val="272525"/>
                </a:solidFill>
                <a:latin typeface="Inter" pitchFamily="34" charset="0"/>
                <a:ea typeface="Inter" pitchFamily="34" charset="-122"/>
                <a:cs typeface="Inter" pitchFamily="34" charset="-120"/>
              </a:rPr>
              <a:t> Windows 10/11</a:t>
            </a:r>
            <a:endParaRPr lang="en-US" sz="750" dirty="0"/>
          </a:p>
        </p:txBody>
      </p:sp>
      <p:sp>
        <p:nvSpPr>
          <p:cNvPr id="5" name="Text 3"/>
          <p:cNvSpPr/>
          <p:nvPr/>
        </p:nvSpPr>
        <p:spPr>
          <a:xfrm>
            <a:off x="402788" y="1354217"/>
            <a:ext cx="5382458" cy="161092"/>
          </a:xfrm>
          <a:prstGeom prst="rect">
            <a:avLst/>
          </a:prstGeom>
          <a:noFill/>
          <a:ln/>
        </p:spPr>
        <p:txBody>
          <a:bodyPr wrap="none" lIns="0" tIns="0" rIns="0" bIns="0" rtlCol="0" anchor="t"/>
          <a:lstStyle/>
          <a:p>
            <a:pPr algn="l" marL="342900" indent="-342900">
              <a:lnSpc>
                <a:spcPts val="1250"/>
              </a:lnSpc>
              <a:buSzPct val="100000"/>
              <a:buChar char="•"/>
            </a:pPr>
            <a:r>
              <a:rPr lang="en-US" sz="750" b="1" dirty="0">
                <a:solidFill>
                  <a:srgbClr val="272525"/>
                </a:solidFill>
                <a:latin typeface="Inter" pitchFamily="34" charset="0"/>
                <a:ea typeface="Inter" pitchFamily="34" charset="-122"/>
                <a:cs typeface="Inter" pitchFamily="34" charset="-120"/>
              </a:rPr>
              <a:t>Processor:</a:t>
            </a:r>
            <a:pPr algn="l" indent="0" marL="0">
              <a:lnSpc>
                <a:spcPts val="1250"/>
              </a:lnSpc>
              <a:buNone/>
            </a:pPr>
            <a:r>
              <a:rPr lang="en-US" sz="750" dirty="0">
                <a:solidFill>
                  <a:srgbClr val="272525"/>
                </a:solidFill>
                <a:latin typeface="Inter" pitchFamily="34" charset="0"/>
                <a:ea typeface="Inter" pitchFamily="34" charset="-122"/>
                <a:cs typeface="Inter" pitchFamily="34" charset="-120"/>
              </a:rPr>
              <a:t> Intel i5 or higher</a:t>
            </a:r>
            <a:endParaRPr lang="en-US" sz="750" dirty="0"/>
          </a:p>
        </p:txBody>
      </p:sp>
      <p:sp>
        <p:nvSpPr>
          <p:cNvPr id="6" name="Text 4"/>
          <p:cNvSpPr/>
          <p:nvPr/>
        </p:nvSpPr>
        <p:spPr>
          <a:xfrm>
            <a:off x="402788" y="1550551"/>
            <a:ext cx="5382458" cy="161092"/>
          </a:xfrm>
          <a:prstGeom prst="rect">
            <a:avLst/>
          </a:prstGeom>
          <a:noFill/>
          <a:ln/>
        </p:spPr>
        <p:txBody>
          <a:bodyPr wrap="none" lIns="0" tIns="0" rIns="0" bIns="0" rtlCol="0" anchor="t"/>
          <a:lstStyle/>
          <a:p>
            <a:pPr algn="l" marL="342900" indent="-342900">
              <a:lnSpc>
                <a:spcPts val="1250"/>
              </a:lnSpc>
              <a:buSzPct val="100000"/>
              <a:buChar char="•"/>
            </a:pPr>
            <a:r>
              <a:rPr lang="en-US" sz="750" b="1" dirty="0">
                <a:solidFill>
                  <a:srgbClr val="272525"/>
                </a:solidFill>
                <a:latin typeface="Inter" pitchFamily="34" charset="0"/>
                <a:ea typeface="Inter" pitchFamily="34" charset="-122"/>
                <a:cs typeface="Inter" pitchFamily="34" charset="-120"/>
              </a:rPr>
              <a:t>Memory:</a:t>
            </a:r>
            <a:pPr algn="l" indent="0" marL="0">
              <a:lnSpc>
                <a:spcPts val="1250"/>
              </a:lnSpc>
              <a:buNone/>
            </a:pPr>
            <a:r>
              <a:rPr lang="en-US" sz="750" dirty="0">
                <a:solidFill>
                  <a:srgbClr val="272525"/>
                </a:solidFill>
                <a:latin typeface="Inter" pitchFamily="34" charset="0"/>
                <a:ea typeface="Inter" pitchFamily="34" charset="-122"/>
                <a:cs typeface="Inter" pitchFamily="34" charset="-120"/>
              </a:rPr>
              <a:t> Minimum 8GB RAM</a:t>
            </a:r>
            <a:endParaRPr lang="en-US" sz="750" dirty="0"/>
          </a:p>
        </p:txBody>
      </p:sp>
      <p:sp>
        <p:nvSpPr>
          <p:cNvPr id="7" name="Text 5"/>
          <p:cNvSpPr/>
          <p:nvPr/>
        </p:nvSpPr>
        <p:spPr>
          <a:xfrm>
            <a:off x="402788" y="1746885"/>
            <a:ext cx="5382458" cy="161092"/>
          </a:xfrm>
          <a:prstGeom prst="rect">
            <a:avLst/>
          </a:prstGeom>
          <a:noFill/>
          <a:ln/>
        </p:spPr>
        <p:txBody>
          <a:bodyPr wrap="none" lIns="0" tIns="0" rIns="0" bIns="0" rtlCol="0" anchor="t"/>
          <a:lstStyle/>
          <a:p>
            <a:pPr algn="l" marL="342900" indent="-342900">
              <a:lnSpc>
                <a:spcPts val="1250"/>
              </a:lnSpc>
              <a:buSzPct val="100000"/>
              <a:buChar char="•"/>
            </a:pPr>
            <a:r>
              <a:rPr lang="en-US" sz="750" b="1" dirty="0">
                <a:solidFill>
                  <a:srgbClr val="272525"/>
                </a:solidFill>
                <a:latin typeface="Inter" pitchFamily="34" charset="0"/>
                <a:ea typeface="Inter" pitchFamily="34" charset="-122"/>
                <a:cs typeface="Inter" pitchFamily="34" charset="-120"/>
              </a:rPr>
              <a:t>Storage:</a:t>
            </a:r>
            <a:pPr algn="l" indent="0" marL="0">
              <a:lnSpc>
                <a:spcPts val="1250"/>
              </a:lnSpc>
              <a:buNone/>
            </a:pPr>
            <a:r>
              <a:rPr lang="en-US" sz="750" dirty="0">
                <a:solidFill>
                  <a:srgbClr val="272525"/>
                </a:solidFill>
                <a:latin typeface="Inter" pitchFamily="34" charset="0"/>
                <a:ea typeface="Inter" pitchFamily="34" charset="-122"/>
                <a:cs typeface="Inter" pitchFamily="34" charset="-120"/>
              </a:rPr>
              <a:t> 20GB+ free space</a:t>
            </a:r>
            <a:endParaRPr lang="en-US" sz="750" dirty="0"/>
          </a:p>
        </p:txBody>
      </p:sp>
      <p:sp>
        <p:nvSpPr>
          <p:cNvPr id="8" name="Text 6"/>
          <p:cNvSpPr/>
          <p:nvPr/>
        </p:nvSpPr>
        <p:spPr>
          <a:xfrm>
            <a:off x="402788" y="1943219"/>
            <a:ext cx="5382458" cy="161092"/>
          </a:xfrm>
          <a:prstGeom prst="rect">
            <a:avLst/>
          </a:prstGeom>
          <a:noFill/>
          <a:ln/>
        </p:spPr>
        <p:txBody>
          <a:bodyPr wrap="none" lIns="0" tIns="0" rIns="0" bIns="0" rtlCol="0" anchor="t"/>
          <a:lstStyle/>
          <a:p>
            <a:pPr algn="l" marL="342900" indent="-342900">
              <a:lnSpc>
                <a:spcPts val="1250"/>
              </a:lnSpc>
              <a:buSzPct val="100000"/>
              <a:buChar char="•"/>
            </a:pPr>
            <a:r>
              <a:rPr lang="en-US" sz="750" b="1" dirty="0">
                <a:solidFill>
                  <a:srgbClr val="272525"/>
                </a:solidFill>
                <a:latin typeface="Inter" pitchFamily="34" charset="0"/>
                <a:ea typeface="Inter" pitchFamily="34" charset="-122"/>
                <a:cs typeface="Inter" pitchFamily="34" charset="-120"/>
              </a:rPr>
              <a:t>Virtualization:</a:t>
            </a:r>
            <a:pPr algn="l" indent="0" marL="0">
              <a:lnSpc>
                <a:spcPts val="1250"/>
              </a:lnSpc>
              <a:buNone/>
            </a:pPr>
            <a:r>
              <a:rPr lang="en-US" sz="750" dirty="0">
                <a:solidFill>
                  <a:srgbClr val="272525"/>
                </a:solidFill>
                <a:latin typeface="Inter" pitchFamily="34" charset="0"/>
                <a:ea typeface="Inter" pitchFamily="34" charset="-122"/>
                <a:cs typeface="Inter" pitchFamily="34" charset="-120"/>
              </a:rPr>
              <a:t> Enabled in BIOS</a:t>
            </a:r>
            <a:endParaRPr lang="en-US" sz="750" dirty="0"/>
          </a:p>
        </p:txBody>
      </p:sp>
      <p:sp>
        <p:nvSpPr>
          <p:cNvPr id="9" name="Text 7"/>
          <p:cNvSpPr/>
          <p:nvPr/>
        </p:nvSpPr>
        <p:spPr>
          <a:xfrm>
            <a:off x="402788" y="2139553"/>
            <a:ext cx="5382458" cy="161092"/>
          </a:xfrm>
          <a:prstGeom prst="rect">
            <a:avLst/>
          </a:prstGeom>
          <a:noFill/>
          <a:ln/>
        </p:spPr>
        <p:txBody>
          <a:bodyPr wrap="none" lIns="0" tIns="0" rIns="0" bIns="0" rtlCol="0" anchor="t"/>
          <a:lstStyle/>
          <a:p>
            <a:pPr algn="l" marL="342900" indent="-342900">
              <a:lnSpc>
                <a:spcPts val="1250"/>
              </a:lnSpc>
              <a:buSzPct val="100000"/>
              <a:buChar char="•"/>
            </a:pPr>
            <a:r>
              <a:rPr lang="en-US" sz="750" b="1" dirty="0">
                <a:solidFill>
                  <a:srgbClr val="272525"/>
                </a:solidFill>
                <a:latin typeface="Inter" pitchFamily="34" charset="0"/>
                <a:ea typeface="Inter" pitchFamily="34" charset="-122"/>
                <a:cs typeface="Inter" pitchFamily="34" charset="-120"/>
              </a:rPr>
              <a:t>Prerequisites:</a:t>
            </a:r>
            <a:pPr algn="l" indent="0" marL="0">
              <a:lnSpc>
                <a:spcPts val="1250"/>
              </a:lnSpc>
              <a:buNone/>
            </a:pPr>
            <a:r>
              <a:rPr lang="en-US" sz="750" dirty="0">
                <a:solidFill>
                  <a:srgbClr val="272525"/>
                </a:solidFill>
                <a:latin typeface="Inter" pitchFamily="34" charset="0"/>
                <a:ea typeface="Inter" pitchFamily="34" charset="-122"/>
                <a:cs typeface="Inter" pitchFamily="34" charset="-120"/>
              </a:rPr>
              <a:t> Java JDK 8 or higher</a:t>
            </a:r>
            <a:endParaRPr lang="en-US" sz="750" dirty="0"/>
          </a:p>
        </p:txBody>
      </p:sp>
      <p:pic>
        <p:nvPicPr>
          <p:cNvPr id="10" name="Image 0" descr="preencoded.png">    </p:cNvPr>
          <p:cNvPicPr>
            <a:picLocks noChangeAspect="1"/>
          </p:cNvPicPr>
          <p:nvPr/>
        </p:nvPicPr>
        <p:blipFill>
          <a:blip r:embed="rId1"/>
          <a:stretch>
            <a:fillRect/>
          </a:stretch>
        </p:blipFill>
        <p:spPr>
          <a:xfrm>
            <a:off x="6038612" y="871657"/>
            <a:ext cx="8196501" cy="8196501"/>
          </a:xfrm>
          <a:prstGeom prst="rect">
            <a:avLst/>
          </a:prstGeom>
        </p:spPr>
      </p:pic>
      <p:sp>
        <p:nvSpPr>
          <p:cNvPr id="11" name="Shape 8"/>
          <p:cNvSpPr/>
          <p:nvPr/>
        </p:nvSpPr>
        <p:spPr>
          <a:xfrm>
            <a:off x="402788" y="9596676"/>
            <a:ext cx="4541163" cy="100608"/>
          </a:xfrm>
          <a:prstGeom prst="roundRect">
            <a:avLst>
              <a:gd name="adj" fmla="val 42045"/>
            </a:avLst>
          </a:prstGeom>
          <a:solidFill>
            <a:srgbClr val="CCEEFF"/>
          </a:solidFill>
          <a:ln w="7620">
            <a:solidFill>
              <a:srgbClr val="B2D4E5"/>
            </a:solidFill>
            <a:prstDash val="solid"/>
          </a:ln>
        </p:spPr>
      </p:sp>
      <p:sp>
        <p:nvSpPr>
          <p:cNvPr id="12" name="Text 9"/>
          <p:cNvSpPr/>
          <p:nvPr/>
        </p:nvSpPr>
        <p:spPr>
          <a:xfrm>
            <a:off x="503396" y="9797891"/>
            <a:ext cx="2392799" cy="165140"/>
          </a:xfrm>
          <a:prstGeom prst="rect">
            <a:avLst/>
          </a:prstGeom>
          <a:noFill/>
          <a:ln/>
        </p:spPr>
        <p:txBody>
          <a:bodyPr wrap="none" lIns="0" tIns="0" rIns="0" bIns="0" rtlCol="0" anchor="t"/>
          <a:lstStyle/>
          <a:p>
            <a:pPr algn="l" indent="0" marL="0">
              <a:lnSpc>
                <a:spcPts val="1300"/>
              </a:lnSpc>
              <a:buNone/>
            </a:pPr>
            <a:r>
              <a:rPr lang="en-US" sz="1000" b="1" dirty="0">
                <a:solidFill>
                  <a:srgbClr val="272525"/>
                </a:solidFill>
                <a:latin typeface="Petrona Bold" pitchFamily="34" charset="0"/>
                <a:ea typeface="Petrona Bold" pitchFamily="34" charset="-122"/>
                <a:cs typeface="Petrona Bold" pitchFamily="34" charset="-120"/>
              </a:rPr>
              <a:t>Install Docker Desktop with Kubernetes</a:t>
            </a:r>
            <a:endParaRPr lang="en-US" sz="1000" dirty="0"/>
          </a:p>
        </p:txBody>
      </p:sp>
      <p:sp>
        <p:nvSpPr>
          <p:cNvPr id="13" name="Text 10"/>
          <p:cNvSpPr/>
          <p:nvPr/>
        </p:nvSpPr>
        <p:spPr>
          <a:xfrm>
            <a:off x="503396" y="10023396"/>
            <a:ext cx="4339947" cy="322183"/>
          </a:xfrm>
          <a:prstGeom prst="rect">
            <a:avLst/>
          </a:prstGeom>
          <a:noFill/>
          <a:ln/>
        </p:spPr>
        <p:txBody>
          <a:bodyPr wrap="square" lIns="0" tIns="0" rIns="0" bIns="0" rtlCol="0" anchor="t"/>
          <a:lstStyle/>
          <a:p>
            <a:pPr algn="l" indent="0" marL="0">
              <a:lnSpc>
                <a:spcPts val="1250"/>
              </a:lnSpc>
              <a:buNone/>
            </a:pPr>
            <a:r>
              <a:rPr lang="en-US" sz="750" dirty="0">
                <a:solidFill>
                  <a:srgbClr val="272525"/>
                </a:solidFill>
                <a:latin typeface="Inter" pitchFamily="34" charset="0"/>
                <a:ea typeface="Inter" pitchFamily="34" charset="-122"/>
                <a:cs typeface="Inter" pitchFamily="34" charset="-120"/>
              </a:rPr>
              <a:t>Download and install Docker Desktop from the official website, then enable Kubernetes from settings panel. Verify with </a:t>
            </a:r>
            <a:pPr algn="l" indent="0" marL="0">
              <a:lnSpc>
                <a:spcPts val="1250"/>
              </a:lnSpc>
              <a:buNone/>
            </a:pPr>
            <a:r>
              <a:rPr lang="en-US" sz="750" dirty="0">
                <a:solidFill>
                  <a:srgbClr val="272525"/>
                </a:solidFill>
                <a:highlight>
                  <a:srgbClr val="F2F2F2"/>
                </a:highlight>
                <a:latin typeface="Consolas" pitchFamily="34" charset="0"/>
                <a:ea typeface="Consolas" pitchFamily="34" charset="-122"/>
                <a:cs typeface="Consolas" pitchFamily="34" charset="-120"/>
              </a:rPr>
              <a:t>docker --version</a:t>
            </a:r>
            <a:pPr algn="l" indent="0" marL="0">
              <a:lnSpc>
                <a:spcPts val="1250"/>
              </a:lnSpc>
              <a:buNone/>
            </a:pPr>
            <a:r>
              <a:rPr lang="en-US" sz="750" dirty="0">
                <a:solidFill>
                  <a:srgbClr val="272525"/>
                </a:solidFill>
                <a:latin typeface="Inter" pitchFamily="34" charset="0"/>
                <a:ea typeface="Inter" pitchFamily="34" charset="-122"/>
                <a:cs typeface="Inter" pitchFamily="34" charset="-120"/>
              </a:rPr>
              <a:t> and </a:t>
            </a:r>
            <a:pPr algn="l" indent="0" marL="0">
              <a:lnSpc>
                <a:spcPts val="1250"/>
              </a:lnSpc>
              <a:buNone/>
            </a:pPr>
            <a:r>
              <a:rPr lang="en-US" sz="750" dirty="0">
                <a:solidFill>
                  <a:srgbClr val="272525"/>
                </a:solidFill>
                <a:highlight>
                  <a:srgbClr val="F2F2F2"/>
                </a:highlight>
                <a:latin typeface="Consolas" pitchFamily="34" charset="0"/>
                <a:ea typeface="Consolas" pitchFamily="34" charset="-122"/>
                <a:cs typeface="Consolas" pitchFamily="34" charset="-120"/>
              </a:rPr>
              <a:t>kubectl version</a:t>
            </a:r>
            <a:pPr algn="l" indent="0" marL="0">
              <a:lnSpc>
                <a:spcPts val="1250"/>
              </a:lnSpc>
              <a:buNone/>
            </a:pPr>
            <a:r>
              <a:rPr lang="en-US" sz="750" dirty="0">
                <a:solidFill>
                  <a:srgbClr val="272525"/>
                </a:solidFill>
                <a:latin typeface="Inter" pitchFamily="34" charset="0"/>
                <a:ea typeface="Inter" pitchFamily="34" charset="-122"/>
                <a:cs typeface="Inter" pitchFamily="34" charset="-120"/>
              </a:rPr>
              <a:t>.</a:t>
            </a:r>
            <a:endParaRPr lang="en-US" sz="750" dirty="0"/>
          </a:p>
        </p:txBody>
      </p:sp>
      <p:sp>
        <p:nvSpPr>
          <p:cNvPr id="14" name="Shape 11"/>
          <p:cNvSpPr/>
          <p:nvPr/>
        </p:nvSpPr>
        <p:spPr>
          <a:xfrm>
            <a:off x="5044559" y="9445585"/>
            <a:ext cx="4541163" cy="100608"/>
          </a:xfrm>
          <a:prstGeom prst="roundRect">
            <a:avLst>
              <a:gd name="adj" fmla="val 42045"/>
            </a:avLst>
          </a:prstGeom>
          <a:solidFill>
            <a:srgbClr val="CCEEFF"/>
          </a:solidFill>
          <a:ln w="7620">
            <a:solidFill>
              <a:srgbClr val="B2D4E5"/>
            </a:solidFill>
            <a:prstDash val="solid"/>
          </a:ln>
        </p:spPr>
      </p:sp>
      <p:sp>
        <p:nvSpPr>
          <p:cNvPr id="15" name="Text 12"/>
          <p:cNvSpPr/>
          <p:nvPr/>
        </p:nvSpPr>
        <p:spPr>
          <a:xfrm>
            <a:off x="5145167" y="9646801"/>
            <a:ext cx="1919168" cy="165140"/>
          </a:xfrm>
          <a:prstGeom prst="rect">
            <a:avLst/>
          </a:prstGeom>
          <a:noFill/>
          <a:ln/>
        </p:spPr>
        <p:txBody>
          <a:bodyPr wrap="none" lIns="0" tIns="0" rIns="0" bIns="0" rtlCol="0" anchor="t"/>
          <a:lstStyle/>
          <a:p>
            <a:pPr algn="l" indent="0" marL="0">
              <a:lnSpc>
                <a:spcPts val="1300"/>
              </a:lnSpc>
              <a:buNone/>
            </a:pPr>
            <a:r>
              <a:rPr lang="en-US" sz="1000" b="1" dirty="0">
                <a:solidFill>
                  <a:srgbClr val="272525"/>
                </a:solidFill>
                <a:latin typeface="Petrona Bold" pitchFamily="34" charset="0"/>
                <a:ea typeface="Petrona Bold" pitchFamily="34" charset="-122"/>
                <a:cs typeface="Petrona Bold" pitchFamily="34" charset="-120"/>
              </a:rPr>
              <a:t>Set up Java environment &amp; tools</a:t>
            </a:r>
            <a:endParaRPr lang="en-US" sz="1000" dirty="0"/>
          </a:p>
        </p:txBody>
      </p:sp>
      <p:sp>
        <p:nvSpPr>
          <p:cNvPr id="16" name="Text 13"/>
          <p:cNvSpPr/>
          <p:nvPr/>
        </p:nvSpPr>
        <p:spPr>
          <a:xfrm>
            <a:off x="5145167" y="9872305"/>
            <a:ext cx="4339947" cy="322183"/>
          </a:xfrm>
          <a:prstGeom prst="rect">
            <a:avLst/>
          </a:prstGeom>
          <a:noFill/>
          <a:ln/>
        </p:spPr>
        <p:txBody>
          <a:bodyPr wrap="square" lIns="0" tIns="0" rIns="0" bIns="0" rtlCol="0" anchor="t"/>
          <a:lstStyle/>
          <a:p>
            <a:pPr algn="l" indent="0" marL="0">
              <a:lnSpc>
                <a:spcPts val="1250"/>
              </a:lnSpc>
              <a:buNone/>
            </a:pPr>
            <a:r>
              <a:rPr lang="en-US" sz="750" dirty="0">
                <a:solidFill>
                  <a:srgbClr val="272525"/>
                </a:solidFill>
                <a:latin typeface="Inter" pitchFamily="34" charset="0"/>
                <a:ea typeface="Inter" pitchFamily="34" charset="-122"/>
                <a:cs typeface="Inter" pitchFamily="34" charset="-120"/>
              </a:rPr>
              <a:t>Install JDK, Apache Tomcat (set CATALINA_HOME), and Apache Maven (set MAVEN_HOME). Configure system PATH variables to include all binaries.</a:t>
            </a:r>
            <a:endParaRPr lang="en-US" sz="750" dirty="0"/>
          </a:p>
        </p:txBody>
      </p:sp>
      <p:sp>
        <p:nvSpPr>
          <p:cNvPr id="17" name="Shape 14"/>
          <p:cNvSpPr/>
          <p:nvPr/>
        </p:nvSpPr>
        <p:spPr>
          <a:xfrm>
            <a:off x="9686330" y="9294614"/>
            <a:ext cx="4541163" cy="100608"/>
          </a:xfrm>
          <a:prstGeom prst="roundRect">
            <a:avLst>
              <a:gd name="adj" fmla="val 42045"/>
            </a:avLst>
          </a:prstGeom>
          <a:solidFill>
            <a:srgbClr val="CCEEFF"/>
          </a:solidFill>
          <a:ln w="7620">
            <a:solidFill>
              <a:srgbClr val="B2D4E5"/>
            </a:solidFill>
            <a:prstDash val="solid"/>
          </a:ln>
        </p:spPr>
      </p:sp>
      <p:sp>
        <p:nvSpPr>
          <p:cNvPr id="18" name="Text 15"/>
          <p:cNvSpPr/>
          <p:nvPr/>
        </p:nvSpPr>
        <p:spPr>
          <a:xfrm>
            <a:off x="9786938" y="9495830"/>
            <a:ext cx="1620322" cy="165140"/>
          </a:xfrm>
          <a:prstGeom prst="rect">
            <a:avLst/>
          </a:prstGeom>
          <a:noFill/>
          <a:ln/>
        </p:spPr>
        <p:txBody>
          <a:bodyPr wrap="none" lIns="0" tIns="0" rIns="0" bIns="0" rtlCol="0" anchor="t"/>
          <a:lstStyle/>
          <a:p>
            <a:pPr algn="l" indent="0" marL="0">
              <a:lnSpc>
                <a:spcPts val="1300"/>
              </a:lnSpc>
              <a:buNone/>
            </a:pPr>
            <a:r>
              <a:rPr lang="en-US" sz="1000" b="1" dirty="0">
                <a:solidFill>
                  <a:srgbClr val="272525"/>
                </a:solidFill>
                <a:latin typeface="Petrona Bold" pitchFamily="34" charset="0"/>
                <a:ea typeface="Petrona Bold" pitchFamily="34" charset="-122"/>
                <a:cs typeface="Petrona Bold" pitchFamily="34" charset="-120"/>
              </a:rPr>
              <a:t>Install &amp; configure Jenkins</a:t>
            </a:r>
            <a:endParaRPr lang="en-US" sz="1000" dirty="0"/>
          </a:p>
        </p:txBody>
      </p:sp>
      <p:sp>
        <p:nvSpPr>
          <p:cNvPr id="19" name="Text 16"/>
          <p:cNvSpPr/>
          <p:nvPr/>
        </p:nvSpPr>
        <p:spPr>
          <a:xfrm>
            <a:off x="9786938" y="9721334"/>
            <a:ext cx="4339947" cy="322183"/>
          </a:xfrm>
          <a:prstGeom prst="rect">
            <a:avLst/>
          </a:prstGeom>
          <a:noFill/>
          <a:ln/>
        </p:spPr>
        <p:txBody>
          <a:bodyPr wrap="square" lIns="0" tIns="0" rIns="0" bIns="0" rtlCol="0" anchor="t"/>
          <a:lstStyle/>
          <a:p>
            <a:pPr algn="l" indent="0" marL="0">
              <a:lnSpc>
                <a:spcPts val="1250"/>
              </a:lnSpc>
              <a:buNone/>
            </a:pPr>
            <a:r>
              <a:rPr lang="en-US" sz="750" dirty="0">
                <a:solidFill>
                  <a:srgbClr val="272525"/>
                </a:solidFill>
                <a:latin typeface="Inter" pitchFamily="34" charset="0"/>
                <a:ea typeface="Inter" pitchFamily="34" charset="-122"/>
                <a:cs typeface="Inter" pitchFamily="34" charset="-120"/>
              </a:rPr>
              <a:t>Download Jenkins WAR file and run with </a:t>
            </a:r>
            <a:pPr algn="l" indent="0" marL="0">
              <a:lnSpc>
                <a:spcPts val="1250"/>
              </a:lnSpc>
              <a:buNone/>
            </a:pPr>
            <a:r>
              <a:rPr lang="en-US" sz="750" dirty="0">
                <a:solidFill>
                  <a:srgbClr val="272525"/>
                </a:solidFill>
                <a:highlight>
                  <a:srgbClr val="F2F2F2"/>
                </a:highlight>
                <a:latin typeface="Consolas" pitchFamily="34" charset="0"/>
                <a:ea typeface="Consolas" pitchFamily="34" charset="-122"/>
                <a:cs typeface="Consolas" pitchFamily="34" charset="-120"/>
              </a:rPr>
              <a:t>java -jar jenkins.war --httpPort=9090</a:t>
            </a:r>
            <a:pPr algn="l" indent="0" marL="0">
              <a:lnSpc>
                <a:spcPts val="1250"/>
              </a:lnSpc>
              <a:buNone/>
            </a:pPr>
            <a:r>
              <a:rPr lang="en-US" sz="750" dirty="0">
                <a:solidFill>
                  <a:srgbClr val="272525"/>
                </a:solidFill>
                <a:latin typeface="Inter" pitchFamily="34" charset="0"/>
                <a:ea typeface="Inter" pitchFamily="34" charset="-122"/>
                <a:cs typeface="Inter" pitchFamily="34" charset="-120"/>
              </a:rPr>
              <a:t>. Complete initial setup and install recommended plugins.</a:t>
            </a:r>
            <a:endParaRPr lang="en-US" sz="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596622" y="526494"/>
            <a:ext cx="3923109" cy="489466"/>
          </a:xfrm>
          <a:prstGeom prst="rect">
            <a:avLst/>
          </a:prstGeom>
          <a:noFill/>
          <a:ln/>
        </p:spPr>
        <p:txBody>
          <a:bodyPr wrap="none" lIns="0" tIns="0" rIns="0" bIns="0" rtlCol="0" anchor="t"/>
          <a:lstStyle/>
          <a:p>
            <a:pPr algn="l" indent="0" marL="0">
              <a:lnSpc>
                <a:spcPts val="3850"/>
              </a:lnSpc>
              <a:buNone/>
            </a:pPr>
            <a:r>
              <a:rPr lang="en-US" sz="3050" b="1" dirty="0">
                <a:solidFill>
                  <a:srgbClr val="000000"/>
                </a:solidFill>
                <a:latin typeface="Petrona Bold" pitchFamily="34" charset="0"/>
                <a:ea typeface="Petrona Bold" pitchFamily="34" charset="-122"/>
                <a:cs typeface="Petrona Bold" pitchFamily="34" charset="-120"/>
              </a:rPr>
              <a:t>Installation </a:t>
            </a:r>
            <a:pPr algn="l" indent="0" marL="0">
              <a:lnSpc>
                <a:spcPts val="3850"/>
              </a:lnSpc>
              <a:buNone/>
            </a:pPr>
            <a:r>
              <a:rPr lang="en-US" sz="3050" b="1" dirty="0">
                <a:solidFill>
                  <a:srgbClr val="A9F00F"/>
                </a:solidFill>
                <a:latin typeface="Petrona Bold" pitchFamily="34" charset="0"/>
                <a:ea typeface="Petrona Bold" pitchFamily="34" charset="-122"/>
                <a:cs typeface="Petrona Bold" pitchFamily="34" charset="-120"/>
              </a:rPr>
              <a:t>Workflow</a:t>
            </a:r>
            <a:endParaRPr lang="en-US" sz="3050" dirty="0"/>
          </a:p>
        </p:txBody>
      </p:sp>
      <p:pic>
        <p:nvPicPr>
          <p:cNvPr id="4" name="Image 1" descr="preencoded.png">    </p:cNvPr>
          <p:cNvPicPr>
            <a:picLocks noChangeAspect="1"/>
          </p:cNvPicPr>
          <p:nvPr/>
        </p:nvPicPr>
        <p:blipFill>
          <a:blip r:embed="rId2"/>
          <a:stretch>
            <a:fillRect/>
          </a:stretch>
        </p:blipFill>
        <p:spPr>
          <a:xfrm>
            <a:off x="596622" y="1239679"/>
            <a:ext cx="745808" cy="1750695"/>
          </a:xfrm>
          <a:prstGeom prst="rect">
            <a:avLst/>
          </a:prstGeom>
        </p:spPr>
      </p:pic>
      <p:sp>
        <p:nvSpPr>
          <p:cNvPr id="5" name="Text 1"/>
          <p:cNvSpPr/>
          <p:nvPr/>
        </p:nvSpPr>
        <p:spPr>
          <a:xfrm>
            <a:off x="1491496" y="1388745"/>
            <a:ext cx="1957745" cy="244673"/>
          </a:xfrm>
          <a:prstGeom prst="rect">
            <a:avLst/>
          </a:prstGeom>
          <a:noFill/>
          <a:ln/>
        </p:spPr>
        <p:txBody>
          <a:bodyPr wrap="none" lIns="0" tIns="0" rIns="0" bIns="0" rtlCol="0" anchor="t"/>
          <a:lstStyle/>
          <a:p>
            <a:pPr algn="l" indent="0" marL="0">
              <a:lnSpc>
                <a:spcPts val="1900"/>
              </a:lnSpc>
              <a:buNone/>
            </a:pPr>
            <a:r>
              <a:rPr lang="en-US" sz="1500" b="1" dirty="0">
                <a:solidFill>
                  <a:srgbClr val="272525"/>
                </a:solidFill>
                <a:latin typeface="Petrona Bold" pitchFamily="34" charset="0"/>
                <a:ea typeface="Petrona Bold" pitchFamily="34" charset="-122"/>
                <a:cs typeface="Petrona Bold" pitchFamily="34" charset="-120"/>
              </a:rPr>
              <a:t>Docker Desktop</a:t>
            </a:r>
            <a:endParaRPr lang="en-US" sz="1500" dirty="0"/>
          </a:p>
        </p:txBody>
      </p:sp>
      <p:sp>
        <p:nvSpPr>
          <p:cNvPr id="6" name="Text 2"/>
          <p:cNvSpPr/>
          <p:nvPr/>
        </p:nvSpPr>
        <p:spPr>
          <a:xfrm>
            <a:off x="1491496" y="1722834"/>
            <a:ext cx="7055882" cy="238601"/>
          </a:xfrm>
          <a:prstGeom prst="rect">
            <a:avLst/>
          </a:prstGeom>
          <a:noFill/>
          <a:ln/>
        </p:spPr>
        <p:txBody>
          <a:bodyPr wrap="none" lIns="0" tIns="0" rIns="0" bIns="0" rtlCol="0" anchor="t"/>
          <a:lstStyle/>
          <a:p>
            <a:pPr algn="l" marL="342900" indent="-342900">
              <a:lnSpc>
                <a:spcPts val="1850"/>
              </a:lnSpc>
              <a:buSzPct val="100000"/>
              <a:buChar char="•"/>
            </a:pPr>
            <a:r>
              <a:rPr lang="en-US" sz="1150" dirty="0">
                <a:solidFill>
                  <a:srgbClr val="272525"/>
                </a:solidFill>
                <a:latin typeface="Inter" pitchFamily="34" charset="0"/>
                <a:ea typeface="Inter" pitchFamily="34" charset="-122"/>
                <a:cs typeface="Inter" pitchFamily="34" charset="-120"/>
              </a:rPr>
              <a:t>Download from docker.com</a:t>
            </a:r>
            <a:endParaRPr lang="en-US" sz="1150" dirty="0"/>
          </a:p>
        </p:txBody>
      </p:sp>
      <p:sp>
        <p:nvSpPr>
          <p:cNvPr id="7" name="Text 3"/>
          <p:cNvSpPr/>
          <p:nvPr/>
        </p:nvSpPr>
        <p:spPr>
          <a:xfrm>
            <a:off x="1491496" y="2013585"/>
            <a:ext cx="7055882" cy="238601"/>
          </a:xfrm>
          <a:prstGeom prst="rect">
            <a:avLst/>
          </a:prstGeom>
          <a:noFill/>
          <a:ln/>
        </p:spPr>
        <p:txBody>
          <a:bodyPr wrap="none" lIns="0" tIns="0" rIns="0" bIns="0" rtlCol="0" anchor="t"/>
          <a:lstStyle/>
          <a:p>
            <a:pPr algn="l" marL="342900" indent="-342900">
              <a:lnSpc>
                <a:spcPts val="1850"/>
              </a:lnSpc>
              <a:buSzPct val="100000"/>
              <a:buChar char="•"/>
            </a:pPr>
            <a:r>
              <a:rPr lang="en-US" sz="1150" dirty="0">
                <a:solidFill>
                  <a:srgbClr val="272525"/>
                </a:solidFill>
                <a:latin typeface="Inter" pitchFamily="34" charset="0"/>
                <a:ea typeface="Inter" pitchFamily="34" charset="-122"/>
                <a:cs typeface="Inter" pitchFamily="34" charset="-120"/>
              </a:rPr>
              <a:t>Run installer with defaults</a:t>
            </a:r>
            <a:endParaRPr lang="en-US" sz="1150" dirty="0"/>
          </a:p>
        </p:txBody>
      </p:sp>
      <p:sp>
        <p:nvSpPr>
          <p:cNvPr id="8" name="Text 4"/>
          <p:cNvSpPr/>
          <p:nvPr/>
        </p:nvSpPr>
        <p:spPr>
          <a:xfrm>
            <a:off x="1491496" y="2304336"/>
            <a:ext cx="7055882" cy="238601"/>
          </a:xfrm>
          <a:prstGeom prst="rect">
            <a:avLst/>
          </a:prstGeom>
          <a:noFill/>
          <a:ln/>
        </p:spPr>
        <p:txBody>
          <a:bodyPr wrap="none" lIns="0" tIns="0" rIns="0" bIns="0" rtlCol="0" anchor="t"/>
          <a:lstStyle/>
          <a:p>
            <a:pPr algn="l" marL="342900" indent="-342900">
              <a:lnSpc>
                <a:spcPts val="1850"/>
              </a:lnSpc>
              <a:buSzPct val="100000"/>
              <a:buChar char="•"/>
            </a:pPr>
            <a:r>
              <a:rPr lang="en-US" sz="1150" dirty="0">
                <a:solidFill>
                  <a:srgbClr val="272525"/>
                </a:solidFill>
                <a:latin typeface="Inter" pitchFamily="34" charset="0"/>
                <a:ea typeface="Inter" pitchFamily="34" charset="-122"/>
                <a:cs typeface="Inter" pitchFamily="34" charset="-120"/>
              </a:rPr>
              <a:t>Enable Kubernetes in settings</a:t>
            </a:r>
            <a:endParaRPr lang="en-US" sz="1150" dirty="0"/>
          </a:p>
        </p:txBody>
      </p:sp>
      <p:sp>
        <p:nvSpPr>
          <p:cNvPr id="9" name="Text 5"/>
          <p:cNvSpPr/>
          <p:nvPr/>
        </p:nvSpPr>
        <p:spPr>
          <a:xfrm>
            <a:off x="1491496" y="2595086"/>
            <a:ext cx="7055882" cy="246221"/>
          </a:xfrm>
          <a:prstGeom prst="rect">
            <a:avLst/>
          </a:prstGeom>
          <a:noFill/>
          <a:ln/>
        </p:spPr>
        <p:txBody>
          <a:bodyPr wrap="none" lIns="0" tIns="0" rIns="0" bIns="0" rtlCol="0" anchor="t"/>
          <a:lstStyle/>
          <a:p>
            <a:pPr algn="l" marL="342900" indent="-342900">
              <a:lnSpc>
                <a:spcPts val="1850"/>
              </a:lnSpc>
              <a:buSzPct val="100000"/>
              <a:buChar char="•"/>
            </a:pPr>
            <a:r>
              <a:rPr lang="en-US" sz="1150" dirty="0">
                <a:solidFill>
                  <a:srgbClr val="272525"/>
                </a:solidFill>
                <a:latin typeface="Inter" pitchFamily="34" charset="0"/>
                <a:ea typeface="Inter" pitchFamily="34" charset="-122"/>
                <a:cs typeface="Inter" pitchFamily="34" charset="-120"/>
              </a:rPr>
              <a:t>Verify: </a:t>
            </a:r>
            <a:pPr algn="l" indent="0" marL="0">
              <a:lnSpc>
                <a:spcPts val="1850"/>
              </a:lnSpc>
              <a:buNone/>
            </a:pPr>
            <a:r>
              <a:rPr lang="en-US" sz="1150" dirty="0">
                <a:solidFill>
                  <a:srgbClr val="272525"/>
                </a:solidFill>
                <a:highlight>
                  <a:srgbClr val="F2F2F2"/>
                </a:highlight>
                <a:latin typeface="Consolas" pitchFamily="34" charset="0"/>
                <a:ea typeface="Consolas" pitchFamily="34" charset="-122"/>
                <a:cs typeface="Consolas" pitchFamily="34" charset="-120"/>
              </a:rPr>
              <a:t>kubectl get nodes</a:t>
            </a:r>
            <a:endParaRPr lang="en-US" sz="1150" dirty="0"/>
          </a:p>
        </p:txBody>
      </p:sp>
      <p:pic>
        <p:nvPicPr>
          <p:cNvPr id="10" name="Image 2" descr="preencoded.png">    </p:cNvPr>
          <p:cNvPicPr>
            <a:picLocks noChangeAspect="1"/>
          </p:cNvPicPr>
          <p:nvPr/>
        </p:nvPicPr>
        <p:blipFill>
          <a:blip r:embed="rId3"/>
          <a:stretch>
            <a:fillRect/>
          </a:stretch>
        </p:blipFill>
        <p:spPr>
          <a:xfrm>
            <a:off x="596622" y="2990374"/>
            <a:ext cx="745808" cy="2033826"/>
          </a:xfrm>
          <a:prstGeom prst="rect">
            <a:avLst/>
          </a:prstGeom>
        </p:spPr>
      </p:pic>
      <p:sp>
        <p:nvSpPr>
          <p:cNvPr id="11" name="Text 6"/>
          <p:cNvSpPr/>
          <p:nvPr/>
        </p:nvSpPr>
        <p:spPr>
          <a:xfrm>
            <a:off x="1491496" y="3139440"/>
            <a:ext cx="1957745" cy="244673"/>
          </a:xfrm>
          <a:prstGeom prst="rect">
            <a:avLst/>
          </a:prstGeom>
          <a:noFill/>
          <a:ln/>
        </p:spPr>
        <p:txBody>
          <a:bodyPr wrap="none" lIns="0" tIns="0" rIns="0" bIns="0" rtlCol="0" anchor="t"/>
          <a:lstStyle/>
          <a:p>
            <a:pPr algn="l" indent="0" marL="0">
              <a:lnSpc>
                <a:spcPts val="1900"/>
              </a:lnSpc>
              <a:buNone/>
            </a:pPr>
            <a:r>
              <a:rPr lang="en-US" sz="1500" b="1" dirty="0">
                <a:solidFill>
                  <a:srgbClr val="272525"/>
                </a:solidFill>
                <a:latin typeface="Petrona Bold" pitchFamily="34" charset="0"/>
                <a:ea typeface="Petrona Bold" pitchFamily="34" charset="-122"/>
                <a:cs typeface="Petrona Bold" pitchFamily="34" charset="-120"/>
              </a:rPr>
              <a:t>Tomcat &amp; Maven</a:t>
            </a:r>
            <a:endParaRPr lang="en-US" sz="1500" dirty="0"/>
          </a:p>
        </p:txBody>
      </p:sp>
      <p:sp>
        <p:nvSpPr>
          <p:cNvPr id="12" name="Text 7"/>
          <p:cNvSpPr/>
          <p:nvPr/>
        </p:nvSpPr>
        <p:spPr>
          <a:xfrm>
            <a:off x="1491496" y="3473529"/>
            <a:ext cx="7055882" cy="238601"/>
          </a:xfrm>
          <a:prstGeom prst="rect">
            <a:avLst/>
          </a:prstGeom>
          <a:noFill/>
          <a:ln/>
        </p:spPr>
        <p:txBody>
          <a:bodyPr wrap="none" lIns="0" tIns="0" rIns="0" bIns="0" rtlCol="0" anchor="t"/>
          <a:lstStyle/>
          <a:p>
            <a:pPr algn="l" marL="342900" indent="-342900">
              <a:lnSpc>
                <a:spcPts val="1850"/>
              </a:lnSpc>
              <a:buSzPct val="100000"/>
              <a:buChar char="•"/>
            </a:pPr>
            <a:r>
              <a:rPr lang="en-US" sz="1150" dirty="0">
                <a:solidFill>
                  <a:srgbClr val="272525"/>
                </a:solidFill>
                <a:latin typeface="Inter" pitchFamily="34" charset="0"/>
                <a:ea typeface="Inter" pitchFamily="34" charset="-122"/>
                <a:cs typeface="Inter" pitchFamily="34" charset="-120"/>
              </a:rPr>
              <a:t>Extract Tomcat to C:\tomcat</a:t>
            </a:r>
            <a:endParaRPr lang="en-US" sz="1150" dirty="0"/>
          </a:p>
        </p:txBody>
      </p:sp>
      <p:sp>
        <p:nvSpPr>
          <p:cNvPr id="13" name="Text 8"/>
          <p:cNvSpPr/>
          <p:nvPr/>
        </p:nvSpPr>
        <p:spPr>
          <a:xfrm>
            <a:off x="1491496" y="3764280"/>
            <a:ext cx="7055882" cy="238601"/>
          </a:xfrm>
          <a:prstGeom prst="rect">
            <a:avLst/>
          </a:prstGeom>
          <a:noFill/>
          <a:ln/>
        </p:spPr>
        <p:txBody>
          <a:bodyPr wrap="none" lIns="0" tIns="0" rIns="0" bIns="0" rtlCol="0" anchor="t"/>
          <a:lstStyle/>
          <a:p>
            <a:pPr algn="l" marL="342900" indent="-342900">
              <a:lnSpc>
                <a:spcPts val="1850"/>
              </a:lnSpc>
              <a:buSzPct val="100000"/>
              <a:buChar char="•"/>
            </a:pPr>
            <a:r>
              <a:rPr lang="en-US" sz="1150" dirty="0">
                <a:solidFill>
                  <a:srgbClr val="272525"/>
                </a:solidFill>
                <a:latin typeface="Inter" pitchFamily="34" charset="0"/>
                <a:ea typeface="Inter" pitchFamily="34" charset="-122"/>
                <a:cs typeface="Inter" pitchFamily="34" charset="-120"/>
              </a:rPr>
              <a:t>Set CATALINA_HOME</a:t>
            </a:r>
            <a:endParaRPr lang="en-US" sz="1150" dirty="0"/>
          </a:p>
        </p:txBody>
      </p:sp>
      <p:sp>
        <p:nvSpPr>
          <p:cNvPr id="14" name="Text 9"/>
          <p:cNvSpPr/>
          <p:nvPr/>
        </p:nvSpPr>
        <p:spPr>
          <a:xfrm>
            <a:off x="1491496" y="4055031"/>
            <a:ext cx="7055882" cy="238601"/>
          </a:xfrm>
          <a:prstGeom prst="rect">
            <a:avLst/>
          </a:prstGeom>
          <a:noFill/>
          <a:ln/>
        </p:spPr>
        <p:txBody>
          <a:bodyPr wrap="none" lIns="0" tIns="0" rIns="0" bIns="0" rtlCol="0" anchor="t"/>
          <a:lstStyle/>
          <a:p>
            <a:pPr algn="l" marL="342900" indent="-342900">
              <a:lnSpc>
                <a:spcPts val="1850"/>
              </a:lnSpc>
              <a:buSzPct val="100000"/>
              <a:buChar char="•"/>
            </a:pPr>
            <a:r>
              <a:rPr lang="en-US" sz="1150" dirty="0">
                <a:solidFill>
                  <a:srgbClr val="272525"/>
                </a:solidFill>
                <a:latin typeface="Inter" pitchFamily="34" charset="0"/>
                <a:ea typeface="Inter" pitchFamily="34" charset="-122"/>
                <a:cs typeface="Inter" pitchFamily="34" charset="-120"/>
              </a:rPr>
              <a:t>Extract Maven to C:\maven</a:t>
            </a:r>
            <a:endParaRPr lang="en-US" sz="1150" dirty="0"/>
          </a:p>
        </p:txBody>
      </p:sp>
      <p:sp>
        <p:nvSpPr>
          <p:cNvPr id="15" name="Text 10"/>
          <p:cNvSpPr/>
          <p:nvPr/>
        </p:nvSpPr>
        <p:spPr>
          <a:xfrm>
            <a:off x="1491496" y="4345781"/>
            <a:ext cx="7055882" cy="238601"/>
          </a:xfrm>
          <a:prstGeom prst="rect">
            <a:avLst/>
          </a:prstGeom>
          <a:noFill/>
          <a:ln/>
        </p:spPr>
        <p:txBody>
          <a:bodyPr wrap="none" lIns="0" tIns="0" rIns="0" bIns="0" rtlCol="0" anchor="t"/>
          <a:lstStyle/>
          <a:p>
            <a:pPr algn="l" marL="342900" indent="-342900">
              <a:lnSpc>
                <a:spcPts val="1850"/>
              </a:lnSpc>
              <a:buSzPct val="100000"/>
              <a:buChar char="•"/>
            </a:pPr>
            <a:r>
              <a:rPr lang="en-US" sz="1150" dirty="0">
                <a:solidFill>
                  <a:srgbClr val="272525"/>
                </a:solidFill>
                <a:latin typeface="Inter" pitchFamily="34" charset="0"/>
                <a:ea typeface="Inter" pitchFamily="34" charset="-122"/>
                <a:cs typeface="Inter" pitchFamily="34" charset="-120"/>
              </a:rPr>
              <a:t>Set MAVEN_HOME</a:t>
            </a:r>
            <a:endParaRPr lang="en-US" sz="1150" dirty="0"/>
          </a:p>
        </p:txBody>
      </p:sp>
      <p:sp>
        <p:nvSpPr>
          <p:cNvPr id="16" name="Text 11"/>
          <p:cNvSpPr/>
          <p:nvPr/>
        </p:nvSpPr>
        <p:spPr>
          <a:xfrm>
            <a:off x="1491496" y="4636532"/>
            <a:ext cx="7055882" cy="238601"/>
          </a:xfrm>
          <a:prstGeom prst="rect">
            <a:avLst/>
          </a:prstGeom>
          <a:noFill/>
          <a:ln/>
        </p:spPr>
        <p:txBody>
          <a:bodyPr wrap="none" lIns="0" tIns="0" rIns="0" bIns="0" rtlCol="0" anchor="t"/>
          <a:lstStyle/>
          <a:p>
            <a:pPr algn="l" marL="342900" indent="-342900">
              <a:lnSpc>
                <a:spcPts val="1850"/>
              </a:lnSpc>
              <a:buSzPct val="100000"/>
              <a:buChar char="•"/>
            </a:pPr>
            <a:r>
              <a:rPr lang="en-US" sz="1150" dirty="0">
                <a:solidFill>
                  <a:srgbClr val="272525"/>
                </a:solidFill>
                <a:latin typeface="Inter" pitchFamily="34" charset="0"/>
                <a:ea typeface="Inter" pitchFamily="34" charset="-122"/>
                <a:cs typeface="Inter" pitchFamily="34" charset="-120"/>
              </a:rPr>
              <a:t>Update PATH variable</a:t>
            </a:r>
            <a:endParaRPr lang="en-US" sz="1150" dirty="0"/>
          </a:p>
        </p:txBody>
      </p:sp>
      <p:pic>
        <p:nvPicPr>
          <p:cNvPr id="17" name="Image 3" descr="preencoded.png">    </p:cNvPr>
          <p:cNvPicPr>
            <a:picLocks noChangeAspect="1"/>
          </p:cNvPicPr>
          <p:nvPr/>
        </p:nvPicPr>
        <p:blipFill>
          <a:blip r:embed="rId4"/>
          <a:stretch>
            <a:fillRect/>
          </a:stretch>
        </p:blipFill>
        <p:spPr>
          <a:xfrm>
            <a:off x="596622" y="5024199"/>
            <a:ext cx="745808" cy="2033826"/>
          </a:xfrm>
          <a:prstGeom prst="rect">
            <a:avLst/>
          </a:prstGeom>
        </p:spPr>
      </p:pic>
      <p:sp>
        <p:nvSpPr>
          <p:cNvPr id="18" name="Text 12"/>
          <p:cNvSpPr/>
          <p:nvPr/>
        </p:nvSpPr>
        <p:spPr>
          <a:xfrm>
            <a:off x="1491496" y="5173266"/>
            <a:ext cx="1957745" cy="244673"/>
          </a:xfrm>
          <a:prstGeom prst="rect">
            <a:avLst/>
          </a:prstGeom>
          <a:noFill/>
          <a:ln/>
        </p:spPr>
        <p:txBody>
          <a:bodyPr wrap="none" lIns="0" tIns="0" rIns="0" bIns="0" rtlCol="0" anchor="t"/>
          <a:lstStyle/>
          <a:p>
            <a:pPr algn="l" indent="0" marL="0">
              <a:lnSpc>
                <a:spcPts val="1900"/>
              </a:lnSpc>
              <a:buNone/>
            </a:pPr>
            <a:r>
              <a:rPr lang="en-US" sz="1500" b="1" dirty="0">
                <a:solidFill>
                  <a:srgbClr val="272525"/>
                </a:solidFill>
                <a:latin typeface="Petrona Bold" pitchFamily="34" charset="0"/>
                <a:ea typeface="Petrona Bold" pitchFamily="34" charset="-122"/>
                <a:cs typeface="Petrona Bold" pitchFamily="34" charset="-120"/>
              </a:rPr>
              <a:t>Jenkins</a:t>
            </a:r>
            <a:endParaRPr lang="en-US" sz="1500" dirty="0"/>
          </a:p>
        </p:txBody>
      </p:sp>
      <p:sp>
        <p:nvSpPr>
          <p:cNvPr id="19" name="Text 13"/>
          <p:cNvSpPr/>
          <p:nvPr/>
        </p:nvSpPr>
        <p:spPr>
          <a:xfrm>
            <a:off x="1491496" y="5507355"/>
            <a:ext cx="7055882" cy="238601"/>
          </a:xfrm>
          <a:prstGeom prst="rect">
            <a:avLst/>
          </a:prstGeom>
          <a:noFill/>
          <a:ln/>
        </p:spPr>
        <p:txBody>
          <a:bodyPr wrap="none" lIns="0" tIns="0" rIns="0" bIns="0" rtlCol="0" anchor="t"/>
          <a:lstStyle/>
          <a:p>
            <a:pPr algn="l" marL="342900" indent="-342900">
              <a:lnSpc>
                <a:spcPts val="1850"/>
              </a:lnSpc>
              <a:buSzPct val="100000"/>
              <a:buChar char="•"/>
            </a:pPr>
            <a:r>
              <a:rPr lang="en-US" sz="1150" dirty="0">
                <a:solidFill>
                  <a:srgbClr val="272525"/>
                </a:solidFill>
                <a:latin typeface="Inter" pitchFamily="34" charset="0"/>
                <a:ea typeface="Inter" pitchFamily="34" charset="-122"/>
                <a:cs typeface="Inter" pitchFamily="34" charset="-120"/>
              </a:rPr>
              <a:t>Run as WAR file</a:t>
            </a:r>
            <a:endParaRPr lang="en-US" sz="1150" dirty="0"/>
          </a:p>
        </p:txBody>
      </p:sp>
      <p:sp>
        <p:nvSpPr>
          <p:cNvPr id="20" name="Text 14"/>
          <p:cNvSpPr/>
          <p:nvPr/>
        </p:nvSpPr>
        <p:spPr>
          <a:xfrm>
            <a:off x="1491496" y="5798106"/>
            <a:ext cx="7055882" cy="238601"/>
          </a:xfrm>
          <a:prstGeom prst="rect">
            <a:avLst/>
          </a:prstGeom>
          <a:noFill/>
          <a:ln/>
        </p:spPr>
        <p:txBody>
          <a:bodyPr wrap="none" lIns="0" tIns="0" rIns="0" bIns="0" rtlCol="0" anchor="t"/>
          <a:lstStyle/>
          <a:p>
            <a:pPr algn="l" marL="342900" indent="-342900">
              <a:lnSpc>
                <a:spcPts val="1850"/>
              </a:lnSpc>
              <a:buSzPct val="100000"/>
              <a:buChar char="•"/>
            </a:pPr>
            <a:r>
              <a:rPr lang="en-US" sz="1150" dirty="0">
                <a:solidFill>
                  <a:srgbClr val="272525"/>
                </a:solidFill>
                <a:latin typeface="Inter" pitchFamily="34" charset="0"/>
                <a:ea typeface="Inter" pitchFamily="34" charset="-122"/>
                <a:cs typeface="Inter" pitchFamily="34" charset="-120"/>
              </a:rPr>
              <a:t>Access localhost:9090</a:t>
            </a:r>
            <a:endParaRPr lang="en-US" sz="1150" dirty="0"/>
          </a:p>
        </p:txBody>
      </p:sp>
      <p:sp>
        <p:nvSpPr>
          <p:cNvPr id="21" name="Text 15"/>
          <p:cNvSpPr/>
          <p:nvPr/>
        </p:nvSpPr>
        <p:spPr>
          <a:xfrm>
            <a:off x="1491496" y="6088856"/>
            <a:ext cx="7055882" cy="238601"/>
          </a:xfrm>
          <a:prstGeom prst="rect">
            <a:avLst/>
          </a:prstGeom>
          <a:noFill/>
          <a:ln/>
        </p:spPr>
        <p:txBody>
          <a:bodyPr wrap="none" lIns="0" tIns="0" rIns="0" bIns="0" rtlCol="0" anchor="t"/>
          <a:lstStyle/>
          <a:p>
            <a:pPr algn="l" marL="342900" indent="-342900">
              <a:lnSpc>
                <a:spcPts val="1850"/>
              </a:lnSpc>
              <a:buSzPct val="100000"/>
              <a:buChar char="•"/>
            </a:pPr>
            <a:r>
              <a:rPr lang="en-US" sz="1150" dirty="0">
                <a:solidFill>
                  <a:srgbClr val="272525"/>
                </a:solidFill>
                <a:latin typeface="Inter" pitchFamily="34" charset="0"/>
                <a:ea typeface="Inter" pitchFamily="34" charset="-122"/>
                <a:cs typeface="Inter" pitchFamily="34" charset="-120"/>
              </a:rPr>
              <a:t>Unlock with initial password</a:t>
            </a:r>
            <a:endParaRPr lang="en-US" sz="1150" dirty="0"/>
          </a:p>
        </p:txBody>
      </p:sp>
      <p:sp>
        <p:nvSpPr>
          <p:cNvPr id="22" name="Text 16"/>
          <p:cNvSpPr/>
          <p:nvPr/>
        </p:nvSpPr>
        <p:spPr>
          <a:xfrm>
            <a:off x="1491496" y="6379607"/>
            <a:ext cx="7055882" cy="238601"/>
          </a:xfrm>
          <a:prstGeom prst="rect">
            <a:avLst/>
          </a:prstGeom>
          <a:noFill/>
          <a:ln/>
        </p:spPr>
        <p:txBody>
          <a:bodyPr wrap="none" lIns="0" tIns="0" rIns="0" bIns="0" rtlCol="0" anchor="t"/>
          <a:lstStyle/>
          <a:p>
            <a:pPr algn="l" marL="342900" indent="-342900">
              <a:lnSpc>
                <a:spcPts val="1850"/>
              </a:lnSpc>
              <a:buSzPct val="100000"/>
              <a:buChar char="•"/>
            </a:pPr>
            <a:r>
              <a:rPr lang="en-US" sz="1150" dirty="0">
                <a:solidFill>
                  <a:srgbClr val="272525"/>
                </a:solidFill>
                <a:latin typeface="Inter" pitchFamily="34" charset="0"/>
                <a:ea typeface="Inter" pitchFamily="34" charset="-122"/>
                <a:cs typeface="Inter" pitchFamily="34" charset="-120"/>
              </a:rPr>
              <a:t>Install suggested plugins</a:t>
            </a:r>
            <a:endParaRPr lang="en-US" sz="1150" dirty="0"/>
          </a:p>
        </p:txBody>
      </p:sp>
      <p:sp>
        <p:nvSpPr>
          <p:cNvPr id="23" name="Text 17"/>
          <p:cNvSpPr/>
          <p:nvPr/>
        </p:nvSpPr>
        <p:spPr>
          <a:xfrm>
            <a:off x="1491496" y="6670358"/>
            <a:ext cx="7055882" cy="238601"/>
          </a:xfrm>
          <a:prstGeom prst="rect">
            <a:avLst/>
          </a:prstGeom>
          <a:noFill/>
          <a:ln/>
        </p:spPr>
        <p:txBody>
          <a:bodyPr wrap="none" lIns="0" tIns="0" rIns="0" bIns="0" rtlCol="0" anchor="t"/>
          <a:lstStyle/>
          <a:p>
            <a:pPr algn="l" marL="342900" indent="-342900">
              <a:lnSpc>
                <a:spcPts val="1850"/>
              </a:lnSpc>
              <a:buSzPct val="100000"/>
              <a:buChar char="•"/>
            </a:pPr>
            <a:r>
              <a:rPr lang="en-US" sz="1150" dirty="0">
                <a:solidFill>
                  <a:srgbClr val="272525"/>
                </a:solidFill>
                <a:latin typeface="Inter" pitchFamily="34" charset="0"/>
                <a:ea typeface="Inter" pitchFamily="34" charset="-122"/>
                <a:cs typeface="Inter" pitchFamily="34" charset="-120"/>
              </a:rPr>
              <a:t>Create admin user</a:t>
            </a:r>
            <a:endParaRPr lang="en-US" sz="1150" dirty="0"/>
          </a:p>
        </p:txBody>
      </p:sp>
      <p:sp>
        <p:nvSpPr>
          <p:cNvPr id="24" name="Text 18"/>
          <p:cNvSpPr/>
          <p:nvPr/>
        </p:nvSpPr>
        <p:spPr>
          <a:xfrm>
            <a:off x="596622" y="7225784"/>
            <a:ext cx="7950756" cy="477202"/>
          </a:xfrm>
          <a:prstGeom prst="rect">
            <a:avLst/>
          </a:prstGeom>
          <a:noFill/>
          <a:ln/>
        </p:spPr>
        <p:txBody>
          <a:bodyPr wrap="square" lIns="0" tIns="0" rIns="0" bIns="0" rtlCol="0" anchor="t"/>
          <a:lstStyle/>
          <a:p>
            <a:pPr algn="l" indent="0" marL="0">
              <a:lnSpc>
                <a:spcPts val="1850"/>
              </a:lnSpc>
              <a:buNone/>
            </a:pPr>
            <a:r>
              <a:rPr lang="en-US" sz="1150" dirty="0">
                <a:solidFill>
                  <a:srgbClr val="272525"/>
                </a:solidFill>
                <a:latin typeface="Inter" pitchFamily="34" charset="0"/>
                <a:ea typeface="Inter" pitchFamily="34" charset="-122"/>
                <a:cs typeface="Inter" pitchFamily="34" charset="-120"/>
              </a:rPr>
              <a:t>The installation process establishes all the core components required for our DevOps environment. Each tool is configured to work together, creating an integrated ecosystem on a single Windows machine.</a:t>
            </a:r>
            <a:endParaRPr lang="en-US" sz="11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24019" y="579477"/>
            <a:ext cx="6491049" cy="593884"/>
          </a:xfrm>
          <a:prstGeom prst="rect">
            <a:avLst/>
          </a:prstGeom>
          <a:noFill/>
          <a:ln/>
        </p:spPr>
        <p:txBody>
          <a:bodyPr wrap="none" lIns="0" tIns="0" rIns="0" bIns="0" rtlCol="0" anchor="t"/>
          <a:lstStyle/>
          <a:p>
            <a:pPr algn="l" indent="0" marL="0">
              <a:lnSpc>
                <a:spcPts val="4650"/>
              </a:lnSpc>
              <a:buNone/>
            </a:pPr>
            <a:r>
              <a:rPr lang="en-US" sz="3700" b="1" dirty="0">
                <a:solidFill>
                  <a:srgbClr val="000000"/>
                </a:solidFill>
                <a:latin typeface="Petrona Bold" pitchFamily="34" charset="0"/>
                <a:ea typeface="Petrona Bold" pitchFamily="34" charset="-122"/>
                <a:cs typeface="Petrona Bold" pitchFamily="34" charset="-120"/>
              </a:rPr>
              <a:t>Basic </a:t>
            </a:r>
            <a:pPr algn="l" indent="0" marL="0">
              <a:lnSpc>
                <a:spcPts val="4650"/>
              </a:lnSpc>
              <a:buNone/>
            </a:pPr>
            <a:r>
              <a:rPr lang="en-US" sz="3700" b="1" dirty="0">
                <a:solidFill>
                  <a:srgbClr val="A9F00F"/>
                </a:solidFill>
                <a:latin typeface="Petrona Bold" pitchFamily="34" charset="0"/>
                <a:ea typeface="Petrona Bold" pitchFamily="34" charset="-122"/>
                <a:cs typeface="Petrona Bold" pitchFamily="34" charset="-120"/>
              </a:rPr>
              <a:t>Kubernetes</a:t>
            </a:r>
            <a:pPr algn="l" indent="0" marL="0">
              <a:lnSpc>
                <a:spcPts val="4650"/>
              </a:lnSpc>
              <a:buNone/>
            </a:pPr>
            <a:r>
              <a:rPr lang="en-US" sz="3700" b="1" dirty="0">
                <a:solidFill>
                  <a:srgbClr val="000000"/>
                </a:solidFill>
                <a:latin typeface="Petrona Bold" pitchFamily="34" charset="0"/>
                <a:ea typeface="Petrona Bold" pitchFamily="34" charset="-122"/>
                <a:cs typeface="Petrona Bold" pitchFamily="34" charset="-120"/>
              </a:rPr>
              <a:t> Deployment</a:t>
            </a:r>
            <a:endParaRPr lang="en-US" sz="3700" dirty="0"/>
          </a:p>
        </p:txBody>
      </p:sp>
      <p:sp>
        <p:nvSpPr>
          <p:cNvPr id="4" name="Text 1"/>
          <p:cNvSpPr/>
          <p:nvPr/>
        </p:nvSpPr>
        <p:spPr>
          <a:xfrm>
            <a:off x="724019" y="1625798"/>
            <a:ext cx="3627239" cy="712708"/>
          </a:xfrm>
          <a:prstGeom prst="rect">
            <a:avLst/>
          </a:prstGeom>
          <a:noFill/>
          <a:ln/>
        </p:spPr>
        <p:txBody>
          <a:bodyPr wrap="square" lIns="0" tIns="0" rIns="0" bIns="0" rtlCol="0" anchor="t"/>
          <a:lstStyle/>
          <a:p>
            <a:pPr algn="l" indent="0" marL="0">
              <a:lnSpc>
                <a:spcPts val="2800"/>
              </a:lnSpc>
              <a:buNone/>
            </a:pPr>
            <a:r>
              <a:rPr lang="en-US" sz="2200" b="1" dirty="0">
                <a:solidFill>
                  <a:srgbClr val="000000"/>
                </a:solidFill>
                <a:latin typeface="Petrona Bold" pitchFamily="34" charset="0"/>
                <a:ea typeface="Petrona Bold" pitchFamily="34" charset="-122"/>
                <a:cs typeface="Petrona Bold" pitchFamily="34" charset="-120"/>
              </a:rPr>
              <a:t>Step-by-Step Kubernetes Deployment</a:t>
            </a:r>
            <a:endParaRPr lang="en-US" sz="2200" dirty="0"/>
          </a:p>
        </p:txBody>
      </p:sp>
      <p:sp>
        <p:nvSpPr>
          <p:cNvPr id="5" name="Shape 2"/>
          <p:cNvSpPr/>
          <p:nvPr/>
        </p:nvSpPr>
        <p:spPr>
          <a:xfrm>
            <a:off x="724019" y="2542103"/>
            <a:ext cx="3627239" cy="4904423"/>
          </a:xfrm>
          <a:prstGeom prst="roundRect">
            <a:avLst>
              <a:gd name="adj" fmla="val 2096"/>
            </a:avLst>
          </a:prstGeom>
          <a:solidFill>
            <a:srgbClr val="F2F2F2"/>
          </a:solidFill>
          <a:ln/>
        </p:spPr>
      </p:sp>
      <p:sp>
        <p:nvSpPr>
          <p:cNvPr id="6" name="Shape 3"/>
          <p:cNvSpPr/>
          <p:nvPr/>
        </p:nvSpPr>
        <p:spPr>
          <a:xfrm>
            <a:off x="714970" y="2542103"/>
            <a:ext cx="3645337" cy="4904423"/>
          </a:xfrm>
          <a:prstGeom prst="roundRect">
            <a:avLst>
              <a:gd name="adj" fmla="val 745"/>
            </a:avLst>
          </a:prstGeom>
          <a:solidFill>
            <a:srgbClr val="F2F2F2"/>
          </a:solidFill>
          <a:ln/>
        </p:spPr>
      </p:sp>
      <p:sp>
        <p:nvSpPr>
          <p:cNvPr id="7" name="Text 4"/>
          <p:cNvSpPr/>
          <p:nvPr/>
        </p:nvSpPr>
        <p:spPr>
          <a:xfrm>
            <a:off x="895945" y="2677835"/>
            <a:ext cx="3283387" cy="4632960"/>
          </a:xfrm>
          <a:prstGeom prst="rect">
            <a:avLst/>
          </a:prstGeom>
          <a:noFill/>
          <a:ln/>
        </p:spPr>
        <p:txBody>
          <a:bodyPr wrap="square" lIns="0" tIns="0" rIns="0" bIns="0" rtlCol="0" anchor="t"/>
          <a:lstStyle/>
          <a:p>
            <a:pPr algn="l" indent="0" marL="0">
              <a:lnSpc>
                <a:spcPts val="2250"/>
              </a:lnSpc>
              <a:buNone/>
            </a:pPr>
            <a:r>
              <a:rPr lang="en-US" sz="1400" dirty="0">
                <a:solidFill>
                  <a:srgbClr val="272525"/>
                </a:solidFill>
                <a:highlight>
                  <a:srgbClr val="F2F2F2"/>
                </a:highlight>
                <a:latin typeface="Consolas" pitchFamily="34" charset="0"/>
                <a:ea typeface="Consolas" pitchFamily="34" charset="-122"/>
                <a:cs typeface="Consolas" pitchFamily="34" charset="-120"/>
              </a:rPr>
              <a:t># Create a deploymentkubectl create deployment hello-node \  --image=k8s.gcr.io/echoserver:1.4# Expose the deployment as a servicekubectl expose deployment hello-node \  --type=LoadBalancer --port=8080# Verify running podskubectl get pods# Check service statuskubectl get services hello-node</a:t>
            </a:r>
            <a:endParaRPr lang="en-US" sz="1400" dirty="0"/>
          </a:p>
        </p:txBody>
      </p:sp>
      <p:sp>
        <p:nvSpPr>
          <p:cNvPr id="8" name="Text 5"/>
          <p:cNvSpPr/>
          <p:nvPr/>
        </p:nvSpPr>
        <p:spPr>
          <a:xfrm>
            <a:off x="4800362" y="1625798"/>
            <a:ext cx="3627239" cy="712708"/>
          </a:xfrm>
          <a:prstGeom prst="rect">
            <a:avLst/>
          </a:prstGeom>
          <a:noFill/>
          <a:ln/>
        </p:spPr>
        <p:txBody>
          <a:bodyPr wrap="square" lIns="0" tIns="0" rIns="0" bIns="0" rtlCol="0" anchor="t"/>
          <a:lstStyle/>
          <a:p>
            <a:pPr algn="l" indent="0" marL="0">
              <a:lnSpc>
                <a:spcPts val="2800"/>
              </a:lnSpc>
              <a:buNone/>
            </a:pPr>
            <a:r>
              <a:rPr lang="en-US" sz="2200" b="1" dirty="0">
                <a:solidFill>
                  <a:srgbClr val="000000"/>
                </a:solidFill>
                <a:latin typeface="Petrona Bold" pitchFamily="34" charset="0"/>
                <a:ea typeface="Petrona Bold" pitchFamily="34" charset="-122"/>
                <a:cs typeface="Petrona Bold" pitchFamily="34" charset="-120"/>
              </a:rPr>
              <a:t>Understanding the Deployment</a:t>
            </a:r>
            <a:endParaRPr lang="en-US" sz="2200" dirty="0"/>
          </a:p>
        </p:txBody>
      </p:sp>
      <p:sp>
        <p:nvSpPr>
          <p:cNvPr id="9" name="Text 6"/>
          <p:cNvSpPr/>
          <p:nvPr/>
        </p:nvSpPr>
        <p:spPr>
          <a:xfrm>
            <a:off x="4800362" y="2519482"/>
            <a:ext cx="3627239" cy="579120"/>
          </a:xfrm>
          <a:prstGeom prst="rect">
            <a:avLst/>
          </a:prstGeom>
          <a:noFill/>
          <a:ln/>
        </p:spPr>
        <p:txBody>
          <a:bodyPr wrap="square" lIns="0" tIns="0" rIns="0" bIns="0" rtlCol="0" anchor="t"/>
          <a:lstStyle/>
          <a:p>
            <a:pPr algn="l" indent="0" marL="0">
              <a:lnSpc>
                <a:spcPts val="2250"/>
              </a:lnSpc>
              <a:buNone/>
            </a:pPr>
            <a:r>
              <a:rPr lang="en-US" sz="1400" dirty="0">
                <a:solidFill>
                  <a:srgbClr val="272525"/>
                </a:solidFill>
                <a:latin typeface="Inter" pitchFamily="34" charset="0"/>
                <a:ea typeface="Inter" pitchFamily="34" charset="-122"/>
                <a:cs typeface="Inter" pitchFamily="34" charset="-120"/>
              </a:rPr>
              <a:t>This basic deployment demonstrates Kubernetes orchestration capabilities:</a:t>
            </a:r>
            <a:endParaRPr lang="en-US" sz="1400" dirty="0"/>
          </a:p>
        </p:txBody>
      </p:sp>
      <p:sp>
        <p:nvSpPr>
          <p:cNvPr id="10" name="Text 7"/>
          <p:cNvSpPr/>
          <p:nvPr/>
        </p:nvSpPr>
        <p:spPr>
          <a:xfrm>
            <a:off x="4800362" y="3261479"/>
            <a:ext cx="3627239" cy="586740"/>
          </a:xfrm>
          <a:prstGeom prst="rect">
            <a:avLst/>
          </a:prstGeom>
          <a:noFill/>
          <a:ln/>
        </p:spPr>
        <p:txBody>
          <a:bodyPr wrap="square" lIns="0" tIns="0" rIns="0" bIns="0" rtlCol="0" anchor="t"/>
          <a:lstStyle/>
          <a:p>
            <a:pPr algn="l" marL="342900" indent="-342900">
              <a:lnSpc>
                <a:spcPts val="2250"/>
              </a:lnSpc>
              <a:buSzPct val="100000"/>
              <a:buChar char="•"/>
            </a:pPr>
            <a:r>
              <a:rPr lang="en-US" sz="1400" dirty="0">
                <a:solidFill>
                  <a:srgbClr val="272525"/>
                </a:solidFill>
                <a:latin typeface="Inter" pitchFamily="34" charset="0"/>
                <a:ea typeface="Inter" pitchFamily="34" charset="-122"/>
                <a:cs typeface="Inter" pitchFamily="34" charset="-120"/>
              </a:rPr>
              <a:t>Creates a containerized application (</a:t>
            </a:r>
            <a:pPr algn="l" indent="0" marL="0">
              <a:lnSpc>
                <a:spcPts val="2250"/>
              </a:lnSpc>
              <a:buNone/>
            </a:pPr>
            <a:r>
              <a:rPr lang="en-US" sz="1400" dirty="0">
                <a:solidFill>
                  <a:srgbClr val="272525"/>
                </a:solidFill>
                <a:highlight>
                  <a:srgbClr val="F2F2F2"/>
                </a:highlight>
                <a:latin typeface="Consolas" pitchFamily="34" charset="0"/>
                <a:ea typeface="Consolas" pitchFamily="34" charset="-122"/>
                <a:cs typeface="Consolas" pitchFamily="34" charset="-120"/>
              </a:rPr>
              <a:t>echoserver</a:t>
            </a:r>
            <a:pPr algn="l" indent="0" marL="0">
              <a:lnSpc>
                <a:spcPts val="2250"/>
              </a:lnSpc>
              <a:buNone/>
            </a:pPr>
            <a:r>
              <a:rPr lang="en-US" sz="1400" dirty="0">
                <a:solidFill>
                  <a:srgbClr val="272525"/>
                </a:solidFill>
                <a:latin typeface="Inter" pitchFamily="34" charset="0"/>
                <a:ea typeface="Inter" pitchFamily="34" charset="-122"/>
                <a:cs typeface="Inter" pitchFamily="34" charset="-120"/>
              </a:rPr>
              <a:t>)</a:t>
            </a:r>
            <a:endParaRPr lang="en-US" sz="1400" dirty="0"/>
          </a:p>
        </p:txBody>
      </p:sp>
      <p:sp>
        <p:nvSpPr>
          <p:cNvPr id="11" name="Text 8"/>
          <p:cNvSpPr/>
          <p:nvPr/>
        </p:nvSpPr>
        <p:spPr>
          <a:xfrm>
            <a:off x="4800362" y="3911560"/>
            <a:ext cx="3627239" cy="289560"/>
          </a:xfrm>
          <a:prstGeom prst="rect">
            <a:avLst/>
          </a:prstGeom>
          <a:noFill/>
          <a:ln/>
        </p:spPr>
        <p:txBody>
          <a:bodyPr wrap="none" lIns="0" tIns="0" rIns="0" bIns="0" rtlCol="0" anchor="t"/>
          <a:lstStyle/>
          <a:p>
            <a:pPr algn="l" marL="342900" indent="-342900">
              <a:lnSpc>
                <a:spcPts val="2250"/>
              </a:lnSpc>
              <a:buSzPct val="100000"/>
              <a:buChar char="•"/>
            </a:pPr>
            <a:r>
              <a:rPr lang="en-US" sz="1400" dirty="0">
                <a:solidFill>
                  <a:srgbClr val="272525"/>
                </a:solidFill>
                <a:latin typeface="Inter" pitchFamily="34" charset="0"/>
                <a:ea typeface="Inter" pitchFamily="34" charset="-122"/>
                <a:cs typeface="Inter" pitchFamily="34" charset="-120"/>
              </a:rPr>
              <a:t>Exposes it via a load balancer service</a:t>
            </a:r>
            <a:endParaRPr lang="en-US" sz="1400" dirty="0"/>
          </a:p>
        </p:txBody>
      </p:sp>
      <p:sp>
        <p:nvSpPr>
          <p:cNvPr id="12" name="Text 9"/>
          <p:cNvSpPr/>
          <p:nvPr/>
        </p:nvSpPr>
        <p:spPr>
          <a:xfrm>
            <a:off x="4800362" y="4264462"/>
            <a:ext cx="3627239" cy="289560"/>
          </a:xfrm>
          <a:prstGeom prst="rect">
            <a:avLst/>
          </a:prstGeom>
          <a:noFill/>
          <a:ln/>
        </p:spPr>
        <p:txBody>
          <a:bodyPr wrap="none" lIns="0" tIns="0" rIns="0" bIns="0" rtlCol="0" anchor="t"/>
          <a:lstStyle/>
          <a:p>
            <a:pPr algn="l" marL="342900" indent="-342900">
              <a:lnSpc>
                <a:spcPts val="2250"/>
              </a:lnSpc>
              <a:buSzPct val="100000"/>
              <a:buChar char="•"/>
            </a:pPr>
            <a:r>
              <a:rPr lang="en-US" sz="1400" dirty="0">
                <a:solidFill>
                  <a:srgbClr val="272525"/>
                </a:solidFill>
                <a:latin typeface="Inter" pitchFamily="34" charset="0"/>
                <a:ea typeface="Inter" pitchFamily="34" charset="-122"/>
                <a:cs typeface="Inter" pitchFamily="34" charset="-120"/>
              </a:rPr>
              <a:t>Automatically manages pod lifecycle</a:t>
            </a:r>
            <a:endParaRPr lang="en-US" sz="1400" dirty="0"/>
          </a:p>
        </p:txBody>
      </p:sp>
      <p:sp>
        <p:nvSpPr>
          <p:cNvPr id="13" name="Text 10"/>
          <p:cNvSpPr/>
          <p:nvPr/>
        </p:nvSpPr>
        <p:spPr>
          <a:xfrm>
            <a:off x="4800362" y="4617363"/>
            <a:ext cx="3627239" cy="289560"/>
          </a:xfrm>
          <a:prstGeom prst="rect">
            <a:avLst/>
          </a:prstGeom>
          <a:noFill/>
          <a:ln/>
        </p:spPr>
        <p:txBody>
          <a:bodyPr wrap="none" lIns="0" tIns="0" rIns="0" bIns="0" rtlCol="0" anchor="t"/>
          <a:lstStyle/>
          <a:p>
            <a:pPr algn="l" marL="342900" indent="-342900">
              <a:lnSpc>
                <a:spcPts val="2250"/>
              </a:lnSpc>
              <a:buSzPct val="100000"/>
              <a:buChar char="•"/>
            </a:pPr>
            <a:r>
              <a:rPr lang="en-US" sz="1400" dirty="0">
                <a:solidFill>
                  <a:srgbClr val="272525"/>
                </a:solidFill>
                <a:latin typeface="Inter" pitchFamily="34" charset="0"/>
                <a:ea typeface="Inter" pitchFamily="34" charset="-122"/>
                <a:cs typeface="Inter" pitchFamily="34" charset="-120"/>
              </a:rPr>
              <a:t>Provides a stable endpoint for access</a:t>
            </a:r>
            <a:endParaRPr lang="en-US" sz="1400" dirty="0"/>
          </a:p>
        </p:txBody>
      </p:sp>
      <p:sp>
        <p:nvSpPr>
          <p:cNvPr id="14" name="Text 11"/>
          <p:cNvSpPr/>
          <p:nvPr/>
        </p:nvSpPr>
        <p:spPr>
          <a:xfrm>
            <a:off x="4800362" y="5069800"/>
            <a:ext cx="3627239" cy="1158240"/>
          </a:xfrm>
          <a:prstGeom prst="rect">
            <a:avLst/>
          </a:prstGeom>
          <a:noFill/>
          <a:ln/>
        </p:spPr>
        <p:txBody>
          <a:bodyPr wrap="square" lIns="0" tIns="0" rIns="0" bIns="0" rtlCol="0" anchor="t"/>
          <a:lstStyle/>
          <a:p>
            <a:pPr algn="l" indent="0" marL="0">
              <a:lnSpc>
                <a:spcPts val="2250"/>
              </a:lnSpc>
              <a:buNone/>
            </a:pPr>
            <a:r>
              <a:rPr lang="en-US" sz="1400" dirty="0">
                <a:solidFill>
                  <a:srgbClr val="272525"/>
                </a:solidFill>
                <a:latin typeface="Inter" pitchFamily="34" charset="0"/>
                <a:ea typeface="Inter" pitchFamily="34" charset="-122"/>
                <a:cs typeface="Inter" pitchFamily="34" charset="-120"/>
              </a:rPr>
              <a:t>Kubernetes abstracts away infrastructure complexity, allowing developers to focus on application logic rather than deployment details.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66750" y="458391"/>
            <a:ext cx="4724043" cy="546854"/>
          </a:xfrm>
          <a:prstGeom prst="rect">
            <a:avLst/>
          </a:prstGeom>
          <a:noFill/>
          <a:ln/>
        </p:spPr>
        <p:txBody>
          <a:bodyPr wrap="none" lIns="0" tIns="0" rIns="0" bIns="0" rtlCol="0" anchor="t"/>
          <a:lstStyle/>
          <a:p>
            <a:pPr algn="l" indent="0" marL="0">
              <a:lnSpc>
                <a:spcPts val="4300"/>
              </a:lnSpc>
              <a:buNone/>
            </a:pPr>
            <a:r>
              <a:rPr lang="en-US" sz="3400" b="1" dirty="0">
                <a:solidFill>
                  <a:srgbClr val="000000"/>
                </a:solidFill>
                <a:latin typeface="Petrona Bold" pitchFamily="34" charset="0"/>
                <a:ea typeface="Petrona Bold" pitchFamily="34" charset="-122"/>
                <a:cs typeface="Petrona Bold" pitchFamily="34" charset="-120"/>
              </a:rPr>
              <a:t>Spring Boot </a:t>
            </a:r>
            <a:pPr algn="l" indent="0" marL="0">
              <a:lnSpc>
                <a:spcPts val="4300"/>
              </a:lnSpc>
              <a:buNone/>
            </a:pPr>
            <a:r>
              <a:rPr lang="en-US" sz="3400" b="1" dirty="0">
                <a:solidFill>
                  <a:srgbClr val="A9F00F"/>
                </a:solidFill>
                <a:latin typeface="Petrona Bold" pitchFamily="34" charset="0"/>
                <a:ea typeface="Petrona Bold" pitchFamily="34" charset="-122"/>
                <a:cs typeface="Petrona Bold" pitchFamily="34" charset="-120"/>
              </a:rPr>
              <a:t>Integration</a:t>
            </a:r>
            <a:endParaRPr lang="en-US" sz="3400" dirty="0"/>
          </a:p>
        </p:txBody>
      </p:sp>
      <p:sp>
        <p:nvSpPr>
          <p:cNvPr id="3" name="Text 1"/>
          <p:cNvSpPr/>
          <p:nvPr/>
        </p:nvSpPr>
        <p:spPr>
          <a:xfrm>
            <a:off x="666750" y="1421963"/>
            <a:ext cx="5083731" cy="328136"/>
          </a:xfrm>
          <a:prstGeom prst="rect">
            <a:avLst/>
          </a:prstGeom>
          <a:noFill/>
          <a:ln/>
        </p:spPr>
        <p:txBody>
          <a:bodyPr wrap="none" lIns="0" tIns="0" rIns="0" bIns="0" rtlCol="0" anchor="t"/>
          <a:lstStyle/>
          <a:p>
            <a:pPr algn="l" indent="0" marL="0">
              <a:lnSpc>
                <a:spcPts val="2550"/>
              </a:lnSpc>
              <a:buNone/>
            </a:pPr>
            <a:r>
              <a:rPr lang="en-US" sz="2050" b="1" dirty="0">
                <a:solidFill>
                  <a:srgbClr val="000000"/>
                </a:solidFill>
                <a:latin typeface="Petrona Bold" pitchFamily="34" charset="0"/>
                <a:ea typeface="Petrona Bold" pitchFamily="34" charset="-122"/>
                <a:cs typeface="Petrona Bold" pitchFamily="34" charset="-120"/>
              </a:rPr>
              <a:t>Creating a Simple Spring Boot Application</a:t>
            </a:r>
            <a:endParaRPr lang="en-US" sz="2050" dirty="0"/>
          </a:p>
        </p:txBody>
      </p:sp>
      <p:sp>
        <p:nvSpPr>
          <p:cNvPr id="4" name="Text 2"/>
          <p:cNvSpPr/>
          <p:nvPr/>
        </p:nvSpPr>
        <p:spPr>
          <a:xfrm>
            <a:off x="666750" y="1916787"/>
            <a:ext cx="7130177" cy="266700"/>
          </a:xfrm>
          <a:prstGeom prst="rect">
            <a:avLst/>
          </a:prstGeom>
          <a:noFill/>
          <a:ln/>
        </p:spPr>
        <p:txBody>
          <a:bodyPr wrap="none" lIns="0" tIns="0" rIns="0" bIns="0" rtlCol="0" anchor="t"/>
          <a:lstStyle/>
          <a:p>
            <a:pPr algn="l" indent="0" marL="0">
              <a:lnSpc>
                <a:spcPts val="2100"/>
              </a:lnSpc>
              <a:buNone/>
            </a:pPr>
            <a:r>
              <a:rPr lang="en-US" sz="1300" dirty="0">
                <a:solidFill>
                  <a:srgbClr val="272525"/>
                </a:solidFill>
                <a:latin typeface="Inter" pitchFamily="34" charset="0"/>
                <a:ea typeface="Inter" pitchFamily="34" charset="-122"/>
                <a:cs typeface="Inter" pitchFamily="34" charset="-120"/>
              </a:rPr>
              <a:t>Spring Boot significantly simplifies Java application development through:</a:t>
            </a:r>
            <a:endParaRPr lang="en-US" sz="1300" dirty="0"/>
          </a:p>
        </p:txBody>
      </p:sp>
      <p:sp>
        <p:nvSpPr>
          <p:cNvPr id="5" name="Text 3"/>
          <p:cNvSpPr/>
          <p:nvPr/>
        </p:nvSpPr>
        <p:spPr>
          <a:xfrm>
            <a:off x="666750" y="2333506"/>
            <a:ext cx="7130177" cy="266700"/>
          </a:xfrm>
          <a:prstGeom prst="rect">
            <a:avLst/>
          </a:prstGeom>
          <a:noFill/>
          <a:ln/>
        </p:spPr>
        <p:txBody>
          <a:bodyPr wrap="none" lIns="0" tIns="0" rIns="0" bIns="0" rtlCol="0" anchor="t"/>
          <a:lstStyle/>
          <a:p>
            <a:pPr algn="l" marL="342900" indent="-342900">
              <a:lnSpc>
                <a:spcPts val="2100"/>
              </a:lnSpc>
              <a:buSzPct val="100000"/>
              <a:buChar char="•"/>
            </a:pPr>
            <a:r>
              <a:rPr lang="en-US" sz="1300" b="1" dirty="0">
                <a:solidFill>
                  <a:srgbClr val="272525"/>
                </a:solidFill>
                <a:latin typeface="Inter" pitchFamily="34" charset="0"/>
                <a:ea typeface="Inter" pitchFamily="34" charset="-122"/>
                <a:cs typeface="Inter" pitchFamily="34" charset="-120"/>
              </a:rPr>
              <a:t>Auto-configuration:</a:t>
            </a:r>
            <a:pPr algn="l" indent="0" marL="0">
              <a:lnSpc>
                <a:spcPts val="2100"/>
              </a:lnSpc>
              <a:buNone/>
            </a:pPr>
            <a:r>
              <a:rPr lang="en-US" sz="1300" dirty="0">
                <a:solidFill>
                  <a:srgbClr val="272525"/>
                </a:solidFill>
                <a:latin typeface="Inter" pitchFamily="34" charset="0"/>
                <a:ea typeface="Inter" pitchFamily="34" charset="-122"/>
                <a:cs typeface="Inter" pitchFamily="34" charset="-120"/>
              </a:rPr>
              <a:t> Eliminates boilerplate setup code</a:t>
            </a:r>
            <a:endParaRPr lang="en-US" sz="1300" dirty="0"/>
          </a:p>
        </p:txBody>
      </p:sp>
      <p:sp>
        <p:nvSpPr>
          <p:cNvPr id="6" name="Text 4"/>
          <p:cNvSpPr/>
          <p:nvPr/>
        </p:nvSpPr>
        <p:spPr>
          <a:xfrm>
            <a:off x="666750" y="2658547"/>
            <a:ext cx="7130177" cy="266700"/>
          </a:xfrm>
          <a:prstGeom prst="rect">
            <a:avLst/>
          </a:prstGeom>
          <a:noFill/>
          <a:ln/>
        </p:spPr>
        <p:txBody>
          <a:bodyPr wrap="none" lIns="0" tIns="0" rIns="0" bIns="0" rtlCol="0" anchor="t"/>
          <a:lstStyle/>
          <a:p>
            <a:pPr algn="l" marL="342900" indent="-342900">
              <a:lnSpc>
                <a:spcPts val="2100"/>
              </a:lnSpc>
              <a:buSzPct val="100000"/>
              <a:buChar char="•"/>
            </a:pPr>
            <a:r>
              <a:rPr lang="en-US" sz="1300" b="1" dirty="0">
                <a:solidFill>
                  <a:srgbClr val="272525"/>
                </a:solidFill>
                <a:latin typeface="Inter" pitchFamily="34" charset="0"/>
                <a:ea typeface="Inter" pitchFamily="34" charset="-122"/>
                <a:cs typeface="Inter" pitchFamily="34" charset="-120"/>
              </a:rPr>
              <a:t>Embedded servers:</a:t>
            </a:r>
            <a:pPr algn="l" indent="0" marL="0">
              <a:lnSpc>
                <a:spcPts val="2100"/>
              </a:lnSpc>
              <a:buNone/>
            </a:pPr>
            <a:r>
              <a:rPr lang="en-US" sz="1300" dirty="0">
                <a:solidFill>
                  <a:srgbClr val="272525"/>
                </a:solidFill>
                <a:latin typeface="Inter" pitchFamily="34" charset="0"/>
                <a:ea typeface="Inter" pitchFamily="34" charset="-122"/>
                <a:cs typeface="Inter" pitchFamily="34" charset="-120"/>
              </a:rPr>
              <a:t> Includes Tomcat by default</a:t>
            </a:r>
            <a:endParaRPr lang="en-US" sz="1300" dirty="0"/>
          </a:p>
        </p:txBody>
      </p:sp>
      <p:sp>
        <p:nvSpPr>
          <p:cNvPr id="7" name="Text 5"/>
          <p:cNvSpPr/>
          <p:nvPr/>
        </p:nvSpPr>
        <p:spPr>
          <a:xfrm>
            <a:off x="666750" y="2983587"/>
            <a:ext cx="7130177" cy="266700"/>
          </a:xfrm>
          <a:prstGeom prst="rect">
            <a:avLst/>
          </a:prstGeom>
          <a:noFill/>
          <a:ln/>
        </p:spPr>
        <p:txBody>
          <a:bodyPr wrap="none" lIns="0" tIns="0" rIns="0" bIns="0" rtlCol="0" anchor="t"/>
          <a:lstStyle/>
          <a:p>
            <a:pPr algn="l" marL="342900" indent="-342900">
              <a:lnSpc>
                <a:spcPts val="2100"/>
              </a:lnSpc>
              <a:buSzPct val="100000"/>
              <a:buChar char="•"/>
            </a:pPr>
            <a:r>
              <a:rPr lang="en-US" sz="1300" b="1" dirty="0">
                <a:solidFill>
                  <a:srgbClr val="272525"/>
                </a:solidFill>
                <a:latin typeface="Inter" pitchFamily="34" charset="0"/>
                <a:ea typeface="Inter" pitchFamily="34" charset="-122"/>
                <a:cs typeface="Inter" pitchFamily="34" charset="-120"/>
              </a:rPr>
              <a:t>Starter dependencies:</a:t>
            </a:r>
            <a:pPr algn="l" indent="0" marL="0">
              <a:lnSpc>
                <a:spcPts val="2100"/>
              </a:lnSpc>
              <a:buNone/>
            </a:pPr>
            <a:r>
              <a:rPr lang="en-US" sz="1300" dirty="0">
                <a:solidFill>
                  <a:srgbClr val="272525"/>
                </a:solidFill>
                <a:latin typeface="Inter" pitchFamily="34" charset="0"/>
                <a:ea typeface="Inter" pitchFamily="34" charset="-122"/>
                <a:cs typeface="Inter" pitchFamily="34" charset="-120"/>
              </a:rPr>
              <a:t> Pre-configured modules for common use cases</a:t>
            </a:r>
            <a:endParaRPr lang="en-US" sz="1300" dirty="0"/>
          </a:p>
        </p:txBody>
      </p:sp>
      <p:sp>
        <p:nvSpPr>
          <p:cNvPr id="8" name="Text 6"/>
          <p:cNvSpPr/>
          <p:nvPr/>
        </p:nvSpPr>
        <p:spPr>
          <a:xfrm>
            <a:off x="666750" y="3308628"/>
            <a:ext cx="7130177" cy="266700"/>
          </a:xfrm>
          <a:prstGeom prst="rect">
            <a:avLst/>
          </a:prstGeom>
          <a:noFill/>
          <a:ln/>
        </p:spPr>
        <p:txBody>
          <a:bodyPr wrap="none" lIns="0" tIns="0" rIns="0" bIns="0" rtlCol="0" anchor="t"/>
          <a:lstStyle/>
          <a:p>
            <a:pPr algn="l" marL="342900" indent="-342900">
              <a:lnSpc>
                <a:spcPts val="2100"/>
              </a:lnSpc>
              <a:buSzPct val="100000"/>
              <a:buChar char="•"/>
            </a:pPr>
            <a:r>
              <a:rPr lang="en-US" sz="1300" b="1" dirty="0">
                <a:solidFill>
                  <a:srgbClr val="272525"/>
                </a:solidFill>
                <a:latin typeface="Inter" pitchFamily="34" charset="0"/>
                <a:ea typeface="Inter" pitchFamily="34" charset="-122"/>
                <a:cs typeface="Inter" pitchFamily="34" charset="-120"/>
              </a:rPr>
              <a:t>Production-ready features:</a:t>
            </a:r>
            <a:pPr algn="l" indent="0" marL="0">
              <a:lnSpc>
                <a:spcPts val="2100"/>
              </a:lnSpc>
              <a:buNone/>
            </a:pPr>
            <a:r>
              <a:rPr lang="en-US" sz="1300" dirty="0">
                <a:solidFill>
                  <a:srgbClr val="272525"/>
                </a:solidFill>
                <a:latin typeface="Inter" pitchFamily="34" charset="0"/>
                <a:ea typeface="Inter" pitchFamily="34" charset="-122"/>
                <a:cs typeface="Inter" pitchFamily="34" charset="-120"/>
              </a:rPr>
              <a:t> Metrics, health checks, externalized configuration</a:t>
            </a:r>
            <a:endParaRPr lang="en-US" sz="1300" dirty="0"/>
          </a:p>
        </p:txBody>
      </p:sp>
      <p:sp>
        <p:nvSpPr>
          <p:cNvPr id="9" name="Shape 7"/>
          <p:cNvSpPr/>
          <p:nvPr/>
        </p:nvSpPr>
        <p:spPr>
          <a:xfrm>
            <a:off x="666750" y="3762851"/>
            <a:ext cx="7130177" cy="1850231"/>
          </a:xfrm>
          <a:prstGeom prst="roundRect">
            <a:avLst>
              <a:gd name="adj" fmla="val 3784"/>
            </a:avLst>
          </a:prstGeom>
          <a:solidFill>
            <a:srgbClr val="F2F2F2"/>
          </a:solidFill>
          <a:ln/>
        </p:spPr>
      </p:sp>
      <p:sp>
        <p:nvSpPr>
          <p:cNvPr id="10" name="Shape 8"/>
          <p:cNvSpPr/>
          <p:nvPr/>
        </p:nvSpPr>
        <p:spPr>
          <a:xfrm>
            <a:off x="658416" y="3762851"/>
            <a:ext cx="7146846" cy="1850231"/>
          </a:xfrm>
          <a:prstGeom prst="roundRect">
            <a:avLst>
              <a:gd name="adj" fmla="val 1351"/>
            </a:avLst>
          </a:prstGeom>
          <a:solidFill>
            <a:srgbClr val="F2F2F2"/>
          </a:solidFill>
          <a:ln/>
        </p:spPr>
      </p:sp>
      <p:sp>
        <p:nvSpPr>
          <p:cNvPr id="11" name="Text 9"/>
          <p:cNvSpPr/>
          <p:nvPr/>
        </p:nvSpPr>
        <p:spPr>
          <a:xfrm>
            <a:off x="825103" y="3887867"/>
            <a:ext cx="6813471" cy="1600200"/>
          </a:xfrm>
          <a:prstGeom prst="rect">
            <a:avLst/>
          </a:prstGeom>
          <a:noFill/>
          <a:ln/>
        </p:spPr>
        <p:txBody>
          <a:bodyPr wrap="square" lIns="0" tIns="0" rIns="0" bIns="0" rtlCol="0" anchor="t"/>
          <a:lstStyle/>
          <a:p>
            <a:pPr algn="l" indent="0" marL="0">
              <a:lnSpc>
                <a:spcPts val="2100"/>
              </a:lnSpc>
              <a:buNone/>
            </a:pPr>
            <a:r>
              <a:rPr lang="en-US" sz="1300" dirty="0">
                <a:solidFill>
                  <a:srgbClr val="272525"/>
                </a:solidFill>
                <a:highlight>
                  <a:srgbClr val="F2F2F2"/>
                </a:highlight>
                <a:latin typeface="Consolas" pitchFamily="34" charset="0"/>
                <a:ea typeface="Consolas" pitchFamily="34" charset="-122"/>
                <a:cs typeface="Consolas" pitchFamily="34" charset="-120"/>
              </a:rPr>
              <a:t># Create and run a Spring Boot applicationmvn spring-boot:run# Build a deployable JAR/WARmvn clean package</a:t>
            </a:r>
            <a:endParaRPr lang="en-US" sz="1300" dirty="0"/>
          </a:p>
        </p:txBody>
      </p:sp>
      <p:pic>
        <p:nvPicPr>
          <p:cNvPr id="12" name="Image 0" descr="preencoded.png">    </p:cNvPr>
          <p:cNvPicPr>
            <a:picLocks noChangeAspect="1"/>
          </p:cNvPicPr>
          <p:nvPr/>
        </p:nvPicPr>
        <p:blipFill>
          <a:blip r:embed="rId1"/>
          <a:stretch>
            <a:fillRect/>
          </a:stretch>
        </p:blipFill>
        <p:spPr>
          <a:xfrm>
            <a:off x="8211264" y="1442799"/>
            <a:ext cx="5759887" cy="5759887"/>
          </a:xfrm>
          <a:prstGeom prst="rect">
            <a:avLst/>
          </a:prstGeom>
        </p:spPr>
      </p:pic>
      <p:sp>
        <p:nvSpPr>
          <p:cNvPr id="13" name="Text 10"/>
          <p:cNvSpPr/>
          <p:nvPr/>
        </p:nvSpPr>
        <p:spPr>
          <a:xfrm>
            <a:off x="666750" y="7577733"/>
            <a:ext cx="13296900" cy="533400"/>
          </a:xfrm>
          <a:prstGeom prst="rect">
            <a:avLst/>
          </a:prstGeom>
          <a:noFill/>
          <a:ln/>
        </p:spPr>
        <p:txBody>
          <a:bodyPr wrap="square" lIns="0" tIns="0" rIns="0" bIns="0" rtlCol="0" anchor="t"/>
          <a:lstStyle/>
          <a:p>
            <a:pPr algn="l" indent="0" marL="0">
              <a:lnSpc>
                <a:spcPts val="2100"/>
              </a:lnSpc>
              <a:buNone/>
            </a:pPr>
            <a:r>
              <a:rPr lang="en-US" sz="1300" dirty="0">
                <a:solidFill>
                  <a:srgbClr val="272525"/>
                </a:solidFill>
                <a:latin typeface="Inter" pitchFamily="34" charset="0"/>
                <a:ea typeface="Inter" pitchFamily="34" charset="-122"/>
                <a:cs typeface="Inter" pitchFamily="34" charset="-120"/>
              </a:rPr>
              <a:t>Spring Boot's simplified development model integrates perfectly with our DevOps pipeline, enabling rapid creation of microservices that can be containerized and deployed through the same automated workflow. Its embedded Tomcat server also provides an alternative to standalone Tomcat for simpler applications.</a:t>
            </a:r>
            <a:endParaRPr lang="en-US"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215747"/>
            <a:ext cx="6300430" cy="651272"/>
          </a:xfrm>
          <a:prstGeom prst="rect">
            <a:avLst/>
          </a:prstGeom>
          <a:noFill/>
          <a:ln/>
        </p:spPr>
        <p:txBody>
          <a:bodyPr wrap="none" lIns="0" tIns="0" rIns="0" bIns="0" rtlCol="0" anchor="t"/>
          <a:lstStyle/>
          <a:p>
            <a:pPr algn="l" indent="0" marL="0">
              <a:lnSpc>
                <a:spcPts val="5100"/>
              </a:lnSpc>
              <a:buNone/>
            </a:pPr>
            <a:r>
              <a:rPr lang="en-US" sz="4100" b="1" dirty="0">
                <a:solidFill>
                  <a:srgbClr val="000000"/>
                </a:solidFill>
                <a:latin typeface="Petrona Bold" pitchFamily="34" charset="0"/>
                <a:ea typeface="Petrona Bold" pitchFamily="34" charset="-122"/>
                <a:cs typeface="Petrona Bold" pitchFamily="34" charset="-120"/>
              </a:rPr>
              <a:t>Complete </a:t>
            </a:r>
            <a:pPr algn="l" indent="0" marL="0">
              <a:lnSpc>
                <a:spcPts val="5100"/>
              </a:lnSpc>
              <a:buNone/>
            </a:pPr>
            <a:r>
              <a:rPr lang="en-US" sz="4100" b="1" dirty="0">
                <a:solidFill>
                  <a:srgbClr val="A9F00F"/>
                </a:solidFill>
                <a:latin typeface="Petrona Bold" pitchFamily="34" charset="0"/>
                <a:ea typeface="Petrona Bold" pitchFamily="34" charset="-122"/>
                <a:cs typeface="Petrona Bold" pitchFamily="34" charset="-120"/>
              </a:rPr>
              <a:t>CI/CD</a:t>
            </a:r>
            <a:pPr algn="l" indent="0" marL="0">
              <a:lnSpc>
                <a:spcPts val="5100"/>
              </a:lnSpc>
              <a:buNone/>
            </a:pPr>
            <a:r>
              <a:rPr lang="en-US" sz="4100" b="1" dirty="0">
                <a:solidFill>
                  <a:srgbClr val="000000"/>
                </a:solidFill>
                <a:latin typeface="Petrona Bold" pitchFamily="34" charset="0"/>
                <a:ea typeface="Petrona Bold" pitchFamily="34" charset="-122"/>
                <a:cs typeface="Petrona Bold" pitchFamily="34" charset="-120"/>
              </a:rPr>
              <a:t> Workflow</a:t>
            </a:r>
            <a:endParaRPr lang="en-US" sz="4100" dirty="0"/>
          </a:p>
        </p:txBody>
      </p:sp>
      <p:sp>
        <p:nvSpPr>
          <p:cNvPr id="3" name="Text 1"/>
          <p:cNvSpPr/>
          <p:nvPr/>
        </p:nvSpPr>
        <p:spPr>
          <a:xfrm>
            <a:off x="793790" y="2263854"/>
            <a:ext cx="198358" cy="248007"/>
          </a:xfrm>
          <a:prstGeom prst="rect">
            <a:avLst/>
          </a:prstGeom>
          <a:noFill/>
          <a:ln/>
        </p:spPr>
        <p:txBody>
          <a:bodyPr wrap="none" lIns="0" tIns="0" rIns="0" bIns="0" rtlCol="0" anchor="t"/>
          <a:lstStyle/>
          <a:p>
            <a:pPr algn="l" indent="0" marL="0">
              <a:lnSpc>
                <a:spcPts val="2500"/>
              </a:lnSpc>
              <a:buNone/>
            </a:pPr>
            <a:r>
              <a:rPr lang="en-US" sz="1550" dirty="0">
                <a:solidFill>
                  <a:srgbClr val="272525"/>
                </a:solidFill>
                <a:latin typeface="Petrona Light" pitchFamily="34" charset="0"/>
                <a:ea typeface="Petrona Light" pitchFamily="34" charset="-122"/>
                <a:cs typeface="Petrona Light" pitchFamily="34" charset="-120"/>
              </a:rPr>
              <a:t>01</a:t>
            </a:r>
            <a:endParaRPr lang="en-US" sz="1550" dirty="0"/>
          </a:p>
        </p:txBody>
      </p:sp>
      <p:sp>
        <p:nvSpPr>
          <p:cNvPr id="4" name="Shape 2"/>
          <p:cNvSpPr/>
          <p:nvPr/>
        </p:nvSpPr>
        <p:spPr>
          <a:xfrm>
            <a:off x="793790" y="2578179"/>
            <a:ext cx="4215289" cy="22860"/>
          </a:xfrm>
          <a:prstGeom prst="rect">
            <a:avLst/>
          </a:prstGeom>
          <a:solidFill>
            <a:srgbClr val="007EBD"/>
          </a:solidFill>
          <a:ln/>
        </p:spPr>
      </p:sp>
      <p:sp>
        <p:nvSpPr>
          <p:cNvPr id="5" name="Text 3"/>
          <p:cNvSpPr/>
          <p:nvPr/>
        </p:nvSpPr>
        <p:spPr>
          <a:xfrm>
            <a:off x="793790" y="2723078"/>
            <a:ext cx="3982403" cy="325636"/>
          </a:xfrm>
          <a:prstGeom prst="rect">
            <a:avLst/>
          </a:prstGeom>
          <a:noFill/>
          <a:ln/>
        </p:spPr>
        <p:txBody>
          <a:bodyPr wrap="none" lIns="0" tIns="0" rIns="0" bIns="0" rtlCol="0" anchor="t"/>
          <a:lstStyle/>
          <a:p>
            <a:pPr algn="l" indent="0" marL="0">
              <a:lnSpc>
                <a:spcPts val="2550"/>
              </a:lnSpc>
              <a:buNone/>
            </a:pPr>
            <a:r>
              <a:rPr lang="en-US" sz="2050" b="1" dirty="0">
                <a:solidFill>
                  <a:srgbClr val="272525"/>
                </a:solidFill>
                <a:latin typeface="Petrona Bold" pitchFamily="34" charset="0"/>
                <a:ea typeface="Petrona Bold" pitchFamily="34" charset="-122"/>
                <a:cs typeface="Petrona Bold" pitchFamily="34" charset="-120"/>
              </a:rPr>
              <a:t>Code Commit &amp; Webhook Trigger</a:t>
            </a:r>
            <a:endParaRPr lang="en-US" sz="2050" dirty="0"/>
          </a:p>
        </p:txBody>
      </p:sp>
      <p:sp>
        <p:nvSpPr>
          <p:cNvPr id="6" name="Text 4"/>
          <p:cNvSpPr/>
          <p:nvPr/>
        </p:nvSpPr>
        <p:spPr>
          <a:xfrm>
            <a:off x="793790" y="3167777"/>
            <a:ext cx="4215289" cy="952619"/>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Developer pushes code to GitHub repository, which triggers a webhook notification to Jenkins.</a:t>
            </a:r>
            <a:endParaRPr lang="en-US" sz="1550" dirty="0"/>
          </a:p>
        </p:txBody>
      </p:sp>
      <p:sp>
        <p:nvSpPr>
          <p:cNvPr id="7" name="Text 5"/>
          <p:cNvSpPr/>
          <p:nvPr/>
        </p:nvSpPr>
        <p:spPr>
          <a:xfrm>
            <a:off x="5207437" y="2263854"/>
            <a:ext cx="198358" cy="248007"/>
          </a:xfrm>
          <a:prstGeom prst="rect">
            <a:avLst/>
          </a:prstGeom>
          <a:noFill/>
          <a:ln/>
        </p:spPr>
        <p:txBody>
          <a:bodyPr wrap="none" lIns="0" tIns="0" rIns="0" bIns="0" rtlCol="0" anchor="t"/>
          <a:lstStyle/>
          <a:p>
            <a:pPr algn="l" indent="0" marL="0">
              <a:lnSpc>
                <a:spcPts val="2500"/>
              </a:lnSpc>
              <a:buNone/>
            </a:pPr>
            <a:r>
              <a:rPr lang="en-US" sz="1550" dirty="0">
                <a:solidFill>
                  <a:srgbClr val="272525"/>
                </a:solidFill>
                <a:latin typeface="Petrona Light" pitchFamily="34" charset="0"/>
                <a:ea typeface="Petrona Light" pitchFamily="34" charset="-122"/>
                <a:cs typeface="Petrona Light" pitchFamily="34" charset="-120"/>
              </a:rPr>
              <a:t>02</a:t>
            </a:r>
            <a:endParaRPr lang="en-US" sz="1550" dirty="0"/>
          </a:p>
        </p:txBody>
      </p:sp>
      <p:sp>
        <p:nvSpPr>
          <p:cNvPr id="8" name="Shape 6"/>
          <p:cNvSpPr/>
          <p:nvPr/>
        </p:nvSpPr>
        <p:spPr>
          <a:xfrm>
            <a:off x="5207437" y="2578179"/>
            <a:ext cx="4215408" cy="22860"/>
          </a:xfrm>
          <a:prstGeom prst="rect">
            <a:avLst/>
          </a:prstGeom>
          <a:solidFill>
            <a:srgbClr val="007EBD"/>
          </a:solidFill>
          <a:ln/>
        </p:spPr>
      </p:sp>
      <p:sp>
        <p:nvSpPr>
          <p:cNvPr id="9" name="Text 7"/>
          <p:cNvSpPr/>
          <p:nvPr/>
        </p:nvSpPr>
        <p:spPr>
          <a:xfrm>
            <a:off x="5207437" y="2723078"/>
            <a:ext cx="3471624" cy="325636"/>
          </a:xfrm>
          <a:prstGeom prst="rect">
            <a:avLst/>
          </a:prstGeom>
          <a:noFill/>
          <a:ln/>
        </p:spPr>
        <p:txBody>
          <a:bodyPr wrap="none" lIns="0" tIns="0" rIns="0" bIns="0" rtlCol="0" anchor="t"/>
          <a:lstStyle/>
          <a:p>
            <a:pPr algn="l" indent="0" marL="0">
              <a:lnSpc>
                <a:spcPts val="2550"/>
              </a:lnSpc>
              <a:buNone/>
            </a:pPr>
            <a:r>
              <a:rPr lang="en-US" sz="2050" b="1" dirty="0">
                <a:solidFill>
                  <a:srgbClr val="272525"/>
                </a:solidFill>
                <a:latin typeface="Petrona Bold" pitchFamily="34" charset="0"/>
                <a:ea typeface="Petrona Bold" pitchFamily="34" charset="-122"/>
                <a:cs typeface="Petrona Bold" pitchFamily="34" charset="-120"/>
              </a:rPr>
              <a:t>Automated Build with Maven</a:t>
            </a:r>
            <a:endParaRPr lang="en-US" sz="2050" dirty="0"/>
          </a:p>
        </p:txBody>
      </p:sp>
      <p:sp>
        <p:nvSpPr>
          <p:cNvPr id="10" name="Text 8"/>
          <p:cNvSpPr/>
          <p:nvPr/>
        </p:nvSpPr>
        <p:spPr>
          <a:xfrm>
            <a:off x="5207437" y="3167777"/>
            <a:ext cx="4215408" cy="952619"/>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Jenkins executes Maven build job that compiles the application, runs tests, and packages it as a WAR file.</a:t>
            </a:r>
            <a:endParaRPr lang="en-US" sz="1550" dirty="0"/>
          </a:p>
        </p:txBody>
      </p:sp>
      <p:sp>
        <p:nvSpPr>
          <p:cNvPr id="11" name="Text 9"/>
          <p:cNvSpPr/>
          <p:nvPr/>
        </p:nvSpPr>
        <p:spPr>
          <a:xfrm>
            <a:off x="9621203" y="2263854"/>
            <a:ext cx="198358" cy="248007"/>
          </a:xfrm>
          <a:prstGeom prst="rect">
            <a:avLst/>
          </a:prstGeom>
          <a:noFill/>
          <a:ln/>
        </p:spPr>
        <p:txBody>
          <a:bodyPr wrap="none" lIns="0" tIns="0" rIns="0" bIns="0" rtlCol="0" anchor="t"/>
          <a:lstStyle/>
          <a:p>
            <a:pPr algn="l" indent="0" marL="0">
              <a:lnSpc>
                <a:spcPts val="2500"/>
              </a:lnSpc>
              <a:buNone/>
            </a:pPr>
            <a:r>
              <a:rPr lang="en-US" sz="1550" dirty="0">
                <a:solidFill>
                  <a:srgbClr val="272525"/>
                </a:solidFill>
                <a:latin typeface="Petrona Light" pitchFamily="34" charset="0"/>
                <a:ea typeface="Petrona Light" pitchFamily="34" charset="-122"/>
                <a:cs typeface="Petrona Light" pitchFamily="34" charset="-120"/>
              </a:rPr>
              <a:t>03</a:t>
            </a:r>
            <a:endParaRPr lang="en-US" sz="1550" dirty="0"/>
          </a:p>
        </p:txBody>
      </p:sp>
      <p:sp>
        <p:nvSpPr>
          <p:cNvPr id="12" name="Shape 10"/>
          <p:cNvSpPr/>
          <p:nvPr/>
        </p:nvSpPr>
        <p:spPr>
          <a:xfrm>
            <a:off x="9621203" y="2578179"/>
            <a:ext cx="4215289" cy="22860"/>
          </a:xfrm>
          <a:prstGeom prst="rect">
            <a:avLst/>
          </a:prstGeom>
          <a:solidFill>
            <a:srgbClr val="007EBD"/>
          </a:solidFill>
          <a:ln/>
        </p:spPr>
      </p:sp>
      <p:sp>
        <p:nvSpPr>
          <p:cNvPr id="13" name="Text 11"/>
          <p:cNvSpPr/>
          <p:nvPr/>
        </p:nvSpPr>
        <p:spPr>
          <a:xfrm>
            <a:off x="9621203" y="2723078"/>
            <a:ext cx="2738080" cy="325636"/>
          </a:xfrm>
          <a:prstGeom prst="rect">
            <a:avLst/>
          </a:prstGeom>
          <a:noFill/>
          <a:ln/>
        </p:spPr>
        <p:txBody>
          <a:bodyPr wrap="none" lIns="0" tIns="0" rIns="0" bIns="0" rtlCol="0" anchor="t"/>
          <a:lstStyle/>
          <a:p>
            <a:pPr algn="l" indent="0" marL="0">
              <a:lnSpc>
                <a:spcPts val="2550"/>
              </a:lnSpc>
              <a:buNone/>
            </a:pPr>
            <a:r>
              <a:rPr lang="en-US" sz="2050" b="1" dirty="0">
                <a:solidFill>
                  <a:srgbClr val="272525"/>
                </a:solidFill>
                <a:latin typeface="Petrona Bold" pitchFamily="34" charset="0"/>
                <a:ea typeface="Petrona Bold" pitchFamily="34" charset="-122"/>
                <a:cs typeface="Petrona Bold" pitchFamily="34" charset="-120"/>
              </a:rPr>
              <a:t>Docker Image Creation</a:t>
            </a:r>
            <a:endParaRPr lang="en-US" sz="2050" dirty="0"/>
          </a:p>
        </p:txBody>
      </p:sp>
      <p:sp>
        <p:nvSpPr>
          <p:cNvPr id="14" name="Text 12"/>
          <p:cNvSpPr/>
          <p:nvPr/>
        </p:nvSpPr>
        <p:spPr>
          <a:xfrm>
            <a:off x="9621203" y="3167777"/>
            <a:ext cx="4215289" cy="952619"/>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Jenkins builds a Docker image containing the application and Tomcat, then tags it with a version identifier.</a:t>
            </a:r>
            <a:endParaRPr lang="en-US" sz="1550" dirty="0"/>
          </a:p>
        </p:txBody>
      </p:sp>
      <p:sp>
        <p:nvSpPr>
          <p:cNvPr id="15" name="Text 13"/>
          <p:cNvSpPr/>
          <p:nvPr/>
        </p:nvSpPr>
        <p:spPr>
          <a:xfrm>
            <a:off x="793790" y="4467582"/>
            <a:ext cx="198358" cy="248007"/>
          </a:xfrm>
          <a:prstGeom prst="rect">
            <a:avLst/>
          </a:prstGeom>
          <a:noFill/>
          <a:ln/>
        </p:spPr>
        <p:txBody>
          <a:bodyPr wrap="none" lIns="0" tIns="0" rIns="0" bIns="0" rtlCol="0" anchor="t"/>
          <a:lstStyle/>
          <a:p>
            <a:pPr algn="l" indent="0" marL="0">
              <a:lnSpc>
                <a:spcPts val="2500"/>
              </a:lnSpc>
              <a:buNone/>
            </a:pPr>
            <a:r>
              <a:rPr lang="en-US" sz="1550" dirty="0">
                <a:solidFill>
                  <a:srgbClr val="272525"/>
                </a:solidFill>
                <a:latin typeface="Petrona Light" pitchFamily="34" charset="0"/>
                <a:ea typeface="Petrona Light" pitchFamily="34" charset="-122"/>
                <a:cs typeface="Petrona Light" pitchFamily="34" charset="-120"/>
              </a:rPr>
              <a:t>04</a:t>
            </a:r>
            <a:endParaRPr lang="en-US" sz="1550" dirty="0"/>
          </a:p>
        </p:txBody>
      </p:sp>
      <p:sp>
        <p:nvSpPr>
          <p:cNvPr id="16" name="Shape 14"/>
          <p:cNvSpPr/>
          <p:nvPr/>
        </p:nvSpPr>
        <p:spPr>
          <a:xfrm>
            <a:off x="793790" y="4781907"/>
            <a:ext cx="6422112" cy="22860"/>
          </a:xfrm>
          <a:prstGeom prst="rect">
            <a:avLst/>
          </a:prstGeom>
          <a:solidFill>
            <a:srgbClr val="007EBD"/>
          </a:solidFill>
          <a:ln/>
        </p:spPr>
      </p:sp>
      <p:sp>
        <p:nvSpPr>
          <p:cNvPr id="17" name="Text 15"/>
          <p:cNvSpPr/>
          <p:nvPr/>
        </p:nvSpPr>
        <p:spPr>
          <a:xfrm>
            <a:off x="793790" y="4926806"/>
            <a:ext cx="2896910" cy="325636"/>
          </a:xfrm>
          <a:prstGeom prst="rect">
            <a:avLst/>
          </a:prstGeom>
          <a:noFill/>
          <a:ln/>
        </p:spPr>
        <p:txBody>
          <a:bodyPr wrap="none" lIns="0" tIns="0" rIns="0" bIns="0" rtlCol="0" anchor="t"/>
          <a:lstStyle/>
          <a:p>
            <a:pPr algn="l" indent="0" marL="0">
              <a:lnSpc>
                <a:spcPts val="2550"/>
              </a:lnSpc>
              <a:buNone/>
            </a:pPr>
            <a:r>
              <a:rPr lang="en-US" sz="2050" b="1" dirty="0">
                <a:solidFill>
                  <a:srgbClr val="272525"/>
                </a:solidFill>
                <a:latin typeface="Petrona Bold" pitchFamily="34" charset="0"/>
                <a:ea typeface="Petrona Bold" pitchFamily="34" charset="-122"/>
                <a:cs typeface="Petrona Bold" pitchFamily="34" charset="-120"/>
              </a:rPr>
              <a:t>Container Registry Push</a:t>
            </a:r>
            <a:endParaRPr lang="en-US" sz="2050" dirty="0"/>
          </a:p>
        </p:txBody>
      </p:sp>
      <p:sp>
        <p:nvSpPr>
          <p:cNvPr id="18" name="Text 16"/>
          <p:cNvSpPr/>
          <p:nvPr/>
        </p:nvSpPr>
        <p:spPr>
          <a:xfrm>
            <a:off x="793790" y="5371505"/>
            <a:ext cx="6422112" cy="635079"/>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The tagged Docker image is pushed to a container registry (Docker Hub or private registry).</a:t>
            </a:r>
            <a:endParaRPr lang="en-US" sz="1550" dirty="0"/>
          </a:p>
        </p:txBody>
      </p:sp>
      <p:sp>
        <p:nvSpPr>
          <p:cNvPr id="19" name="Text 17"/>
          <p:cNvSpPr/>
          <p:nvPr/>
        </p:nvSpPr>
        <p:spPr>
          <a:xfrm>
            <a:off x="7414260" y="4467582"/>
            <a:ext cx="198358" cy="248007"/>
          </a:xfrm>
          <a:prstGeom prst="rect">
            <a:avLst/>
          </a:prstGeom>
          <a:noFill/>
          <a:ln/>
        </p:spPr>
        <p:txBody>
          <a:bodyPr wrap="none" lIns="0" tIns="0" rIns="0" bIns="0" rtlCol="0" anchor="t"/>
          <a:lstStyle/>
          <a:p>
            <a:pPr algn="l" indent="0" marL="0">
              <a:lnSpc>
                <a:spcPts val="2500"/>
              </a:lnSpc>
              <a:buNone/>
            </a:pPr>
            <a:r>
              <a:rPr lang="en-US" sz="1550" dirty="0">
                <a:solidFill>
                  <a:srgbClr val="272525"/>
                </a:solidFill>
                <a:latin typeface="Petrona Light" pitchFamily="34" charset="0"/>
                <a:ea typeface="Petrona Light" pitchFamily="34" charset="-122"/>
                <a:cs typeface="Petrona Light" pitchFamily="34" charset="-120"/>
              </a:rPr>
              <a:t>05</a:t>
            </a:r>
            <a:endParaRPr lang="en-US" sz="1550" dirty="0"/>
          </a:p>
        </p:txBody>
      </p:sp>
      <p:sp>
        <p:nvSpPr>
          <p:cNvPr id="20" name="Shape 18"/>
          <p:cNvSpPr/>
          <p:nvPr/>
        </p:nvSpPr>
        <p:spPr>
          <a:xfrm>
            <a:off x="7414260" y="4781907"/>
            <a:ext cx="6422231" cy="22860"/>
          </a:xfrm>
          <a:prstGeom prst="rect">
            <a:avLst/>
          </a:prstGeom>
          <a:solidFill>
            <a:srgbClr val="007EBD"/>
          </a:solidFill>
          <a:ln/>
        </p:spPr>
      </p:sp>
      <p:sp>
        <p:nvSpPr>
          <p:cNvPr id="21" name="Text 19"/>
          <p:cNvSpPr/>
          <p:nvPr/>
        </p:nvSpPr>
        <p:spPr>
          <a:xfrm>
            <a:off x="7414260" y="4926806"/>
            <a:ext cx="2862739" cy="325636"/>
          </a:xfrm>
          <a:prstGeom prst="rect">
            <a:avLst/>
          </a:prstGeom>
          <a:noFill/>
          <a:ln/>
        </p:spPr>
        <p:txBody>
          <a:bodyPr wrap="none" lIns="0" tIns="0" rIns="0" bIns="0" rtlCol="0" anchor="t"/>
          <a:lstStyle/>
          <a:p>
            <a:pPr algn="l" indent="0" marL="0">
              <a:lnSpc>
                <a:spcPts val="2550"/>
              </a:lnSpc>
              <a:buNone/>
            </a:pPr>
            <a:r>
              <a:rPr lang="en-US" sz="2050" b="1" dirty="0">
                <a:solidFill>
                  <a:srgbClr val="272525"/>
                </a:solidFill>
                <a:latin typeface="Petrona Bold" pitchFamily="34" charset="0"/>
                <a:ea typeface="Petrona Bold" pitchFamily="34" charset="-122"/>
                <a:cs typeface="Petrona Bold" pitchFamily="34" charset="-120"/>
              </a:rPr>
              <a:t>Kubernetes Deployment</a:t>
            </a:r>
            <a:endParaRPr lang="en-US" sz="2050" dirty="0"/>
          </a:p>
        </p:txBody>
      </p:sp>
      <p:sp>
        <p:nvSpPr>
          <p:cNvPr id="22" name="Text 20"/>
          <p:cNvSpPr/>
          <p:nvPr/>
        </p:nvSpPr>
        <p:spPr>
          <a:xfrm>
            <a:off x="7414260" y="5371505"/>
            <a:ext cx="6422231" cy="635079"/>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Jenkins triggers Kubernetes to pull the new image and deploy/update the application with zero downtime.</a:t>
            </a:r>
            <a:endParaRPr lang="en-US" sz="1550" dirty="0"/>
          </a:p>
        </p:txBody>
      </p:sp>
      <p:sp>
        <p:nvSpPr>
          <p:cNvPr id="23" name="Text 21"/>
          <p:cNvSpPr/>
          <p:nvPr/>
        </p:nvSpPr>
        <p:spPr>
          <a:xfrm>
            <a:off x="793790" y="6378654"/>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This end-to-end workflow demonstrates how modern DevOps practices enable continuous delivery with minimal manual intervention. Each tool plays a specific role in the pipeline, creating a seamless automation process from code commit to production deployment.</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58666" y="824746"/>
            <a:ext cx="6362938" cy="622340"/>
          </a:xfrm>
          <a:prstGeom prst="rect">
            <a:avLst/>
          </a:prstGeom>
          <a:noFill/>
          <a:ln/>
        </p:spPr>
        <p:txBody>
          <a:bodyPr wrap="none" lIns="0" tIns="0" rIns="0" bIns="0" rtlCol="0" anchor="t"/>
          <a:lstStyle/>
          <a:p>
            <a:pPr algn="l" indent="0" marL="0">
              <a:lnSpc>
                <a:spcPts val="4900"/>
              </a:lnSpc>
              <a:buNone/>
            </a:pPr>
            <a:r>
              <a:rPr lang="en-US" sz="3900" b="1" dirty="0">
                <a:solidFill>
                  <a:srgbClr val="000000"/>
                </a:solidFill>
                <a:latin typeface="Petrona Bold" pitchFamily="34" charset="0"/>
                <a:ea typeface="Petrona Bold" pitchFamily="34" charset="-122"/>
                <a:cs typeface="Petrona Bold" pitchFamily="34" charset="-120"/>
              </a:rPr>
              <a:t>Key </a:t>
            </a:r>
            <a:pPr algn="l" indent="0" marL="0">
              <a:lnSpc>
                <a:spcPts val="4900"/>
              </a:lnSpc>
              <a:buNone/>
            </a:pPr>
            <a:r>
              <a:rPr lang="en-US" sz="3900" b="1" dirty="0">
                <a:solidFill>
                  <a:srgbClr val="A9F00F"/>
                </a:solidFill>
                <a:latin typeface="Petrona Bold" pitchFamily="34" charset="0"/>
                <a:ea typeface="Petrona Bold" pitchFamily="34" charset="-122"/>
                <a:cs typeface="Petrona Bold" pitchFamily="34" charset="-120"/>
              </a:rPr>
              <a:t>Advantages</a:t>
            </a:r>
            <a:pPr algn="l" indent="0" marL="0">
              <a:lnSpc>
                <a:spcPts val="4900"/>
              </a:lnSpc>
              <a:buNone/>
            </a:pPr>
            <a:r>
              <a:rPr lang="en-US" sz="3900" b="1" dirty="0">
                <a:solidFill>
                  <a:srgbClr val="000000"/>
                </a:solidFill>
                <a:latin typeface="Petrona Bold" pitchFamily="34" charset="0"/>
                <a:ea typeface="Petrona Bold" pitchFamily="34" charset="-122"/>
                <a:cs typeface="Petrona Bold" pitchFamily="34" charset="-120"/>
              </a:rPr>
              <a:t> of the Setup</a:t>
            </a:r>
            <a:endParaRPr lang="en-US" sz="3900" dirty="0"/>
          </a:p>
        </p:txBody>
      </p:sp>
      <p:sp>
        <p:nvSpPr>
          <p:cNvPr id="3" name="Shape 1"/>
          <p:cNvSpPr/>
          <p:nvPr/>
        </p:nvSpPr>
        <p:spPr>
          <a:xfrm>
            <a:off x="758666" y="1826419"/>
            <a:ext cx="6461641" cy="2846070"/>
          </a:xfrm>
          <a:prstGeom prst="roundRect">
            <a:avLst>
              <a:gd name="adj" fmla="val 2799"/>
            </a:avLst>
          </a:prstGeom>
          <a:solidFill>
            <a:srgbClr val="FFFFFF">
              <a:alpha val="95000"/>
            </a:srgbClr>
          </a:solidFill>
          <a:ln w="22860">
            <a:solidFill>
              <a:srgbClr val="B2D4E5"/>
            </a:solidFill>
            <a:prstDash val="solid"/>
          </a:ln>
        </p:spPr>
      </p:sp>
      <p:sp>
        <p:nvSpPr>
          <p:cNvPr id="4" name="Shape 2"/>
          <p:cNvSpPr/>
          <p:nvPr/>
        </p:nvSpPr>
        <p:spPr>
          <a:xfrm>
            <a:off x="758666" y="1826419"/>
            <a:ext cx="45720" cy="2846070"/>
          </a:xfrm>
          <a:prstGeom prst="roundRect">
            <a:avLst>
              <a:gd name="adj" fmla="val 174258"/>
            </a:avLst>
          </a:prstGeom>
          <a:solidFill>
            <a:srgbClr val="007EBD"/>
          </a:solidFill>
          <a:ln/>
        </p:spPr>
      </p:sp>
      <p:sp>
        <p:nvSpPr>
          <p:cNvPr id="5" name="Text 3"/>
          <p:cNvSpPr/>
          <p:nvPr/>
        </p:nvSpPr>
        <p:spPr>
          <a:xfrm>
            <a:off x="1016913" y="2038945"/>
            <a:ext cx="3511034" cy="373380"/>
          </a:xfrm>
          <a:prstGeom prst="rect">
            <a:avLst/>
          </a:prstGeom>
          <a:noFill/>
          <a:ln/>
        </p:spPr>
        <p:txBody>
          <a:bodyPr wrap="none" lIns="0" tIns="0" rIns="0" bIns="0" rtlCol="0" anchor="t"/>
          <a:lstStyle/>
          <a:p>
            <a:pPr algn="l" indent="0" marL="0">
              <a:lnSpc>
                <a:spcPts val="2900"/>
              </a:lnSpc>
              <a:buNone/>
            </a:pPr>
            <a:r>
              <a:rPr lang="en-US" sz="2350" b="1" dirty="0">
                <a:solidFill>
                  <a:srgbClr val="272525"/>
                </a:solidFill>
                <a:latin typeface="Petrona Bold" pitchFamily="34" charset="0"/>
                <a:ea typeface="Petrona Bold" pitchFamily="34" charset="-122"/>
                <a:cs typeface="Petrona Bold" pitchFamily="34" charset="-120"/>
              </a:rPr>
              <a:t>Faster Deployment Cycles</a:t>
            </a:r>
            <a:endParaRPr lang="en-US" sz="2350" dirty="0"/>
          </a:p>
        </p:txBody>
      </p:sp>
      <p:sp>
        <p:nvSpPr>
          <p:cNvPr id="6" name="Text 4"/>
          <p:cNvSpPr/>
          <p:nvPr/>
        </p:nvSpPr>
        <p:spPr>
          <a:xfrm>
            <a:off x="1016913" y="2526030"/>
            <a:ext cx="5990868" cy="910114"/>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Inter" pitchFamily="34" charset="0"/>
                <a:ea typeface="Inter" pitchFamily="34" charset="-122"/>
                <a:cs typeface="Inter" pitchFamily="34" charset="-120"/>
              </a:rPr>
              <a:t>The DORA State of DevOps Report indicates organizations using automated pipelines deploy </a:t>
            </a:r>
            <a:pPr algn="l" indent="0" marL="0">
              <a:lnSpc>
                <a:spcPts val="2350"/>
              </a:lnSpc>
              <a:buNone/>
            </a:pPr>
            <a:r>
              <a:rPr lang="en-US" sz="1450" b="1" dirty="0">
                <a:solidFill>
                  <a:srgbClr val="272525"/>
                </a:solidFill>
                <a:latin typeface="Inter" pitchFamily="34" charset="0"/>
                <a:ea typeface="Inter" pitchFamily="34" charset="-122"/>
                <a:cs typeface="Inter" pitchFamily="34" charset="-120"/>
              </a:rPr>
              <a:t>46 times more frequently</a:t>
            </a:r>
            <a:pPr algn="l" indent="0" marL="0">
              <a:lnSpc>
                <a:spcPts val="2350"/>
              </a:lnSpc>
              <a:buNone/>
            </a:pPr>
            <a:r>
              <a:rPr lang="en-US" sz="1450" dirty="0">
                <a:solidFill>
                  <a:srgbClr val="272525"/>
                </a:solidFill>
                <a:latin typeface="Inter" pitchFamily="34" charset="0"/>
                <a:ea typeface="Inter" pitchFamily="34" charset="-122"/>
                <a:cs typeface="Inter" pitchFamily="34" charset="-120"/>
              </a:rPr>
              <a:t> and recover from failures </a:t>
            </a:r>
            <a:pPr algn="l" indent="0" marL="0">
              <a:lnSpc>
                <a:spcPts val="2350"/>
              </a:lnSpc>
              <a:buNone/>
            </a:pPr>
            <a:r>
              <a:rPr lang="en-US" sz="1450" b="1" dirty="0">
                <a:solidFill>
                  <a:srgbClr val="272525"/>
                </a:solidFill>
                <a:latin typeface="Inter" pitchFamily="34" charset="0"/>
                <a:ea typeface="Inter" pitchFamily="34" charset="-122"/>
                <a:cs typeface="Inter" pitchFamily="34" charset="-120"/>
              </a:rPr>
              <a:t>96 times faster</a:t>
            </a:r>
            <a:pPr algn="l" indent="0" marL="0">
              <a:lnSpc>
                <a:spcPts val="2350"/>
              </a:lnSpc>
              <a:buNone/>
            </a:pPr>
            <a:r>
              <a:rPr lang="en-US" sz="1450" dirty="0">
                <a:solidFill>
                  <a:srgbClr val="272525"/>
                </a:solidFill>
                <a:latin typeface="Inter" pitchFamily="34" charset="0"/>
                <a:ea typeface="Inter" pitchFamily="34" charset="-122"/>
                <a:cs typeface="Inter" pitchFamily="34" charset="-120"/>
              </a:rPr>
              <a:t> than those using manual methods.</a:t>
            </a:r>
            <a:endParaRPr lang="en-US" sz="1450" dirty="0"/>
          </a:p>
        </p:txBody>
      </p:sp>
      <p:sp>
        <p:nvSpPr>
          <p:cNvPr id="7" name="Text 5"/>
          <p:cNvSpPr/>
          <p:nvPr/>
        </p:nvSpPr>
        <p:spPr>
          <a:xfrm>
            <a:off x="1016913" y="3549848"/>
            <a:ext cx="5990868" cy="910114"/>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Inter" pitchFamily="34" charset="0"/>
                <a:ea typeface="Inter" pitchFamily="34" charset="-122"/>
                <a:cs typeface="Inter" pitchFamily="34" charset="-120"/>
              </a:rPr>
              <a:t>Our integrated pipeline enables continuous delivery with dramatically reduced deployment times compared to traditional approaches.</a:t>
            </a:r>
            <a:endParaRPr lang="en-US" sz="1450" dirty="0"/>
          </a:p>
        </p:txBody>
      </p:sp>
      <p:sp>
        <p:nvSpPr>
          <p:cNvPr id="8" name="Shape 6"/>
          <p:cNvSpPr/>
          <p:nvPr/>
        </p:nvSpPr>
        <p:spPr>
          <a:xfrm>
            <a:off x="7409974" y="1826419"/>
            <a:ext cx="6461760" cy="2846070"/>
          </a:xfrm>
          <a:prstGeom prst="roundRect">
            <a:avLst>
              <a:gd name="adj" fmla="val 2799"/>
            </a:avLst>
          </a:prstGeom>
          <a:solidFill>
            <a:srgbClr val="FFFFFF">
              <a:alpha val="95000"/>
            </a:srgbClr>
          </a:solidFill>
          <a:ln w="22860">
            <a:solidFill>
              <a:srgbClr val="B2D4E5"/>
            </a:solidFill>
            <a:prstDash val="solid"/>
          </a:ln>
        </p:spPr>
      </p:sp>
      <p:sp>
        <p:nvSpPr>
          <p:cNvPr id="9" name="Shape 7"/>
          <p:cNvSpPr/>
          <p:nvPr/>
        </p:nvSpPr>
        <p:spPr>
          <a:xfrm>
            <a:off x="7409974" y="1826419"/>
            <a:ext cx="45720" cy="2846070"/>
          </a:xfrm>
          <a:prstGeom prst="roundRect">
            <a:avLst>
              <a:gd name="adj" fmla="val 174258"/>
            </a:avLst>
          </a:prstGeom>
          <a:solidFill>
            <a:srgbClr val="007EBD"/>
          </a:solidFill>
          <a:ln/>
        </p:spPr>
      </p:sp>
      <p:sp>
        <p:nvSpPr>
          <p:cNvPr id="10" name="Text 8"/>
          <p:cNvSpPr/>
          <p:nvPr/>
        </p:nvSpPr>
        <p:spPr>
          <a:xfrm>
            <a:off x="7668220" y="2038945"/>
            <a:ext cx="5371386" cy="373380"/>
          </a:xfrm>
          <a:prstGeom prst="rect">
            <a:avLst/>
          </a:prstGeom>
          <a:noFill/>
          <a:ln/>
        </p:spPr>
        <p:txBody>
          <a:bodyPr wrap="none" lIns="0" tIns="0" rIns="0" bIns="0" rtlCol="0" anchor="t"/>
          <a:lstStyle/>
          <a:p>
            <a:pPr algn="l" indent="0" marL="0">
              <a:lnSpc>
                <a:spcPts val="2900"/>
              </a:lnSpc>
              <a:buNone/>
            </a:pPr>
            <a:r>
              <a:rPr lang="en-US" sz="2350" b="1" dirty="0">
                <a:solidFill>
                  <a:srgbClr val="272525"/>
                </a:solidFill>
                <a:latin typeface="Petrona Bold" pitchFamily="34" charset="0"/>
                <a:ea typeface="Petrona Bold" pitchFamily="34" charset="-122"/>
                <a:cs typeface="Petrona Bold" pitchFamily="34" charset="-120"/>
              </a:rPr>
              <a:t>Environment Consistency &amp; Portability</a:t>
            </a:r>
            <a:endParaRPr lang="en-US" sz="2350" dirty="0"/>
          </a:p>
        </p:txBody>
      </p:sp>
      <p:sp>
        <p:nvSpPr>
          <p:cNvPr id="11" name="Text 9"/>
          <p:cNvSpPr/>
          <p:nvPr/>
        </p:nvSpPr>
        <p:spPr>
          <a:xfrm>
            <a:off x="7668220" y="2526030"/>
            <a:ext cx="5990987" cy="1213485"/>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Inter" pitchFamily="34" charset="0"/>
                <a:ea typeface="Inter" pitchFamily="34" charset="-122"/>
                <a:cs typeface="Inter" pitchFamily="34" charset="-120"/>
              </a:rPr>
              <a:t>Docker containers eliminate the "it works on my machine" problem by packaging applications with their dependencies, ensuring consistent behavior across development, testing, and production environments.</a:t>
            </a:r>
            <a:endParaRPr lang="en-US" sz="1450" dirty="0"/>
          </a:p>
        </p:txBody>
      </p:sp>
      <p:sp>
        <p:nvSpPr>
          <p:cNvPr id="12" name="Text 10"/>
          <p:cNvSpPr/>
          <p:nvPr/>
        </p:nvSpPr>
        <p:spPr>
          <a:xfrm>
            <a:off x="7668220" y="3853220"/>
            <a:ext cx="5990987" cy="606743"/>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Inter" pitchFamily="34" charset="0"/>
                <a:ea typeface="Inter" pitchFamily="34" charset="-122"/>
                <a:cs typeface="Inter" pitchFamily="34" charset="-120"/>
              </a:rPr>
              <a:t>According to CNCF surveys, over 60% of organizations now combine Docker and Kubernetes for deployment consistency.</a:t>
            </a:r>
            <a:endParaRPr lang="en-US" sz="1450" dirty="0"/>
          </a:p>
        </p:txBody>
      </p:sp>
      <p:sp>
        <p:nvSpPr>
          <p:cNvPr id="13" name="Shape 11"/>
          <p:cNvSpPr/>
          <p:nvPr/>
        </p:nvSpPr>
        <p:spPr>
          <a:xfrm>
            <a:off x="758666" y="4862155"/>
            <a:ext cx="6461641" cy="2542699"/>
          </a:xfrm>
          <a:prstGeom prst="roundRect">
            <a:avLst>
              <a:gd name="adj" fmla="val 3133"/>
            </a:avLst>
          </a:prstGeom>
          <a:solidFill>
            <a:srgbClr val="FFFFFF">
              <a:alpha val="95000"/>
            </a:srgbClr>
          </a:solidFill>
          <a:ln w="22860">
            <a:solidFill>
              <a:srgbClr val="B2D4E5"/>
            </a:solidFill>
            <a:prstDash val="solid"/>
          </a:ln>
        </p:spPr>
      </p:sp>
      <p:sp>
        <p:nvSpPr>
          <p:cNvPr id="14" name="Shape 12"/>
          <p:cNvSpPr/>
          <p:nvPr/>
        </p:nvSpPr>
        <p:spPr>
          <a:xfrm>
            <a:off x="758666" y="4862155"/>
            <a:ext cx="45720" cy="2542699"/>
          </a:xfrm>
          <a:prstGeom prst="roundRect">
            <a:avLst>
              <a:gd name="adj" fmla="val 174258"/>
            </a:avLst>
          </a:prstGeom>
          <a:solidFill>
            <a:srgbClr val="007EBD"/>
          </a:solidFill>
          <a:ln/>
        </p:spPr>
      </p:sp>
      <p:sp>
        <p:nvSpPr>
          <p:cNvPr id="15" name="Text 13"/>
          <p:cNvSpPr/>
          <p:nvPr/>
        </p:nvSpPr>
        <p:spPr>
          <a:xfrm>
            <a:off x="1016913" y="5074682"/>
            <a:ext cx="3727252" cy="373380"/>
          </a:xfrm>
          <a:prstGeom prst="rect">
            <a:avLst/>
          </a:prstGeom>
          <a:noFill/>
          <a:ln/>
        </p:spPr>
        <p:txBody>
          <a:bodyPr wrap="none" lIns="0" tIns="0" rIns="0" bIns="0" rtlCol="0" anchor="t"/>
          <a:lstStyle/>
          <a:p>
            <a:pPr algn="l" indent="0" marL="0">
              <a:lnSpc>
                <a:spcPts val="2900"/>
              </a:lnSpc>
              <a:buNone/>
            </a:pPr>
            <a:r>
              <a:rPr lang="en-US" sz="2350" b="1" dirty="0">
                <a:solidFill>
                  <a:srgbClr val="272525"/>
                </a:solidFill>
                <a:latin typeface="Petrona Bold" pitchFamily="34" charset="0"/>
                <a:ea typeface="Petrona Bold" pitchFamily="34" charset="-122"/>
                <a:cs typeface="Petrona Bold" pitchFamily="34" charset="-120"/>
              </a:rPr>
              <a:t>Scalability &amp; Orchestration</a:t>
            </a:r>
            <a:endParaRPr lang="en-US" sz="2350" dirty="0"/>
          </a:p>
        </p:txBody>
      </p:sp>
      <p:sp>
        <p:nvSpPr>
          <p:cNvPr id="16" name="Text 14"/>
          <p:cNvSpPr/>
          <p:nvPr/>
        </p:nvSpPr>
        <p:spPr>
          <a:xfrm>
            <a:off x="1016913" y="5561767"/>
            <a:ext cx="5990868" cy="606743"/>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Inter" pitchFamily="34" charset="0"/>
                <a:ea typeface="Inter" pitchFamily="34" charset="-122"/>
                <a:cs typeface="Inter" pitchFamily="34" charset="-120"/>
              </a:rPr>
              <a:t>Kubernetes provides automatic scaling, self-healing, and resource optimization that would be impossible to achieve manually.</a:t>
            </a:r>
            <a:endParaRPr lang="en-US" sz="1450" dirty="0"/>
          </a:p>
        </p:txBody>
      </p:sp>
      <p:sp>
        <p:nvSpPr>
          <p:cNvPr id="17" name="Text 15"/>
          <p:cNvSpPr/>
          <p:nvPr/>
        </p:nvSpPr>
        <p:spPr>
          <a:xfrm>
            <a:off x="1016913" y="6282214"/>
            <a:ext cx="5990868" cy="910114"/>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Inter" pitchFamily="34" charset="0"/>
                <a:ea typeface="Inter" pitchFamily="34" charset="-122"/>
                <a:cs typeface="Inter" pitchFamily="34" charset="-120"/>
              </a:rPr>
              <a:t>Applications can scale from a single container to hundreds of replicas within seconds during peak demand, then scale back during off-hours.</a:t>
            </a:r>
            <a:endParaRPr lang="en-US" sz="1450" dirty="0"/>
          </a:p>
        </p:txBody>
      </p:sp>
      <p:sp>
        <p:nvSpPr>
          <p:cNvPr id="18" name="Shape 16"/>
          <p:cNvSpPr/>
          <p:nvPr/>
        </p:nvSpPr>
        <p:spPr>
          <a:xfrm>
            <a:off x="7409974" y="4862155"/>
            <a:ext cx="6461760" cy="2542699"/>
          </a:xfrm>
          <a:prstGeom prst="roundRect">
            <a:avLst>
              <a:gd name="adj" fmla="val 3133"/>
            </a:avLst>
          </a:prstGeom>
          <a:solidFill>
            <a:srgbClr val="FFFFFF">
              <a:alpha val="95000"/>
            </a:srgbClr>
          </a:solidFill>
          <a:ln w="22860">
            <a:solidFill>
              <a:srgbClr val="B2D4E5"/>
            </a:solidFill>
            <a:prstDash val="solid"/>
          </a:ln>
        </p:spPr>
      </p:sp>
      <p:sp>
        <p:nvSpPr>
          <p:cNvPr id="19" name="Shape 17"/>
          <p:cNvSpPr/>
          <p:nvPr/>
        </p:nvSpPr>
        <p:spPr>
          <a:xfrm>
            <a:off x="7409974" y="4862155"/>
            <a:ext cx="45720" cy="2542699"/>
          </a:xfrm>
          <a:prstGeom prst="roundRect">
            <a:avLst>
              <a:gd name="adj" fmla="val 174258"/>
            </a:avLst>
          </a:prstGeom>
          <a:solidFill>
            <a:srgbClr val="007EBD"/>
          </a:solidFill>
          <a:ln/>
        </p:spPr>
      </p:sp>
      <p:sp>
        <p:nvSpPr>
          <p:cNvPr id="20" name="Text 18"/>
          <p:cNvSpPr/>
          <p:nvPr/>
        </p:nvSpPr>
        <p:spPr>
          <a:xfrm>
            <a:off x="7668220" y="5074682"/>
            <a:ext cx="5084445" cy="373380"/>
          </a:xfrm>
          <a:prstGeom prst="rect">
            <a:avLst/>
          </a:prstGeom>
          <a:noFill/>
          <a:ln/>
        </p:spPr>
        <p:txBody>
          <a:bodyPr wrap="none" lIns="0" tIns="0" rIns="0" bIns="0" rtlCol="0" anchor="t"/>
          <a:lstStyle/>
          <a:p>
            <a:pPr algn="l" indent="0" marL="0">
              <a:lnSpc>
                <a:spcPts val="2900"/>
              </a:lnSpc>
              <a:buNone/>
            </a:pPr>
            <a:r>
              <a:rPr lang="en-US" sz="2350" b="1" dirty="0">
                <a:solidFill>
                  <a:srgbClr val="272525"/>
                </a:solidFill>
                <a:latin typeface="Petrona Bold" pitchFamily="34" charset="0"/>
                <a:ea typeface="Petrona Bold" pitchFamily="34" charset="-122"/>
                <a:cs typeface="Petrona Bold" pitchFamily="34" charset="-120"/>
              </a:rPr>
              <a:t>Reduced Errors Through Automation</a:t>
            </a:r>
            <a:endParaRPr lang="en-US" sz="2350" dirty="0"/>
          </a:p>
        </p:txBody>
      </p:sp>
      <p:sp>
        <p:nvSpPr>
          <p:cNvPr id="21" name="Text 19"/>
          <p:cNvSpPr/>
          <p:nvPr/>
        </p:nvSpPr>
        <p:spPr>
          <a:xfrm>
            <a:off x="7668220" y="5561767"/>
            <a:ext cx="5990987" cy="910114"/>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Inter" pitchFamily="34" charset="0"/>
                <a:ea typeface="Inter" pitchFamily="34" charset="-122"/>
                <a:cs typeface="Inter" pitchFamily="34" charset="-120"/>
              </a:rPr>
              <a:t>By eliminating manual steps in building, testing, and deploying, the pipeline significantly reduces human error while improving reproducibility and traceability.</a:t>
            </a: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2025-08-23T08:26:40Z</dcterms:created>
  <dcterms:modified xsi:type="dcterms:W3CDTF">2025-08-23T08:26:40Z</dcterms:modified>
</cp:coreProperties>
</file>