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531B58-05E2-4C47-8B53-EFA44A1B064B}" v="64" dt="2025-07-31T04:06:36.1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15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8/1/2025</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B90431-02D0-9DF3-54F2-DE5AF4A0FC26}"/>
              </a:ext>
            </a:extLst>
          </p:cNvPr>
          <p:cNvPicPr>
            <a:picLocks noChangeAspect="1"/>
          </p:cNvPicPr>
          <p:nvPr/>
        </p:nvPicPr>
        <p:blipFill>
          <a:blip r:embed="rId2">
            <a:alphaModFix amt="70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993057" y="0"/>
            <a:ext cx="7895303" cy="6858000"/>
          </a:xfrm>
          <a:prstGeom prst="rect">
            <a:avLst/>
          </a:prstGeom>
        </p:spPr>
      </p:pic>
      <p:sp>
        <p:nvSpPr>
          <p:cNvPr id="2" name="Title 1">
            <a:extLst>
              <a:ext uri="{FF2B5EF4-FFF2-40B4-BE49-F238E27FC236}">
                <a16:creationId xmlns:a16="http://schemas.microsoft.com/office/drawing/2014/main" id="{3CEA9A48-BC49-3EC4-8873-F27E460BCB20}"/>
              </a:ext>
            </a:extLst>
          </p:cNvPr>
          <p:cNvSpPr>
            <a:spLocks noGrp="1"/>
          </p:cNvSpPr>
          <p:nvPr>
            <p:ph type="ctrTitle"/>
          </p:nvPr>
        </p:nvSpPr>
        <p:spPr>
          <a:xfrm>
            <a:off x="3516377" y="3900950"/>
            <a:ext cx="3671004" cy="720212"/>
          </a:xfrm>
        </p:spPr>
        <p:style>
          <a:lnRef idx="3">
            <a:schemeClr val="lt1"/>
          </a:lnRef>
          <a:fillRef idx="1">
            <a:schemeClr val="dk1"/>
          </a:fillRef>
          <a:effectRef idx="1">
            <a:schemeClr val="dk1"/>
          </a:effectRef>
          <a:fontRef idx="minor">
            <a:schemeClr val="lt1"/>
          </a:fontRef>
        </p:style>
        <p:txBody>
          <a:bodyPr>
            <a:normAutofit/>
          </a:bodyPr>
          <a:lstStyle/>
          <a:p>
            <a:pPr algn="l"/>
            <a:r>
              <a:rPr lang="en-IN" sz="4000" b="1" u="sng" dirty="0">
                <a:latin typeface="Agency FB" panose="020B0503020202020204" pitchFamily="34" charset="0"/>
              </a:rPr>
              <a:t>Fake News Detector</a:t>
            </a:r>
          </a:p>
        </p:txBody>
      </p:sp>
      <p:sp>
        <p:nvSpPr>
          <p:cNvPr id="6" name="TextBox 5">
            <a:extLst>
              <a:ext uri="{FF2B5EF4-FFF2-40B4-BE49-F238E27FC236}">
                <a16:creationId xmlns:a16="http://schemas.microsoft.com/office/drawing/2014/main" id="{458BCF3C-517B-BDBC-E7B7-080C2DB974DA}"/>
              </a:ext>
            </a:extLst>
          </p:cNvPr>
          <p:cNvSpPr txBox="1"/>
          <p:nvPr/>
        </p:nvSpPr>
        <p:spPr>
          <a:xfrm>
            <a:off x="3211577" y="4758813"/>
            <a:ext cx="4280604" cy="707886"/>
          </a:xfrm>
          <a:prstGeom prst="rect">
            <a:avLst/>
          </a:prstGeom>
          <a:effectLst>
            <a:glow rad="127000">
              <a:schemeClr val="accent1">
                <a:lumMod val="75000"/>
              </a:schemeClr>
            </a:glow>
          </a:effectLst>
        </p:spPr>
        <p:style>
          <a:lnRef idx="1">
            <a:schemeClr val="dk1"/>
          </a:lnRef>
          <a:fillRef idx="3">
            <a:schemeClr val="dk1"/>
          </a:fillRef>
          <a:effectRef idx="2">
            <a:schemeClr val="dk1"/>
          </a:effectRef>
          <a:fontRef idx="minor">
            <a:schemeClr val="lt1"/>
          </a:fontRef>
        </p:style>
        <p:txBody>
          <a:bodyPr wrap="square" rtlCol="0">
            <a:spAutoFit/>
          </a:bodyPr>
          <a:lstStyle/>
          <a:p>
            <a:r>
              <a:rPr lang="en-US" sz="2000" b="1" dirty="0">
                <a:latin typeface="Agency FB" panose="020B0503020202020204" pitchFamily="34" charset="0"/>
              </a:rPr>
              <a:t>Submitted Under the Supervision of</a:t>
            </a:r>
            <a:br>
              <a:rPr lang="en-US" sz="2000" b="1" dirty="0">
                <a:latin typeface="Agency FB" panose="020B0503020202020204" pitchFamily="34" charset="0"/>
              </a:rPr>
            </a:br>
            <a:r>
              <a:rPr lang="en-US" sz="2000" b="1" dirty="0">
                <a:latin typeface="Agency FB" panose="020B0503020202020204" pitchFamily="34" charset="0"/>
              </a:rPr>
              <a:t>Dr. Sumit Hazra</a:t>
            </a:r>
            <a:endParaRPr lang="en-IN" sz="2000" b="1" dirty="0">
              <a:latin typeface="Agency FB" panose="020B0503020202020204" pitchFamily="34" charset="0"/>
            </a:endParaRPr>
          </a:p>
        </p:txBody>
      </p:sp>
      <p:sp>
        <p:nvSpPr>
          <p:cNvPr id="14" name="Rectangle 4">
            <a:extLst>
              <a:ext uri="{FF2B5EF4-FFF2-40B4-BE49-F238E27FC236}">
                <a16:creationId xmlns:a16="http://schemas.microsoft.com/office/drawing/2014/main" id="{2A8FE08E-E990-353F-F9E2-6F498840AFBC}"/>
              </a:ext>
            </a:extLst>
          </p:cNvPr>
          <p:cNvSpPr>
            <a:spLocks noChangeArrowheads="1"/>
          </p:cNvSpPr>
          <p:nvPr/>
        </p:nvSpPr>
        <p:spPr bwMode="auto">
          <a:xfrm>
            <a:off x="10110189" y="5016167"/>
            <a:ext cx="1993382" cy="1631216"/>
          </a:xfrm>
          <a:prstGeom prst="rect">
            <a:avLst/>
          </a:prstGeom>
          <a:ln/>
          <a:effectLst>
            <a:glow rad="127000">
              <a:schemeClr val="tx2">
                <a:lumMod val="50000"/>
              </a:schemeClr>
            </a:glow>
            <a:outerShdw blurRad="50800" dist="38100" dir="2700000" algn="tl" rotWithShape="0">
              <a:schemeClr val="bg2">
                <a:alpha val="40000"/>
              </a:schemeClr>
            </a:outerShdw>
          </a:effectLst>
        </p:spPr>
        <p:style>
          <a:lnRef idx="1">
            <a:schemeClr val="dk1"/>
          </a:lnRef>
          <a:fillRef idx="3">
            <a:schemeClr val="dk1"/>
          </a:fillRef>
          <a:effectRef idx="2">
            <a:schemeClr val="dk1"/>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gency FB" panose="020B0503020202020204" pitchFamily="34" charset="0"/>
              </a:rPr>
              <a:t>BY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gency FB" panose="020B0503020202020204" pitchFamily="34" charset="0"/>
              </a:rPr>
              <a:t>Aniket Ojha</a:t>
            </a:r>
            <a:endParaRPr kumimoji="0" lang="en-US" altLang="en-US" sz="2000" b="0" i="0" u="none" strike="noStrike" cap="none" normalizeH="0" baseline="0" dirty="0">
              <a:ln>
                <a:noFill/>
              </a:ln>
              <a:solidFill>
                <a:schemeClr val="tx1"/>
              </a:solidFill>
              <a:effectLst/>
              <a:latin typeface="Agency FB" panose="020B0503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gency FB" panose="020B0503020202020204" pitchFamily="34" charset="0"/>
              </a:rPr>
              <a:t>Ratan Pandith</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latin typeface="Agency FB" panose="020B0503020202020204" pitchFamily="34" charset="0"/>
              </a:rPr>
              <a:t>Ruthwik P.V.N</a:t>
            </a:r>
            <a:endParaRPr kumimoji="0" lang="en-US" altLang="en-US" sz="2000" b="0" i="0" u="none" strike="noStrike" cap="none" normalizeH="0" baseline="0" dirty="0">
              <a:ln>
                <a:noFill/>
              </a:ln>
              <a:solidFill>
                <a:schemeClr val="tx1"/>
              </a:solidFill>
              <a:effectLst/>
              <a:latin typeface="Agency FB" panose="020B0503020202020204" pitchFamily="34" charset="0"/>
            </a:endParaRPr>
          </a:p>
        </p:txBody>
      </p:sp>
    </p:spTree>
    <p:extLst>
      <p:ext uri="{BB962C8B-B14F-4D97-AF65-F5344CB8AC3E}">
        <p14:creationId xmlns:p14="http://schemas.microsoft.com/office/powerpoint/2010/main" val="3882644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9178F1-0087-A10D-450A-9D798EE8FED3}"/>
              </a:ext>
            </a:extLst>
          </p:cNvPr>
          <p:cNvPicPr>
            <a:picLocks noChangeAspect="1"/>
          </p:cNvPicPr>
          <p:nvPr/>
        </p:nvPicPr>
        <p:blipFill>
          <a:blip r:embed="rId2">
            <a:alphaModFix amt="50000"/>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962986" y="0"/>
            <a:ext cx="10383439" cy="6858000"/>
          </a:xfrm>
          <a:prstGeom prst="rect">
            <a:avLst/>
          </a:prstGeom>
        </p:spPr>
      </p:pic>
      <p:sp>
        <p:nvSpPr>
          <p:cNvPr id="2" name="TextBox 1">
            <a:extLst>
              <a:ext uri="{FF2B5EF4-FFF2-40B4-BE49-F238E27FC236}">
                <a16:creationId xmlns:a16="http://schemas.microsoft.com/office/drawing/2014/main" id="{E96A2D6C-F14F-FF2E-D6CB-EB157828D5A8}"/>
              </a:ext>
            </a:extLst>
          </p:cNvPr>
          <p:cNvSpPr txBox="1"/>
          <p:nvPr/>
        </p:nvSpPr>
        <p:spPr>
          <a:xfrm>
            <a:off x="1514168" y="245806"/>
            <a:ext cx="4385187" cy="523220"/>
          </a:xfrm>
          <a:prstGeom prst="rect">
            <a:avLst/>
          </a:prstGeom>
          <a:noFill/>
        </p:spPr>
        <p:txBody>
          <a:bodyPr wrap="square" rtlCol="0">
            <a:spAutoFit/>
          </a:bodyPr>
          <a:lstStyle/>
          <a:p>
            <a:r>
              <a:rPr lang="en-IN" sz="2800" b="1" u="sng" dirty="0">
                <a:latin typeface="Agency FB" panose="020B0503020202020204" pitchFamily="34" charset="0"/>
              </a:rPr>
              <a:t>Problem Statement :</a:t>
            </a:r>
          </a:p>
        </p:txBody>
      </p:sp>
      <p:sp>
        <p:nvSpPr>
          <p:cNvPr id="3" name="TextBox 2">
            <a:extLst>
              <a:ext uri="{FF2B5EF4-FFF2-40B4-BE49-F238E27FC236}">
                <a16:creationId xmlns:a16="http://schemas.microsoft.com/office/drawing/2014/main" id="{73BC2321-5FAE-973E-387F-ABDC539DA8ED}"/>
              </a:ext>
            </a:extLst>
          </p:cNvPr>
          <p:cNvSpPr txBox="1"/>
          <p:nvPr/>
        </p:nvSpPr>
        <p:spPr>
          <a:xfrm>
            <a:off x="1514168" y="1111045"/>
            <a:ext cx="5014452"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Agency FB" panose="020B0503020202020204" pitchFamily="34" charset="0"/>
              </a:rPr>
              <a:t>Why Detect Fake News ?</a:t>
            </a:r>
          </a:p>
        </p:txBody>
      </p:sp>
      <p:sp>
        <p:nvSpPr>
          <p:cNvPr id="4" name="TextBox 3">
            <a:extLst>
              <a:ext uri="{FF2B5EF4-FFF2-40B4-BE49-F238E27FC236}">
                <a16:creationId xmlns:a16="http://schemas.microsoft.com/office/drawing/2014/main" id="{5C55B015-4D02-1E3B-62F5-70518BF7D012}"/>
              </a:ext>
            </a:extLst>
          </p:cNvPr>
          <p:cNvSpPr txBox="1"/>
          <p:nvPr/>
        </p:nvSpPr>
        <p:spPr>
          <a:xfrm>
            <a:off x="1612490" y="1809135"/>
            <a:ext cx="9556955" cy="2554545"/>
          </a:xfrm>
          <a:prstGeom prst="rect">
            <a:avLst/>
          </a:prstGeom>
          <a:noFill/>
        </p:spPr>
        <p:txBody>
          <a:bodyPr wrap="square" rtlCol="0">
            <a:spAutoFit/>
          </a:bodyPr>
          <a:lstStyle/>
          <a:p>
            <a:r>
              <a:rPr lang="en-US" sz="2000" dirty="0">
                <a:latin typeface="Agency FB" panose="020B0503020202020204" pitchFamily="34" charset="0"/>
              </a:rPr>
              <a:t>The rise of social media has significantly increased the ease with which misinformation spreads across platforms. Fake news has a powerful impact—it can sway public opinion, influence election outcomes, and even affect critical health decisions, as seen during the COVID-19 pandemic. Traditional methods of fact-checking are often slow, manual, and incapable of keeping up with the vast amount of information shared online every second. This creates an urgent need for an automated system that can detect and flag fake news in real-time. </a:t>
            </a:r>
          </a:p>
          <a:p>
            <a:endParaRPr lang="en-US" sz="2000" dirty="0">
              <a:latin typeface="Agency FB" panose="020B0503020202020204" pitchFamily="34" charset="0"/>
            </a:endParaRPr>
          </a:p>
          <a:p>
            <a:r>
              <a:rPr lang="en-US" sz="2000" dirty="0">
                <a:latin typeface="Agency FB" panose="020B0503020202020204" pitchFamily="34" charset="0"/>
              </a:rPr>
              <a:t>For example, a widely circulated but false claim during COVID-19 was that “drinking hot water kills coronavirus,” which misled many before being debunked.</a:t>
            </a:r>
            <a:endParaRPr lang="en-IN" sz="2000" dirty="0">
              <a:latin typeface="Agency FB" panose="020B0503020202020204" pitchFamily="34" charset="0"/>
            </a:endParaRPr>
          </a:p>
        </p:txBody>
      </p:sp>
    </p:spTree>
    <p:extLst>
      <p:ext uri="{BB962C8B-B14F-4D97-AF65-F5344CB8AC3E}">
        <p14:creationId xmlns:p14="http://schemas.microsoft.com/office/powerpoint/2010/main" val="3886984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33244-D213-D9A6-4837-917E1FA2837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840C30A-8667-7801-C9A1-14486AB14EA6}"/>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47135" y="0"/>
            <a:ext cx="10309123" cy="6857999"/>
          </a:xfrm>
          <a:prstGeom prst="rect">
            <a:avLst/>
          </a:prstGeom>
        </p:spPr>
      </p:pic>
      <p:sp>
        <p:nvSpPr>
          <p:cNvPr id="2" name="TextBox 1">
            <a:extLst>
              <a:ext uri="{FF2B5EF4-FFF2-40B4-BE49-F238E27FC236}">
                <a16:creationId xmlns:a16="http://schemas.microsoft.com/office/drawing/2014/main" id="{F3E47622-309A-0C71-8751-CA2952F14E8C}"/>
              </a:ext>
            </a:extLst>
          </p:cNvPr>
          <p:cNvSpPr txBox="1"/>
          <p:nvPr/>
        </p:nvSpPr>
        <p:spPr>
          <a:xfrm>
            <a:off x="1514168" y="245806"/>
            <a:ext cx="4385187" cy="523220"/>
          </a:xfrm>
          <a:prstGeom prst="rect">
            <a:avLst/>
          </a:prstGeom>
          <a:noFill/>
        </p:spPr>
        <p:txBody>
          <a:bodyPr wrap="square" rtlCol="0">
            <a:spAutoFit/>
          </a:bodyPr>
          <a:lstStyle/>
          <a:p>
            <a:r>
              <a:rPr lang="en-IN" sz="2800" b="1" u="sng" dirty="0">
                <a:latin typeface="Agency FB" panose="020B0503020202020204" pitchFamily="34" charset="0"/>
              </a:rPr>
              <a:t>Objective &amp; Tools :</a:t>
            </a:r>
          </a:p>
        </p:txBody>
      </p:sp>
      <p:sp>
        <p:nvSpPr>
          <p:cNvPr id="3" name="TextBox 2">
            <a:extLst>
              <a:ext uri="{FF2B5EF4-FFF2-40B4-BE49-F238E27FC236}">
                <a16:creationId xmlns:a16="http://schemas.microsoft.com/office/drawing/2014/main" id="{0D096EB8-B024-92E3-8C88-211CA0AC4239}"/>
              </a:ext>
            </a:extLst>
          </p:cNvPr>
          <p:cNvSpPr txBox="1"/>
          <p:nvPr/>
        </p:nvSpPr>
        <p:spPr>
          <a:xfrm>
            <a:off x="1514168" y="1111045"/>
            <a:ext cx="351994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Agency FB" panose="020B0503020202020204" pitchFamily="34" charset="0"/>
              </a:rPr>
              <a:t>Objectives :</a:t>
            </a:r>
          </a:p>
        </p:txBody>
      </p:sp>
      <p:sp>
        <p:nvSpPr>
          <p:cNvPr id="4" name="TextBox 3">
            <a:extLst>
              <a:ext uri="{FF2B5EF4-FFF2-40B4-BE49-F238E27FC236}">
                <a16:creationId xmlns:a16="http://schemas.microsoft.com/office/drawing/2014/main" id="{9032BBAC-2BD4-2572-B55F-0E1278A1D823}"/>
              </a:ext>
            </a:extLst>
          </p:cNvPr>
          <p:cNvSpPr txBox="1"/>
          <p:nvPr/>
        </p:nvSpPr>
        <p:spPr>
          <a:xfrm>
            <a:off x="1612491" y="1809135"/>
            <a:ext cx="4336026"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gency FB" panose="020B0503020202020204" pitchFamily="34" charset="0"/>
              </a:rPr>
              <a:t>Classify news articles as real or fake using machine learning.</a:t>
            </a:r>
          </a:p>
          <a:p>
            <a:pPr marL="342900" indent="-342900">
              <a:buFont typeface="Wingdings" panose="05000000000000000000" pitchFamily="2" charset="2"/>
              <a:buChar char="Ø"/>
            </a:pPr>
            <a:endParaRPr lang="en-US" sz="2000" b="1" dirty="0">
              <a:latin typeface="Agency FB" panose="020B0503020202020204" pitchFamily="34" charset="0"/>
            </a:endParaRPr>
          </a:p>
          <a:p>
            <a:pPr marL="342900" indent="-342900">
              <a:buFont typeface="Wingdings" panose="05000000000000000000" pitchFamily="2" charset="2"/>
              <a:buChar char="Ø"/>
            </a:pPr>
            <a:r>
              <a:rPr lang="en-US" sz="2000" b="1" dirty="0">
                <a:latin typeface="Agency FB" panose="020B0503020202020204" pitchFamily="34" charset="0"/>
              </a:rPr>
              <a:t>Use natural language processing (NLP) to understand the news text.</a:t>
            </a:r>
          </a:p>
          <a:p>
            <a:pPr marL="342900" indent="-342900">
              <a:buFont typeface="Wingdings" panose="05000000000000000000" pitchFamily="2" charset="2"/>
              <a:buChar char="Ø"/>
            </a:pPr>
            <a:endParaRPr lang="en-US" sz="2000" b="1" dirty="0">
              <a:latin typeface="Agency FB" panose="020B0503020202020204" pitchFamily="34" charset="0"/>
            </a:endParaRPr>
          </a:p>
          <a:p>
            <a:pPr marL="342900" indent="-342900">
              <a:buFont typeface="Wingdings" panose="05000000000000000000" pitchFamily="2" charset="2"/>
              <a:buChar char="Ø"/>
            </a:pPr>
            <a:r>
              <a:rPr lang="en-US" sz="2000" b="1" dirty="0">
                <a:latin typeface="Agency FB" panose="020B0503020202020204" pitchFamily="34" charset="0"/>
              </a:rPr>
              <a:t>Build a reliable and fast system for detecting fake content.</a:t>
            </a:r>
            <a:endParaRPr lang="en-IN" sz="2000" b="1" dirty="0">
              <a:latin typeface="Agency FB" panose="020B0503020202020204" pitchFamily="34" charset="0"/>
            </a:endParaRPr>
          </a:p>
        </p:txBody>
      </p:sp>
      <p:sp>
        <p:nvSpPr>
          <p:cNvPr id="5" name="TextBox 4">
            <a:extLst>
              <a:ext uri="{FF2B5EF4-FFF2-40B4-BE49-F238E27FC236}">
                <a16:creationId xmlns:a16="http://schemas.microsoft.com/office/drawing/2014/main" id="{0A3EAF90-61D7-78F1-7699-105B1EC8DC01}"/>
              </a:ext>
            </a:extLst>
          </p:cNvPr>
          <p:cNvSpPr txBox="1"/>
          <p:nvPr/>
        </p:nvSpPr>
        <p:spPr>
          <a:xfrm>
            <a:off x="7064478" y="1111045"/>
            <a:ext cx="351994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Agency FB" panose="020B0503020202020204" pitchFamily="34" charset="0"/>
              </a:rPr>
              <a:t>Tools &amp; Tech Stack :</a:t>
            </a:r>
          </a:p>
        </p:txBody>
      </p:sp>
      <p:sp>
        <p:nvSpPr>
          <p:cNvPr id="7" name="TextBox 6">
            <a:extLst>
              <a:ext uri="{FF2B5EF4-FFF2-40B4-BE49-F238E27FC236}">
                <a16:creationId xmlns:a16="http://schemas.microsoft.com/office/drawing/2014/main" id="{E2DEF27A-A01B-E412-0884-6014DF7D498F}"/>
              </a:ext>
            </a:extLst>
          </p:cNvPr>
          <p:cNvSpPr txBox="1"/>
          <p:nvPr/>
        </p:nvSpPr>
        <p:spPr>
          <a:xfrm>
            <a:off x="6808839" y="1809134"/>
            <a:ext cx="4336026" cy="3785652"/>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Agency FB" panose="020B0503020202020204" pitchFamily="34" charset="0"/>
              </a:rPr>
              <a:t>Programming: Python</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Libraries: Pandas, Numpy, Scikit-learn, NLTK, TF-IDF</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IDE: Jupyter Notebook / VS Code</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Dataset: Kaggle Fake News Dataset</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 (Add dataset source: https://www.kaggle.com/clmentbisaillon/fake-and-real-news-dataset)</a:t>
            </a:r>
          </a:p>
        </p:txBody>
      </p:sp>
    </p:spTree>
    <p:extLst>
      <p:ext uri="{BB962C8B-B14F-4D97-AF65-F5344CB8AC3E}">
        <p14:creationId xmlns:p14="http://schemas.microsoft.com/office/powerpoint/2010/main" val="2747230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F342E-950A-1060-3D73-0B1B6E5BEE7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4C5EA7D6-42AD-C2F0-61C9-21F76FF971CC}"/>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47135" y="0"/>
            <a:ext cx="10309123" cy="6857999"/>
          </a:xfrm>
          <a:prstGeom prst="rect">
            <a:avLst/>
          </a:prstGeom>
        </p:spPr>
      </p:pic>
      <p:sp>
        <p:nvSpPr>
          <p:cNvPr id="2" name="TextBox 1">
            <a:extLst>
              <a:ext uri="{FF2B5EF4-FFF2-40B4-BE49-F238E27FC236}">
                <a16:creationId xmlns:a16="http://schemas.microsoft.com/office/drawing/2014/main" id="{7D4A1B6E-095E-64DC-EC94-FD82811A3A8F}"/>
              </a:ext>
            </a:extLst>
          </p:cNvPr>
          <p:cNvSpPr txBox="1"/>
          <p:nvPr/>
        </p:nvSpPr>
        <p:spPr>
          <a:xfrm>
            <a:off x="1514168" y="245806"/>
            <a:ext cx="4385187" cy="523220"/>
          </a:xfrm>
          <a:prstGeom prst="rect">
            <a:avLst/>
          </a:prstGeom>
          <a:noFill/>
        </p:spPr>
        <p:txBody>
          <a:bodyPr wrap="square" rtlCol="0">
            <a:spAutoFit/>
          </a:bodyPr>
          <a:lstStyle/>
          <a:p>
            <a:r>
              <a:rPr lang="en-IN" sz="2800" b="1" u="sng" dirty="0">
                <a:latin typeface="Agency FB" panose="020B0503020202020204" pitchFamily="34" charset="0"/>
              </a:rPr>
              <a:t>How It Works – Methodology :</a:t>
            </a:r>
          </a:p>
        </p:txBody>
      </p:sp>
      <p:pic>
        <p:nvPicPr>
          <p:cNvPr id="8" name="Picture 7">
            <a:extLst>
              <a:ext uri="{FF2B5EF4-FFF2-40B4-BE49-F238E27FC236}">
                <a16:creationId xmlns:a16="http://schemas.microsoft.com/office/drawing/2014/main" id="{8031463E-269A-54F5-3BF0-6242B831406D}"/>
              </a:ext>
            </a:extLst>
          </p:cNvPr>
          <p:cNvPicPr>
            <a:picLocks noChangeAspect="1"/>
          </p:cNvPicPr>
          <p:nvPr/>
        </p:nvPicPr>
        <p:blipFill>
          <a:blip r:embed="rId4">
            <a:alphaModFix amt="70000"/>
          </a:blip>
          <a:stretch>
            <a:fillRect/>
          </a:stretch>
        </p:blipFill>
        <p:spPr>
          <a:xfrm>
            <a:off x="2133600" y="1070312"/>
            <a:ext cx="8563897" cy="5486400"/>
          </a:xfrm>
          <a:prstGeom prst="rect">
            <a:avLst/>
          </a:prstGeom>
        </p:spPr>
      </p:pic>
    </p:spTree>
    <p:extLst>
      <p:ext uri="{BB962C8B-B14F-4D97-AF65-F5344CB8AC3E}">
        <p14:creationId xmlns:p14="http://schemas.microsoft.com/office/powerpoint/2010/main" val="2935484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1AD02-9A9B-AA2C-B3CC-FAC8243E2B0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22BDF44-0875-2583-09E8-FF14A86E0D34}"/>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047135" y="0"/>
            <a:ext cx="10309123" cy="6857999"/>
          </a:xfrm>
          <a:prstGeom prst="rect">
            <a:avLst/>
          </a:prstGeom>
        </p:spPr>
      </p:pic>
      <p:sp>
        <p:nvSpPr>
          <p:cNvPr id="2" name="TextBox 1">
            <a:extLst>
              <a:ext uri="{FF2B5EF4-FFF2-40B4-BE49-F238E27FC236}">
                <a16:creationId xmlns:a16="http://schemas.microsoft.com/office/drawing/2014/main" id="{824A873D-72EB-3496-945A-E207DA94CE9C}"/>
              </a:ext>
            </a:extLst>
          </p:cNvPr>
          <p:cNvSpPr txBox="1"/>
          <p:nvPr/>
        </p:nvSpPr>
        <p:spPr>
          <a:xfrm>
            <a:off x="1514169" y="245806"/>
            <a:ext cx="5181600" cy="523220"/>
          </a:xfrm>
          <a:prstGeom prst="rect">
            <a:avLst/>
          </a:prstGeom>
          <a:noFill/>
        </p:spPr>
        <p:txBody>
          <a:bodyPr wrap="square" rtlCol="0">
            <a:spAutoFit/>
          </a:bodyPr>
          <a:lstStyle/>
          <a:p>
            <a:r>
              <a:rPr lang="it-IT" sz="2800" b="1" u="sng" dirty="0">
                <a:latin typeface="Agency FB" panose="020B0503020202020204" pitchFamily="34" charset="0"/>
              </a:rPr>
              <a:t>Future Scope &amp; Conclusion Future Scope:</a:t>
            </a:r>
            <a:endParaRPr lang="en-IN" sz="2800" b="1" u="sng" dirty="0">
              <a:latin typeface="Agency FB" panose="020B0503020202020204" pitchFamily="34" charset="0"/>
            </a:endParaRPr>
          </a:p>
        </p:txBody>
      </p:sp>
      <p:sp>
        <p:nvSpPr>
          <p:cNvPr id="3" name="TextBox 2">
            <a:extLst>
              <a:ext uri="{FF2B5EF4-FFF2-40B4-BE49-F238E27FC236}">
                <a16:creationId xmlns:a16="http://schemas.microsoft.com/office/drawing/2014/main" id="{AB89BBAA-B8F1-085F-5245-8772AEE15C36}"/>
              </a:ext>
            </a:extLst>
          </p:cNvPr>
          <p:cNvSpPr txBox="1"/>
          <p:nvPr/>
        </p:nvSpPr>
        <p:spPr>
          <a:xfrm>
            <a:off x="1514168" y="1111045"/>
            <a:ext cx="351994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Agency FB" panose="020B0503020202020204" pitchFamily="34" charset="0"/>
              </a:rPr>
              <a:t>Future Scope :</a:t>
            </a:r>
          </a:p>
        </p:txBody>
      </p:sp>
      <p:sp>
        <p:nvSpPr>
          <p:cNvPr id="4" name="TextBox 3">
            <a:extLst>
              <a:ext uri="{FF2B5EF4-FFF2-40B4-BE49-F238E27FC236}">
                <a16:creationId xmlns:a16="http://schemas.microsoft.com/office/drawing/2014/main" id="{14EBD42B-7F84-356E-960C-4655B4D5FDC9}"/>
              </a:ext>
            </a:extLst>
          </p:cNvPr>
          <p:cNvSpPr txBox="1"/>
          <p:nvPr/>
        </p:nvSpPr>
        <p:spPr>
          <a:xfrm>
            <a:off x="1612491" y="1809135"/>
            <a:ext cx="4336026" cy="2554545"/>
          </a:xfrm>
          <a:prstGeom prst="rect">
            <a:avLst/>
          </a:prstGeom>
          <a:noFill/>
        </p:spPr>
        <p:txBody>
          <a:bodyPr wrap="square" rtlCol="0">
            <a:spAutoFit/>
          </a:bodyPr>
          <a:lstStyle/>
          <a:p>
            <a:pPr marL="342900" indent="-342900">
              <a:buFont typeface="Wingdings" panose="05000000000000000000" pitchFamily="2" charset="2"/>
              <a:buChar char="Ø"/>
            </a:pPr>
            <a:r>
              <a:rPr lang="en-IN" sz="2000" b="1" dirty="0">
                <a:latin typeface="Agency FB" panose="020B0503020202020204" pitchFamily="34" charset="0"/>
              </a:rPr>
              <a:t>Use deep learning (LSTM/Transformers) for better accuracy.</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Detect fake videos and images using multimodal AI.</a:t>
            </a:r>
          </a:p>
          <a:p>
            <a:pPr marL="342900" indent="-342900">
              <a:buFont typeface="Wingdings" panose="05000000000000000000" pitchFamily="2" charset="2"/>
              <a:buChar char="Ø"/>
            </a:pPr>
            <a:endParaRPr lang="en-IN" sz="2000" b="1" dirty="0">
              <a:latin typeface="Agency FB" panose="020B0503020202020204" pitchFamily="34" charset="0"/>
            </a:endParaRPr>
          </a:p>
          <a:p>
            <a:pPr marL="342900" indent="-342900">
              <a:buFont typeface="Wingdings" panose="05000000000000000000" pitchFamily="2" charset="2"/>
              <a:buChar char="Ø"/>
            </a:pPr>
            <a:r>
              <a:rPr lang="en-IN" sz="2000" b="1" dirty="0">
                <a:latin typeface="Agency FB" panose="020B0503020202020204" pitchFamily="34" charset="0"/>
              </a:rPr>
              <a:t>Integrate with browser extensions or fact-checking tools.</a:t>
            </a:r>
          </a:p>
        </p:txBody>
      </p:sp>
      <p:sp>
        <p:nvSpPr>
          <p:cNvPr id="5" name="TextBox 4">
            <a:extLst>
              <a:ext uri="{FF2B5EF4-FFF2-40B4-BE49-F238E27FC236}">
                <a16:creationId xmlns:a16="http://schemas.microsoft.com/office/drawing/2014/main" id="{3632D592-1082-6188-0119-C0379E85B7B0}"/>
              </a:ext>
            </a:extLst>
          </p:cNvPr>
          <p:cNvSpPr txBox="1"/>
          <p:nvPr/>
        </p:nvSpPr>
        <p:spPr>
          <a:xfrm>
            <a:off x="7064478" y="1111045"/>
            <a:ext cx="3519948" cy="400110"/>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Agency FB" panose="020B0503020202020204" pitchFamily="34" charset="0"/>
              </a:rPr>
              <a:t>Conclusion :</a:t>
            </a:r>
          </a:p>
        </p:txBody>
      </p:sp>
      <p:sp>
        <p:nvSpPr>
          <p:cNvPr id="7" name="TextBox 6">
            <a:extLst>
              <a:ext uri="{FF2B5EF4-FFF2-40B4-BE49-F238E27FC236}">
                <a16:creationId xmlns:a16="http://schemas.microsoft.com/office/drawing/2014/main" id="{5B958C05-EDEB-8CDC-1C76-EE343738A5F5}"/>
              </a:ext>
            </a:extLst>
          </p:cNvPr>
          <p:cNvSpPr txBox="1"/>
          <p:nvPr/>
        </p:nvSpPr>
        <p:spPr>
          <a:xfrm>
            <a:off x="6808839" y="1809134"/>
            <a:ext cx="4336026" cy="2554545"/>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a:latin typeface="Agency FB" panose="020B0503020202020204" pitchFamily="34" charset="0"/>
              </a:rPr>
              <a:t>Fake news detection is a crucial step toward digital truth.</a:t>
            </a:r>
          </a:p>
          <a:p>
            <a:pPr marL="342900" indent="-342900">
              <a:buFont typeface="Wingdings" panose="05000000000000000000" pitchFamily="2" charset="2"/>
              <a:buChar char="Ø"/>
            </a:pPr>
            <a:endParaRPr lang="en-US" sz="2000" b="1" dirty="0">
              <a:latin typeface="Agency FB" panose="020B0503020202020204" pitchFamily="34" charset="0"/>
            </a:endParaRPr>
          </a:p>
          <a:p>
            <a:pPr marL="342900" indent="-342900">
              <a:buFont typeface="Wingdings" panose="05000000000000000000" pitchFamily="2" charset="2"/>
              <a:buChar char="Ø"/>
            </a:pPr>
            <a:r>
              <a:rPr lang="en-US" sz="2000" b="1" dirty="0">
                <a:latin typeface="Agency FB" panose="020B0503020202020204" pitchFamily="34" charset="0"/>
              </a:rPr>
              <a:t>ML + NLP provide powerful tools to combat misinformation.</a:t>
            </a:r>
          </a:p>
          <a:p>
            <a:pPr marL="342900" indent="-342900">
              <a:buFont typeface="Wingdings" panose="05000000000000000000" pitchFamily="2" charset="2"/>
              <a:buChar char="Ø"/>
            </a:pPr>
            <a:endParaRPr lang="en-US" sz="2000" b="1" dirty="0">
              <a:latin typeface="Agency FB" panose="020B0503020202020204" pitchFamily="34" charset="0"/>
            </a:endParaRPr>
          </a:p>
          <a:p>
            <a:pPr marL="342900" indent="-342900">
              <a:buFont typeface="Wingdings" panose="05000000000000000000" pitchFamily="2" charset="2"/>
              <a:buChar char="Ø"/>
            </a:pPr>
            <a:r>
              <a:rPr lang="en-US" sz="2000" b="1" dirty="0">
                <a:latin typeface="Agency FB" panose="020B0503020202020204" pitchFamily="34" charset="0"/>
              </a:rPr>
              <a:t>This project gives a practical solution to a growing problem.</a:t>
            </a:r>
            <a:endParaRPr lang="en-IN" sz="2000" b="1" dirty="0">
              <a:latin typeface="Agency FB" panose="020B0503020202020204" pitchFamily="34" charset="0"/>
            </a:endParaRPr>
          </a:p>
        </p:txBody>
      </p:sp>
    </p:spTree>
    <p:extLst>
      <p:ext uri="{BB962C8B-B14F-4D97-AF65-F5344CB8AC3E}">
        <p14:creationId xmlns:p14="http://schemas.microsoft.com/office/powerpoint/2010/main" val="2028205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DFE422-E5A7-B54C-3703-FCB6DC562266}"/>
              </a:ext>
            </a:extLst>
          </p:cNvPr>
          <p:cNvPicPr>
            <a:picLocks noChangeAspect="1"/>
          </p:cNvPicPr>
          <p:nvPr/>
        </p:nvPicPr>
        <p:blipFill>
          <a:blip r:embed="rId2"/>
          <a:stretch>
            <a:fillRect/>
          </a:stretch>
        </p:blipFill>
        <p:spPr>
          <a:xfrm>
            <a:off x="956515" y="0"/>
            <a:ext cx="10429240" cy="6858000"/>
          </a:xfrm>
          <a:prstGeom prst="rect">
            <a:avLst/>
          </a:prstGeom>
        </p:spPr>
      </p:pic>
      <p:sp>
        <p:nvSpPr>
          <p:cNvPr id="4" name="TextBox 3">
            <a:extLst>
              <a:ext uri="{FF2B5EF4-FFF2-40B4-BE49-F238E27FC236}">
                <a16:creationId xmlns:a16="http://schemas.microsoft.com/office/drawing/2014/main" id="{618ED28F-E0DD-16A6-52AF-072487475592}"/>
              </a:ext>
            </a:extLst>
          </p:cNvPr>
          <p:cNvSpPr txBox="1"/>
          <p:nvPr/>
        </p:nvSpPr>
        <p:spPr>
          <a:xfrm>
            <a:off x="2694039" y="3539614"/>
            <a:ext cx="7895304" cy="1200329"/>
          </a:xfrm>
          <a:prstGeom prst="rect">
            <a:avLst/>
          </a:prstGeom>
          <a:effectLst>
            <a:glow rad="1206500">
              <a:schemeClr val="tx2">
                <a:lumMod val="75000"/>
                <a:alpha val="40000"/>
              </a:schemeClr>
            </a:glow>
            <a:reflection stA="0" endPos="65000" dist="50800" dir="5400000" sy="-100000" algn="bl" rotWithShape="0"/>
            <a:softEdge rad="114300"/>
          </a:effectLst>
        </p:spPr>
        <p:style>
          <a:lnRef idx="3">
            <a:schemeClr val="lt1"/>
          </a:lnRef>
          <a:fillRef idx="1">
            <a:schemeClr val="dk1"/>
          </a:fillRef>
          <a:effectRef idx="1">
            <a:schemeClr val="dk1"/>
          </a:effectRef>
          <a:fontRef idx="minor">
            <a:schemeClr val="lt1"/>
          </a:fontRef>
        </p:style>
        <p:txBody>
          <a:bodyPr wrap="square" rtlCol="0">
            <a:spAutoFit/>
          </a:bodyPr>
          <a:lstStyle/>
          <a:p>
            <a:pPr algn="ctr"/>
            <a:r>
              <a:rPr lang="en-US" sz="2400" b="1" dirty="0">
                <a:latin typeface="Agency FB" panose="020B0503020202020204" pitchFamily="34" charset="0"/>
              </a:rPr>
              <a:t>Wake up to reality.</a:t>
            </a:r>
          </a:p>
          <a:p>
            <a:pPr algn="ctr"/>
            <a:r>
              <a:rPr lang="en-US" sz="2400" b="1" dirty="0">
                <a:latin typeface="Agency FB" panose="020B0503020202020204" pitchFamily="34" charset="0"/>
              </a:rPr>
              <a:t>In this synthetic world, the weak survive on AI </a:t>
            </a:r>
          </a:p>
          <a:p>
            <a:pPr algn="ctr"/>
            <a:r>
              <a:rPr lang="en-US" sz="2400" b="1" dirty="0">
                <a:latin typeface="Agency FB" panose="020B0503020202020204" pitchFamily="34" charset="0"/>
              </a:rPr>
              <a:t>I conquer with it - I’m not the player. I’m the algorithm.</a:t>
            </a:r>
            <a:endParaRPr lang="en-IN" sz="2400" b="1" dirty="0">
              <a:latin typeface="Agency FB" panose="020B0503020202020204" pitchFamily="34" charset="0"/>
            </a:endParaRPr>
          </a:p>
        </p:txBody>
      </p:sp>
    </p:spTree>
    <p:extLst>
      <p:ext uri="{BB962C8B-B14F-4D97-AF65-F5344CB8AC3E}">
        <p14:creationId xmlns:p14="http://schemas.microsoft.com/office/powerpoint/2010/main" val="19104133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42</TotalTime>
  <Words>352</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Agency FB</vt:lpstr>
      <vt:lpstr>Arial</vt:lpstr>
      <vt:lpstr>MS Shell Dlg 2</vt:lpstr>
      <vt:lpstr>Wingdings</vt:lpstr>
      <vt:lpstr>Wingdings 3</vt:lpstr>
      <vt:lpstr>Madison</vt:lpstr>
      <vt:lpstr>Fake News Detector</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Aniket Ojha</dc:creator>
  <cp:lastModifiedBy>Aniket Ojha</cp:lastModifiedBy>
  <cp:revision>3</cp:revision>
  <dcterms:created xsi:type="dcterms:W3CDTF">2025-07-31T03:29:54Z</dcterms:created>
  <dcterms:modified xsi:type="dcterms:W3CDTF">2025-08-01T08:58:38Z</dcterms:modified>
</cp:coreProperties>
</file>