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21"/>
      <p:bold r:id="rId22"/>
    </p:embeddedFont>
    <p:embeddedFont>
      <p:font typeface="Source Code Pro" panose="020B0509030403020204" pitchFamily="49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37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ab94d6811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ab94d6811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ab94d681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bab94d6811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ab94d681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bab94d6811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9a1863ca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9a1863ca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9a1863ca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9a1863ca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9a1863ca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9a1863ca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9a1863ca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69a1863ca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9a1863ca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9a1863ca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9a1863ca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9a1863ca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baac873427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baac873427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ab94d681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ab94d681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ab94d681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ab94d681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ab94d681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ab94d681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ab94d681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ab94d681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ab94d6811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ab94d6811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ab94d681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ab94d6811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ab94d6811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bab94d6811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9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mSF 502 Group Project -1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390575"/>
            <a:ext cx="8520600" cy="175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Ruthwik Reddy              Vibhuti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Tanvi Patil                Nithik Roshan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Abdoulie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COntingency Table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50" y="1228675"/>
            <a:ext cx="8434324" cy="3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Association</a:t>
            </a: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093850"/>
            <a:ext cx="8520600" cy="39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</a:t>
            </a:r>
            <a:r>
              <a:rPr lang="en-GB">
                <a:solidFill>
                  <a:schemeClr val="accent1"/>
                </a:solidFill>
              </a:rPr>
              <a:t>There is a strong association between being in Sub-Saharan Africa and being classified as low income, as all low-income countries in this dataset are from that region.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2. Europe &amp; Central Asia have a higher concentration of high-income and upper middle income countries (8 out of 17), indicating a possible association between this region and higher economic status.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Probabilities</a:t>
            </a:r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311700" y="1225500"/>
            <a:ext cx="8520600" cy="3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accent1"/>
                </a:solidFill>
              </a:rPr>
              <a:t>P(Low Income) = 6/50</a:t>
            </a:r>
            <a:endParaRPr sz="19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accent1"/>
                </a:solidFill>
              </a:rPr>
              <a:t>P(</a:t>
            </a:r>
            <a:r>
              <a:rPr lang="en-GB" sz="1900" dirty="0" err="1">
                <a:solidFill>
                  <a:schemeClr val="accent1"/>
                </a:solidFill>
              </a:rPr>
              <a:t>Sub-saharan</a:t>
            </a:r>
            <a:r>
              <a:rPr lang="en-GB" sz="1900" dirty="0">
                <a:solidFill>
                  <a:schemeClr val="accent1"/>
                </a:solidFill>
              </a:rPr>
              <a:t> Africa) = 12/50</a:t>
            </a:r>
            <a:endParaRPr sz="19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accent1"/>
                </a:solidFill>
              </a:rPr>
              <a:t>P(Low Income | Sub-Saharan Africa): 6/12</a:t>
            </a:r>
            <a:endParaRPr sz="19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accent1"/>
                </a:solidFill>
              </a:rPr>
              <a:t>P(Sub-Saharan Africa | Low Income): 6/6 = 1</a:t>
            </a:r>
            <a:endParaRPr sz="19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 dirty="0">
              <a:solidFill>
                <a:schemeClr val="accent1"/>
              </a:solidFill>
            </a:endParaRPr>
          </a:p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</a:pPr>
            <a:r>
              <a:rPr lang="en-GB" sz="1900" dirty="0">
                <a:solidFill>
                  <a:schemeClr val="accent1"/>
                </a:solidFill>
              </a:rPr>
              <a:t>Indicating, that  total Low-Income countries are from Sub-Saharan Africa.</a:t>
            </a:r>
            <a:endParaRPr sz="19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Series Data</a:t>
            </a:r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xfrm>
            <a:off x="311700" y="1022150"/>
            <a:ext cx="8520600" cy="40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Data: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Data Link : </a:t>
            </a:r>
            <a:r>
              <a:rPr lang="en-GB">
                <a:solidFill>
                  <a:schemeClr val="accent1"/>
                </a:solidFill>
              </a:rPr>
              <a:t>https://finance.yahoo.com/quote/BTC-USD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000" y="1019225"/>
            <a:ext cx="3820150" cy="354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311700" y="1037275"/>
            <a:ext cx="8520600" cy="3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The above data provides information about close price and volume of Cryptocurrency </a:t>
            </a:r>
            <a:r>
              <a:rPr lang="en-GB" b="1">
                <a:solidFill>
                  <a:schemeClr val="accent1"/>
                </a:solidFill>
              </a:rPr>
              <a:t>Bitcoin. </a:t>
            </a:r>
            <a:endParaRPr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Variable types :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Close, Volume —&gt; </a:t>
            </a:r>
            <a:r>
              <a:rPr lang="en-GB" b="1">
                <a:solidFill>
                  <a:schemeClr val="accent1"/>
                </a:solidFill>
              </a:rPr>
              <a:t>Continuous Variables</a:t>
            </a:r>
            <a:endParaRPr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Volume Category —&gt; </a:t>
            </a:r>
            <a:r>
              <a:rPr lang="en-GB" b="1">
                <a:solidFill>
                  <a:schemeClr val="accent1"/>
                </a:solidFill>
              </a:rPr>
              <a:t>Categorical Variable</a:t>
            </a:r>
            <a:endParaRPr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Scale of Measurement: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Close, Volume → </a:t>
            </a:r>
            <a:r>
              <a:rPr lang="en-GB" b="1">
                <a:solidFill>
                  <a:schemeClr val="accent1"/>
                </a:solidFill>
              </a:rPr>
              <a:t>Ratio Scale</a:t>
            </a:r>
            <a:endParaRPr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Volume Category → </a:t>
            </a:r>
            <a:r>
              <a:rPr lang="en-GB" b="1">
                <a:solidFill>
                  <a:schemeClr val="accent1"/>
                </a:solidFill>
              </a:rPr>
              <a:t>Nominal Scale</a:t>
            </a:r>
            <a:endParaRPr b="1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Univariate Analysis:</a:t>
            </a:r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body" idx="1"/>
          </p:nvPr>
        </p:nvSpPr>
        <p:spPr>
          <a:xfrm>
            <a:off x="311700" y="1034125"/>
            <a:ext cx="8520600" cy="3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25" y="938425"/>
            <a:ext cx="8278675" cy="40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body" idx="1"/>
          </p:nvPr>
        </p:nvSpPr>
        <p:spPr>
          <a:xfrm>
            <a:off x="311700" y="3916875"/>
            <a:ext cx="8520600" cy="10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price of Bitcoin is in it’s peak at 1|10|21.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volume is very low in the period of Jun2022 - Dec2022</a:t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8775"/>
            <a:ext cx="8171800" cy="36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Bivariate AnALYSIS:</a:t>
            </a:r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1"/>
          </p:nvPr>
        </p:nvSpPr>
        <p:spPr>
          <a:xfrm>
            <a:off x="263850" y="1156900"/>
            <a:ext cx="8520600" cy="3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We can observe that when the price of </a:t>
            </a:r>
            <a:r>
              <a:rPr lang="en-GB" b="1"/>
              <a:t>bitcoin is very low</a:t>
            </a:r>
            <a:r>
              <a:rPr lang="en-GB"/>
              <a:t>, the </a:t>
            </a:r>
            <a:r>
              <a:rPr lang="en-GB" b="1"/>
              <a:t>Volume is very high</a:t>
            </a:r>
            <a:r>
              <a:rPr lang="en-GB"/>
              <a:t>, indicating the price drop is due to more Selling that happened which we can see in volume graph.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75" y="495300"/>
            <a:ext cx="4867275" cy="41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2475" y="238013"/>
            <a:ext cx="3040550" cy="466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Cross - Sectional Data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034125"/>
            <a:ext cx="8520600" cy="40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: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https://datacatalog.worldbank.org/search/dataset/0061111/World-Development-Report-2022---Chapter-2-Figures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825" y="1319925"/>
            <a:ext cx="6238875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263850" y="1010200"/>
            <a:ext cx="8520600" cy="39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/>
                </a:solidFill>
              </a:rPr>
              <a:t>The above data provides information about Capacity of banking systems to absorb increases in Non-Performing Loans (NPL's).	</a:t>
            </a:r>
            <a:r>
              <a:rPr lang="en-GB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r>
              <a:rPr lang="en-GB" dirty="0">
                <a:solidFill>
                  <a:schemeClr val="accent1"/>
                </a:solidFill>
              </a:rPr>
              <a:t>					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/>
                </a:solidFill>
              </a:rPr>
              <a:t>Variable Types: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/>
                </a:solidFill>
              </a:rPr>
              <a:t>Region, Income Group - </a:t>
            </a:r>
            <a:r>
              <a:rPr lang="en-GB" b="1" dirty="0">
                <a:solidFill>
                  <a:schemeClr val="accent1"/>
                </a:solidFill>
              </a:rPr>
              <a:t>Categorical Variables</a:t>
            </a:r>
            <a:endParaRPr b="1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/>
                </a:solidFill>
              </a:rPr>
              <a:t>CDBP(Consolidated Distance to Breakpoint)-</a:t>
            </a:r>
            <a:r>
              <a:rPr lang="en-GB" b="1" dirty="0">
                <a:solidFill>
                  <a:schemeClr val="accent1"/>
                </a:solidFill>
              </a:rPr>
              <a:t>Numerical Variable</a:t>
            </a:r>
            <a:endParaRPr b="1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/>
                </a:solidFill>
              </a:rPr>
              <a:t>Scale of Measurement :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/>
                </a:solidFill>
              </a:rPr>
              <a:t>Region and Income Group - </a:t>
            </a:r>
            <a:r>
              <a:rPr lang="en-GB" b="1" dirty="0">
                <a:solidFill>
                  <a:schemeClr val="accent1"/>
                </a:solidFill>
              </a:rPr>
              <a:t>Nominal Scale</a:t>
            </a:r>
            <a:endParaRPr b="1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solidFill>
                  <a:schemeClr val="accent1"/>
                </a:solidFill>
              </a:rPr>
              <a:t>CDBP - </a:t>
            </a:r>
            <a:r>
              <a:rPr lang="en-GB" b="1" dirty="0">
                <a:solidFill>
                  <a:schemeClr val="accent1"/>
                </a:solidFill>
              </a:rPr>
              <a:t>Ratio Scale</a:t>
            </a:r>
            <a:endParaRPr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Calculation of CDBP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6575"/>
            <a:ext cx="8520598" cy="35119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/>
          <p:nvPr/>
        </p:nvSpPr>
        <p:spPr>
          <a:xfrm>
            <a:off x="2251500" y="3294875"/>
            <a:ext cx="334800" cy="215400"/>
          </a:xfrm>
          <a:prstGeom prst="beve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77200"/>
            <a:ext cx="8520600" cy="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Univariate Analysis :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986275"/>
            <a:ext cx="8520600" cy="39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Around 60% of countries are from region </a:t>
            </a:r>
            <a:r>
              <a:rPr lang="en-GB" b="1">
                <a:solidFill>
                  <a:schemeClr val="accent1"/>
                </a:solidFill>
              </a:rPr>
              <a:t>Sub-saharan Africa </a:t>
            </a:r>
            <a:r>
              <a:rPr lang="en-GB">
                <a:solidFill>
                  <a:schemeClr val="accent1"/>
                </a:solidFill>
              </a:rPr>
              <a:t>or </a:t>
            </a:r>
            <a:r>
              <a:rPr lang="en-GB" b="1">
                <a:solidFill>
                  <a:schemeClr val="accent1"/>
                </a:solidFill>
              </a:rPr>
              <a:t>Europe &amp; Central Asia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85" name="Google Shape;85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450" y="781225"/>
            <a:ext cx="6100425" cy="333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97425" y="4144150"/>
            <a:ext cx="8434800" cy="8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Around 50% of countries have CDBP in the range of 5.71-11.43 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91" name="Google Shape;91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975" y="328300"/>
            <a:ext cx="7440125" cy="387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412125"/>
            <a:ext cx="3773400" cy="41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can observe some outliers in the CDBP through graph.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graph is little right-skewed.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300" y="65225"/>
            <a:ext cx="4047625" cy="45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Bivariate ANalysis: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0" y="1010200"/>
            <a:ext cx="4021800" cy="3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Low Income countries has dispersed CDBP values i.e some countries have very less CDBP and some have very high.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High Income countries has CDBP values around median.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200" y="0"/>
            <a:ext cx="4237524" cy="508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94800"/>
            <a:ext cx="8520600" cy="367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Office PowerPoint</Application>
  <PresentationFormat>On-screen Show (16:9)</PresentationFormat>
  <Paragraphs>75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Amatic SC</vt:lpstr>
      <vt:lpstr>Arial</vt:lpstr>
      <vt:lpstr>Source Code Pro</vt:lpstr>
      <vt:lpstr>Beach Day</vt:lpstr>
      <vt:lpstr>mSF 502 Group Project -1</vt:lpstr>
      <vt:lpstr>Cross - Sectional Data</vt:lpstr>
      <vt:lpstr>Introduction </vt:lpstr>
      <vt:lpstr>Calculation of CDBP</vt:lpstr>
      <vt:lpstr>Univariate Analysis :</vt:lpstr>
      <vt:lpstr>PowerPoint Presentation</vt:lpstr>
      <vt:lpstr>PowerPoint Presentation</vt:lpstr>
      <vt:lpstr>Bivariate ANalysis:</vt:lpstr>
      <vt:lpstr>PowerPoint Presentation</vt:lpstr>
      <vt:lpstr>COntingency Table</vt:lpstr>
      <vt:lpstr>Association</vt:lpstr>
      <vt:lpstr>Probabilities</vt:lpstr>
      <vt:lpstr>Time Series Data</vt:lpstr>
      <vt:lpstr>Introduction</vt:lpstr>
      <vt:lpstr>Univariate Analysis:</vt:lpstr>
      <vt:lpstr>PowerPoint Presentation</vt:lpstr>
      <vt:lpstr>Bivariate AnALYSIS: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mSF 502 Group Project -1</dc:title>
  <cp:lastModifiedBy>Ruthwik Reddy</cp:lastModifiedBy>
  <cp:revision>2</cp:revision>
  <dcterms:modified xsi:type="dcterms:W3CDTF">2024-02-20T17:03:17Z</dcterms:modified>
</cp:coreProperties>
</file>