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5.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69" r:id="rId3"/>
    <p:sldId id="280" r:id="rId4"/>
    <p:sldId id="278" r:id="rId5"/>
    <p:sldId id="279" r:id="rId6"/>
    <p:sldId id="271" r:id="rId7"/>
    <p:sldId id="293" r:id="rId8"/>
    <p:sldId id="281" r:id="rId9"/>
    <p:sldId id="262" r:id="rId10"/>
    <p:sldId id="258" r:id="rId11"/>
    <p:sldId id="295" r:id="rId12"/>
    <p:sldId id="260" r:id="rId13"/>
    <p:sldId id="285" r:id="rId14"/>
    <p:sldId id="286" r:id="rId15"/>
    <p:sldId id="289" r:id="rId16"/>
    <p:sldId id="261" r:id="rId17"/>
    <p:sldId id="282" r:id="rId18"/>
    <p:sldId id="287" r:id="rId19"/>
    <p:sldId id="288" r:id="rId20"/>
    <p:sldId id="290" r:id="rId21"/>
    <p:sldId id="291" r:id="rId22"/>
    <p:sldId id="292" r:id="rId23"/>
    <p:sldId id="283" r:id="rId24"/>
    <p:sldId id="284" r:id="rId25"/>
  </p:sldIdLst>
  <p:sldSz cx="9144000" cy="5143500" type="screen16x9"/>
  <p:notesSz cx="6858000" cy="9144000"/>
  <p:embeddedFontLs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6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846" y="78"/>
      </p:cViewPr>
      <p:guideLst>
        <p:guide orient="horz" pos="1564"/>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3%20(1).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3%20(1).xlsx" TargetMode="External"/><Relationship Id="rId2" Type="http://schemas.microsoft.com/office/2011/relationships/chartColorStyle" Target="colors18.xml"/><Relationship Id="rId1" Type="http://schemas.microsoft.com/office/2011/relationships/chartStyle" Target="style18.xml"/></Relationships>
</file>

<file path=ppt/charts/_rels/chart2.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3%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3%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3%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3%20(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3%20(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akesh.rajbhar.RID\Documents\HeroVired\Pre%20Capstone%20Project%20-%2022.07.2023\Customer%20Retention%20Case%20Study%20Data%20V3.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Users/shivasagarhm/Downloads/Customer%20Retention%20Case%20Study%20Data%20V6.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Active Customers Before and After 6 Months</a:t>
            </a:r>
          </a:p>
        </c:rich>
      </c:tx>
      <c:layout>
        <c:manualLayout>
          <c:xMode val="edge"/>
          <c:yMode val="edge"/>
          <c:x val="0.25345495741422402"/>
          <c:y val="3.0614686827262899E-2"/>
        </c:manualLayout>
      </c:layout>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43308546933776598"/>
          <c:y val="0.141635687732342"/>
          <c:w val="0.53148455953109996"/>
          <c:h val="0.768847583643123"/>
        </c:manualLayout>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(1).xlsx]Q&amp;A'!$E$48:$E$49</c:f>
              <c:strCache>
                <c:ptCount val="2"/>
                <c:pt idx="0">
                  <c:v>% of Customers Active Initially</c:v>
                </c:pt>
                <c:pt idx="1">
                  <c:v>% of Customers Active after 6 month</c:v>
                </c:pt>
              </c:strCache>
            </c:strRef>
          </c:cat>
          <c:val>
            <c:numRef>
              <c:f>'[Customer Retention Case Study Data V3 (1).xlsx]Q&amp;A'!$F$48:$F$49</c:f>
              <c:numCache>
                <c:formatCode>0.00%</c:formatCode>
                <c:ptCount val="2"/>
                <c:pt idx="0">
                  <c:v>0.4637</c:v>
                </c:pt>
                <c:pt idx="1">
                  <c:v>0.46960000000000002</c:v>
                </c:pt>
              </c:numCache>
            </c:numRef>
          </c:val>
          <c:extLst>
            <c:ext xmlns:c16="http://schemas.microsoft.com/office/drawing/2014/chart" uri="{C3380CC4-5D6E-409C-BE32-E72D297353CC}">
              <c16:uniqueId val="{00000000-9E43-4123-9F52-7173879D1B63}"/>
            </c:ext>
          </c:extLst>
        </c:ser>
        <c:dLbls>
          <c:showLegendKey val="0"/>
          <c:showVal val="1"/>
          <c:showCatName val="0"/>
          <c:showSerName val="0"/>
          <c:showPercent val="0"/>
          <c:showBubbleSize val="0"/>
        </c:dLbls>
        <c:gapWidth val="182"/>
        <c:axId val="518891038"/>
        <c:axId val="128544352"/>
      </c:barChart>
      <c:catAx>
        <c:axId val="518891038"/>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8544352"/>
        <c:crosses val="autoZero"/>
        <c:auto val="1"/>
        <c:lblAlgn val="ctr"/>
        <c:lblOffset val="100"/>
        <c:noMultiLvlLbl val="0"/>
      </c:catAx>
      <c:valAx>
        <c:axId val="128544352"/>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1889103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t>Average of duration</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V6.xlsx]Q&amp;A'!$R$134</c:f>
              <c:strCache>
                <c:ptCount val="1"/>
                <c:pt idx="0">
                  <c:v>M</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V6.xlsx]Q&amp;A'!$Q$135:$Q$138</c:f>
              <c:strCache>
                <c:ptCount val="4"/>
                <c:pt idx="0">
                  <c:v>A-A</c:v>
                </c:pt>
                <c:pt idx="1">
                  <c:v>A-I</c:v>
                </c:pt>
                <c:pt idx="2">
                  <c:v>I-A</c:v>
                </c:pt>
                <c:pt idx="3">
                  <c:v>I-I</c:v>
                </c:pt>
              </c:strCache>
            </c:strRef>
          </c:cat>
          <c:val>
            <c:numRef>
              <c:f>'[Customer Retention Case Study Data V6.xlsx]Q&amp;A'!$R$135:$R$138</c:f>
              <c:numCache>
                <c:formatCode>0_ </c:formatCode>
                <c:ptCount val="4"/>
                <c:pt idx="0">
                  <c:v>3024.0355004277199</c:v>
                </c:pt>
                <c:pt idx="1">
                  <c:v>2370.30637915544</c:v>
                </c:pt>
                <c:pt idx="2">
                  <c:v>2789.2071516646101</c:v>
                </c:pt>
                <c:pt idx="3">
                  <c:v>2258.9420162705401</c:v>
                </c:pt>
              </c:numCache>
            </c:numRef>
          </c:val>
          <c:extLst>
            <c:ext xmlns:c16="http://schemas.microsoft.com/office/drawing/2014/chart" uri="{C3380CC4-5D6E-409C-BE32-E72D297353CC}">
              <c16:uniqueId val="{00000000-6ED9-4968-9E8D-0153D14C5BE2}"/>
            </c:ext>
          </c:extLst>
        </c:ser>
        <c:ser>
          <c:idx val="1"/>
          <c:order val="1"/>
          <c:tx>
            <c:strRef>
              <c:f>'[Customer Retention Case Study Data V6.xlsx]Q&amp;A'!$S$134</c:f>
              <c:strCache>
                <c:ptCount val="1"/>
                <c:pt idx="0">
                  <c:v>F</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V6.xlsx]Q&amp;A'!$Q$135:$Q$138</c:f>
              <c:strCache>
                <c:ptCount val="4"/>
                <c:pt idx="0">
                  <c:v>A-A</c:v>
                </c:pt>
                <c:pt idx="1">
                  <c:v>A-I</c:v>
                </c:pt>
                <c:pt idx="2">
                  <c:v>I-A</c:v>
                </c:pt>
                <c:pt idx="3">
                  <c:v>I-I</c:v>
                </c:pt>
              </c:strCache>
            </c:strRef>
          </c:cat>
          <c:val>
            <c:numRef>
              <c:f>'[Customer Retention Case Study Data V6.xlsx]Q&amp;A'!$S$135:$S$138</c:f>
              <c:numCache>
                <c:formatCode>0_ </c:formatCode>
                <c:ptCount val="4"/>
                <c:pt idx="0">
                  <c:v>3507.01207581779</c:v>
                </c:pt>
                <c:pt idx="1">
                  <c:v>2891.77409162717</c:v>
                </c:pt>
                <c:pt idx="2">
                  <c:v>3823.6046141606998</c:v>
                </c:pt>
                <c:pt idx="3">
                  <c:v>2843.4891190937501</c:v>
                </c:pt>
              </c:numCache>
            </c:numRef>
          </c:val>
          <c:extLst>
            <c:ext xmlns:c16="http://schemas.microsoft.com/office/drawing/2014/chart" uri="{C3380CC4-5D6E-409C-BE32-E72D297353CC}">
              <c16:uniqueId val="{00000001-6ED9-4968-9E8D-0153D14C5BE2}"/>
            </c:ext>
          </c:extLst>
        </c:ser>
        <c:dLbls>
          <c:showLegendKey val="0"/>
          <c:showVal val="1"/>
          <c:showCatName val="0"/>
          <c:showSerName val="0"/>
          <c:showPercent val="0"/>
          <c:showBubbleSize val="0"/>
        </c:dLbls>
        <c:gapWidth val="150"/>
        <c:overlap val="100"/>
        <c:axId val="973903424"/>
        <c:axId val="433859257"/>
      </c:barChart>
      <c:catAx>
        <c:axId val="97390342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33859257"/>
        <c:crosses val="autoZero"/>
        <c:auto val="1"/>
        <c:lblAlgn val="ctr"/>
        <c:lblOffset val="100"/>
        <c:noMultiLvlLbl val="0"/>
      </c:catAx>
      <c:valAx>
        <c:axId val="433859257"/>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3903424"/>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t>Count of num_loans</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V6.xlsx]Q&amp;A'!$W$134</c:f>
              <c:strCache>
                <c:ptCount val="1"/>
                <c:pt idx="0">
                  <c:v>M</c:v>
                </c:pt>
              </c:strCache>
            </c:strRef>
          </c:tx>
          <c:spPr>
            <a:solidFill>
              <a:schemeClr val="accent1"/>
            </a:solidFill>
            <a:ln>
              <a:noFill/>
            </a:ln>
            <a:effectLst/>
          </c:spPr>
          <c:invertIfNegative val="0"/>
          <c:dLbls>
            <c:dLbl>
              <c:idx val="1"/>
              <c:layout>
                <c:manualLayout>
                  <c:x val="5.43337645536869E-3"/>
                  <c:y val="-7.990012484394509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A02-4653-B68C-E9E98C5D1CAA}"/>
                </c:ext>
              </c:extLst>
            </c:dLbl>
            <c:dLbl>
              <c:idx val="2"/>
              <c:layout>
                <c:manualLayout>
                  <c:x val="-1.1125485122897801E-2"/>
                  <c:y val="-7.990012484394509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A02-4653-B68C-E9E98C5D1CAA}"/>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V6.xlsx]Q&amp;A'!$V$135:$V$138</c:f>
              <c:strCache>
                <c:ptCount val="4"/>
                <c:pt idx="0">
                  <c:v>A-A</c:v>
                </c:pt>
                <c:pt idx="1">
                  <c:v>A-I</c:v>
                </c:pt>
                <c:pt idx="2">
                  <c:v>I-A</c:v>
                </c:pt>
                <c:pt idx="3">
                  <c:v>I-I</c:v>
                </c:pt>
              </c:strCache>
            </c:strRef>
          </c:cat>
          <c:val>
            <c:numRef>
              <c:f>'[Customer Retention Case Study Data V6.xlsx]Q&amp;A'!$W$135:$W$138</c:f>
              <c:numCache>
                <c:formatCode>General</c:formatCode>
                <c:ptCount val="4"/>
                <c:pt idx="0">
                  <c:v>9352</c:v>
                </c:pt>
                <c:pt idx="1">
                  <c:v>1113</c:v>
                </c:pt>
                <c:pt idx="2">
                  <c:v>811</c:v>
                </c:pt>
                <c:pt idx="3">
                  <c:v>12538</c:v>
                </c:pt>
              </c:numCache>
            </c:numRef>
          </c:val>
          <c:extLst>
            <c:ext xmlns:c16="http://schemas.microsoft.com/office/drawing/2014/chart" uri="{C3380CC4-5D6E-409C-BE32-E72D297353CC}">
              <c16:uniqueId val="{00000002-7A02-4653-B68C-E9E98C5D1CAA}"/>
            </c:ext>
          </c:extLst>
        </c:ser>
        <c:ser>
          <c:idx val="1"/>
          <c:order val="1"/>
          <c:tx>
            <c:strRef>
              <c:f>'[Customer Retention Case Study Data V6.xlsx]Q&amp;A'!$X$134</c:f>
              <c:strCache>
                <c:ptCount val="1"/>
                <c:pt idx="0">
                  <c:v>F</c:v>
                </c:pt>
              </c:strCache>
            </c:strRef>
          </c:tx>
          <c:spPr>
            <a:solidFill>
              <a:schemeClr val="accent3"/>
            </a:solidFill>
            <a:ln>
              <a:noFill/>
            </a:ln>
            <a:effectLst/>
          </c:spPr>
          <c:invertIfNegative val="0"/>
          <c:dLbls>
            <c:dLbl>
              <c:idx val="1"/>
              <c:layout>
                <c:manualLayout>
                  <c:x val="0"/>
                  <c:y val="-0.1794631710362049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A02-4653-B68C-E9E98C5D1CAA}"/>
                </c:ext>
              </c:extLst>
            </c:dLbl>
            <c:dLbl>
              <c:idx val="2"/>
              <c:layout>
                <c:manualLayout>
                  <c:x val="0"/>
                  <c:y val="-0.1529338327091140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A02-4653-B68C-E9E98C5D1CAA}"/>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V6.xlsx]Q&amp;A'!$V$135:$V$138</c:f>
              <c:strCache>
                <c:ptCount val="4"/>
                <c:pt idx="0">
                  <c:v>A-A</c:v>
                </c:pt>
                <c:pt idx="1">
                  <c:v>A-I</c:v>
                </c:pt>
                <c:pt idx="2">
                  <c:v>I-A</c:v>
                </c:pt>
                <c:pt idx="3">
                  <c:v>I-I</c:v>
                </c:pt>
              </c:strCache>
            </c:strRef>
          </c:cat>
          <c:val>
            <c:numRef>
              <c:f>'[Customer Retention Case Study Data V6.xlsx]Q&amp;A'!$X$135:$X$138</c:f>
              <c:numCache>
                <c:formatCode>General</c:formatCode>
                <c:ptCount val="4"/>
                <c:pt idx="0">
                  <c:v>13084</c:v>
                </c:pt>
                <c:pt idx="1">
                  <c:v>1266</c:v>
                </c:pt>
                <c:pt idx="2">
                  <c:v>1257</c:v>
                </c:pt>
                <c:pt idx="3">
                  <c:v>13418</c:v>
                </c:pt>
              </c:numCache>
            </c:numRef>
          </c:val>
          <c:extLst>
            <c:ext xmlns:c16="http://schemas.microsoft.com/office/drawing/2014/chart" uri="{C3380CC4-5D6E-409C-BE32-E72D297353CC}">
              <c16:uniqueId val="{00000005-7A02-4653-B68C-E9E98C5D1CAA}"/>
            </c:ext>
          </c:extLst>
        </c:ser>
        <c:dLbls>
          <c:showLegendKey val="0"/>
          <c:showVal val="0"/>
          <c:showCatName val="0"/>
          <c:showSerName val="0"/>
          <c:showPercent val="0"/>
          <c:showBubbleSize val="0"/>
        </c:dLbls>
        <c:gapWidth val="150"/>
        <c:overlap val="100"/>
        <c:axId val="334311286"/>
        <c:axId val="336621622"/>
      </c:barChart>
      <c:catAx>
        <c:axId val="33431128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36621622"/>
        <c:crosses val="autoZero"/>
        <c:auto val="1"/>
        <c:lblAlgn val="ctr"/>
        <c:lblOffset val="100"/>
        <c:noMultiLvlLbl val="0"/>
      </c:catAx>
      <c:valAx>
        <c:axId val="33662162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34311286"/>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960" b="0" i="0" u="none" strike="noStrike" kern="1200" spc="0" baseline="0">
                <a:solidFill>
                  <a:schemeClr val="tx1">
                    <a:lumMod val="65000"/>
                    <a:lumOff val="35000"/>
                  </a:schemeClr>
                </a:solidFill>
                <a:latin typeface="+mn-lt"/>
                <a:ea typeface="+mn-ea"/>
                <a:cs typeface="+mn-cs"/>
              </a:defRPr>
            </a:pPr>
            <a:r>
              <a:rPr lang="en-US" sz="960"/>
              <a:t>Count of num_credit_cards</a:t>
            </a:r>
          </a:p>
        </c:rich>
      </c:tx>
      <c:layout>
        <c:manualLayout>
          <c:xMode val="edge"/>
          <c:yMode val="edge"/>
          <c:x val="0.21940491591203101"/>
          <c:y val="9.3632958801498096E-3"/>
        </c:manualLayout>
      </c:layout>
      <c:overlay val="0"/>
      <c:spPr>
        <a:noFill/>
        <a:ln>
          <a:noFill/>
        </a:ln>
        <a:effectLst/>
      </c:spPr>
      <c:txPr>
        <a:bodyPr rot="0" spcFirstLastPara="0" vertOverflow="ellipsis" vert="horz" wrap="square" anchor="ctr" anchorCtr="1"/>
        <a:lstStyle/>
        <a:p>
          <a:pPr defTabSz="914400">
            <a:defRPr lang="en-US" sz="96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V6.xlsx]Q&amp;A'!$W$134</c:f>
              <c:strCache>
                <c:ptCount val="1"/>
                <c:pt idx="0">
                  <c:v>M</c:v>
                </c:pt>
              </c:strCache>
            </c:strRef>
          </c:tx>
          <c:spPr>
            <a:solidFill>
              <a:schemeClr val="accent1"/>
            </a:solidFill>
            <a:ln>
              <a:noFill/>
            </a:ln>
            <a:effectLst/>
          </c:spPr>
          <c:invertIfNegative val="0"/>
          <c:dLbls>
            <c:dLbl>
              <c:idx val="1"/>
              <c:layout>
                <c:manualLayout>
                  <c:x val="5.43337645536869E-3"/>
                  <c:y val="-7.990012484394509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C60-4995-A49D-B5F7401EFC82}"/>
                </c:ext>
              </c:extLst>
            </c:dLbl>
            <c:dLbl>
              <c:idx val="2"/>
              <c:layout>
                <c:manualLayout>
                  <c:x val="-1.1125485122897801E-2"/>
                  <c:y val="-7.9900124843945097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C60-4995-A49D-B5F7401EFC82}"/>
                </c:ext>
              </c:extLst>
            </c:dLbl>
            <c:spPr>
              <a:noFill/>
              <a:ln>
                <a:noFill/>
              </a:ln>
              <a:effectLst/>
            </c:spPr>
            <c:txPr>
              <a:bodyPr rot="0" spcFirstLastPara="0" vertOverflow="ellipsis" vert="horz" wrap="square" lIns="38100" tIns="19050" rIns="38100" bIns="19050" anchor="ctr" anchorCtr="1"/>
              <a:lstStyle/>
              <a:p>
                <a:pPr>
                  <a:defRPr lang="en-US" sz="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V6.xlsx]Q&amp;A'!$V$135:$V$138</c:f>
              <c:strCache>
                <c:ptCount val="4"/>
                <c:pt idx="0">
                  <c:v>A-A</c:v>
                </c:pt>
                <c:pt idx="1">
                  <c:v>A-I</c:v>
                </c:pt>
                <c:pt idx="2">
                  <c:v>I-A</c:v>
                </c:pt>
                <c:pt idx="3">
                  <c:v>I-I</c:v>
                </c:pt>
              </c:strCache>
            </c:strRef>
          </c:cat>
          <c:val>
            <c:numRef>
              <c:f>'[Customer Retention Case Study Data V6.xlsx]Q&amp;A'!$W$135:$W$138</c:f>
              <c:numCache>
                <c:formatCode>General</c:formatCode>
                <c:ptCount val="4"/>
                <c:pt idx="0">
                  <c:v>9352</c:v>
                </c:pt>
                <c:pt idx="1">
                  <c:v>1113</c:v>
                </c:pt>
                <c:pt idx="2">
                  <c:v>811</c:v>
                </c:pt>
                <c:pt idx="3">
                  <c:v>12538</c:v>
                </c:pt>
              </c:numCache>
            </c:numRef>
          </c:val>
          <c:extLst>
            <c:ext xmlns:c16="http://schemas.microsoft.com/office/drawing/2014/chart" uri="{C3380CC4-5D6E-409C-BE32-E72D297353CC}">
              <c16:uniqueId val="{00000002-0C60-4995-A49D-B5F7401EFC82}"/>
            </c:ext>
          </c:extLst>
        </c:ser>
        <c:ser>
          <c:idx val="1"/>
          <c:order val="1"/>
          <c:tx>
            <c:strRef>
              <c:f>'[Customer Retention Case Study Data V6.xlsx]Q&amp;A'!$X$134</c:f>
              <c:strCache>
                <c:ptCount val="1"/>
                <c:pt idx="0">
                  <c:v>F</c:v>
                </c:pt>
              </c:strCache>
            </c:strRef>
          </c:tx>
          <c:spPr>
            <a:solidFill>
              <a:schemeClr val="accent3"/>
            </a:solidFill>
            <a:ln>
              <a:noFill/>
            </a:ln>
            <a:effectLst/>
          </c:spPr>
          <c:invertIfNegative val="0"/>
          <c:dLbls>
            <c:dLbl>
              <c:idx val="1"/>
              <c:layout>
                <c:manualLayout>
                  <c:x val="0"/>
                  <c:y val="-0.1794631710362049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C60-4995-A49D-B5F7401EFC82}"/>
                </c:ext>
              </c:extLst>
            </c:dLbl>
            <c:dLbl>
              <c:idx val="2"/>
              <c:layout>
                <c:manualLayout>
                  <c:x val="0"/>
                  <c:y val="-0.1529338327091140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0C60-4995-A49D-B5F7401EFC82}"/>
                </c:ext>
              </c:extLst>
            </c:dLbl>
            <c:spPr>
              <a:noFill/>
              <a:ln>
                <a:noFill/>
              </a:ln>
              <a:effectLst/>
            </c:spPr>
            <c:txPr>
              <a:bodyPr rot="0" spcFirstLastPara="0" vertOverflow="ellipsis" vert="horz" wrap="square" lIns="38100" tIns="19050" rIns="38100" bIns="19050" anchor="ctr" anchorCtr="1"/>
              <a:lstStyle/>
              <a:p>
                <a:pPr>
                  <a:defRPr lang="en-US" sz="8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V6.xlsx]Q&amp;A'!$V$135:$V$138</c:f>
              <c:strCache>
                <c:ptCount val="4"/>
                <c:pt idx="0">
                  <c:v>A-A</c:v>
                </c:pt>
                <c:pt idx="1">
                  <c:v>A-I</c:v>
                </c:pt>
                <c:pt idx="2">
                  <c:v>I-A</c:v>
                </c:pt>
                <c:pt idx="3">
                  <c:v>I-I</c:v>
                </c:pt>
              </c:strCache>
            </c:strRef>
          </c:cat>
          <c:val>
            <c:numRef>
              <c:f>'[Customer Retention Case Study Data V6.xlsx]Q&amp;A'!$X$135:$X$138</c:f>
              <c:numCache>
                <c:formatCode>General</c:formatCode>
                <c:ptCount val="4"/>
                <c:pt idx="0">
                  <c:v>13084</c:v>
                </c:pt>
                <c:pt idx="1">
                  <c:v>1266</c:v>
                </c:pt>
                <c:pt idx="2">
                  <c:v>1257</c:v>
                </c:pt>
                <c:pt idx="3">
                  <c:v>13418</c:v>
                </c:pt>
              </c:numCache>
            </c:numRef>
          </c:val>
          <c:extLst>
            <c:ext xmlns:c16="http://schemas.microsoft.com/office/drawing/2014/chart" uri="{C3380CC4-5D6E-409C-BE32-E72D297353CC}">
              <c16:uniqueId val="{00000005-0C60-4995-A49D-B5F7401EFC82}"/>
            </c:ext>
          </c:extLst>
        </c:ser>
        <c:dLbls>
          <c:showLegendKey val="0"/>
          <c:showVal val="0"/>
          <c:showCatName val="0"/>
          <c:showSerName val="0"/>
          <c:showPercent val="0"/>
          <c:showBubbleSize val="0"/>
        </c:dLbls>
        <c:gapWidth val="150"/>
        <c:overlap val="100"/>
        <c:axId val="334311286"/>
        <c:axId val="336621622"/>
      </c:barChart>
      <c:catAx>
        <c:axId val="33431128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crossAx val="336621622"/>
        <c:crosses val="autoZero"/>
        <c:auto val="1"/>
        <c:lblAlgn val="ctr"/>
        <c:lblOffset val="100"/>
        <c:noMultiLvlLbl val="0"/>
      </c:catAx>
      <c:valAx>
        <c:axId val="33662162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crossAx val="334311286"/>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legendEntry>
      <c:legendEntry>
        <c:idx val="1"/>
        <c:txPr>
          <a:bodyPr rot="0" spcFirstLastPara="0"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legendEntry>
      <c:overlay val="0"/>
      <c:spPr>
        <a:noFill/>
        <a:ln>
          <a:noFill/>
        </a:ln>
        <a:effectLst/>
      </c:spPr>
      <c:txPr>
        <a:bodyPr rot="0" spcFirstLastPara="0" vertOverflow="ellipsis" vert="horz" wrap="square" anchor="ctr" anchorCtr="1"/>
        <a:lstStyle/>
        <a:p>
          <a:pPr>
            <a:defRPr lang="en-US" sz="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t>Average of gross income</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V6.xlsx]Q&amp;A'!$AG$128</c:f>
              <c:strCache>
                <c:ptCount val="1"/>
                <c:pt idx="0">
                  <c:v>Individuals</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V6.xlsx]Q&amp;A'!$AF$129:$AF$132</c:f>
              <c:strCache>
                <c:ptCount val="4"/>
                <c:pt idx="0">
                  <c:v>A-A</c:v>
                </c:pt>
                <c:pt idx="1">
                  <c:v>A-I</c:v>
                </c:pt>
                <c:pt idx="2">
                  <c:v>I-A</c:v>
                </c:pt>
                <c:pt idx="3">
                  <c:v>I-I</c:v>
                </c:pt>
              </c:strCache>
            </c:strRef>
          </c:cat>
          <c:val>
            <c:numRef>
              <c:f>'[Customer Retention Case Study Data V6.xlsx]Q&amp;A'!$AG$129:$AG$132</c:f>
              <c:numCache>
                <c:formatCode>0_ </c:formatCode>
                <c:ptCount val="4"/>
                <c:pt idx="0">
                  <c:v>142151.27180562701</c:v>
                </c:pt>
                <c:pt idx="1">
                  <c:v>135081.02874826099</c:v>
                </c:pt>
                <c:pt idx="2">
                  <c:v>143581.91020735801</c:v>
                </c:pt>
                <c:pt idx="3">
                  <c:v>141206.78835461801</c:v>
                </c:pt>
              </c:numCache>
            </c:numRef>
          </c:val>
          <c:extLst>
            <c:ext xmlns:c16="http://schemas.microsoft.com/office/drawing/2014/chart" uri="{C3380CC4-5D6E-409C-BE32-E72D297353CC}">
              <c16:uniqueId val="{00000000-FD33-4ACD-873A-843B1AA0BE84}"/>
            </c:ext>
          </c:extLst>
        </c:ser>
        <c:ser>
          <c:idx val="1"/>
          <c:order val="1"/>
          <c:tx>
            <c:strRef>
              <c:f>'[Customer Retention Case Study Data V6.xlsx]Q&amp;A'!$AH$128</c:f>
              <c:strCache>
                <c:ptCount val="1"/>
                <c:pt idx="0">
                  <c:v>College_Graduated</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V6.xlsx]Q&amp;A'!$AF$129:$AF$132</c:f>
              <c:strCache>
                <c:ptCount val="4"/>
                <c:pt idx="0">
                  <c:v>A-A</c:v>
                </c:pt>
                <c:pt idx="1">
                  <c:v>A-I</c:v>
                </c:pt>
                <c:pt idx="2">
                  <c:v>I-A</c:v>
                </c:pt>
                <c:pt idx="3">
                  <c:v>I-I</c:v>
                </c:pt>
              </c:strCache>
            </c:strRef>
          </c:cat>
          <c:val>
            <c:numRef>
              <c:f>'[Customer Retention Case Study Data V6.xlsx]Q&amp;A'!$AH$129:$AH$132</c:f>
              <c:numCache>
                <c:formatCode>0_ </c:formatCode>
                <c:ptCount val="4"/>
                <c:pt idx="0">
                  <c:v>123679.81971651199</c:v>
                </c:pt>
                <c:pt idx="1">
                  <c:v>104438.01022364201</c:v>
                </c:pt>
                <c:pt idx="2">
                  <c:v>102829.947398524</c:v>
                </c:pt>
                <c:pt idx="3">
                  <c:v>114278.19910057999</c:v>
                </c:pt>
              </c:numCache>
            </c:numRef>
          </c:val>
          <c:extLst>
            <c:ext xmlns:c16="http://schemas.microsoft.com/office/drawing/2014/chart" uri="{C3380CC4-5D6E-409C-BE32-E72D297353CC}">
              <c16:uniqueId val="{00000001-FD33-4ACD-873A-843B1AA0BE84}"/>
            </c:ext>
          </c:extLst>
        </c:ser>
        <c:ser>
          <c:idx val="2"/>
          <c:order val="2"/>
          <c:tx>
            <c:strRef>
              <c:f>'[Customer Retention Case Study Data V6.xlsx]Q&amp;A'!$AI$128</c:f>
              <c:strCache>
                <c:ptCount val="1"/>
                <c:pt idx="0">
                  <c:v>VIP</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V6.xlsx]Q&amp;A'!$AF$129:$AF$132</c:f>
              <c:strCache>
                <c:ptCount val="4"/>
                <c:pt idx="0">
                  <c:v>A-A</c:v>
                </c:pt>
                <c:pt idx="1">
                  <c:v>A-I</c:v>
                </c:pt>
                <c:pt idx="2">
                  <c:v>I-A</c:v>
                </c:pt>
                <c:pt idx="3">
                  <c:v>I-I</c:v>
                </c:pt>
              </c:strCache>
            </c:strRef>
          </c:cat>
          <c:val>
            <c:numRef>
              <c:f>'[Customer Retention Case Study Data V6.xlsx]Q&amp;A'!$AI$129:$AI$132</c:f>
              <c:numCache>
                <c:formatCode>0_ </c:formatCode>
                <c:ptCount val="4"/>
                <c:pt idx="0">
                  <c:v>180680.778030113</c:v>
                </c:pt>
                <c:pt idx="1">
                  <c:v>164102.80499999999</c:v>
                </c:pt>
                <c:pt idx="2">
                  <c:v>137650.75645161301</c:v>
                </c:pt>
                <c:pt idx="3">
                  <c:v>361476.18</c:v>
                </c:pt>
              </c:numCache>
            </c:numRef>
          </c:val>
          <c:extLst>
            <c:ext xmlns:c16="http://schemas.microsoft.com/office/drawing/2014/chart" uri="{C3380CC4-5D6E-409C-BE32-E72D297353CC}">
              <c16:uniqueId val="{00000002-FD33-4ACD-873A-843B1AA0BE84}"/>
            </c:ext>
          </c:extLst>
        </c:ser>
        <c:dLbls>
          <c:showLegendKey val="0"/>
          <c:showVal val="1"/>
          <c:showCatName val="0"/>
          <c:showSerName val="0"/>
          <c:showPercent val="0"/>
          <c:showBubbleSize val="0"/>
        </c:dLbls>
        <c:gapWidth val="150"/>
        <c:overlap val="100"/>
        <c:axId val="853183746"/>
        <c:axId val="339004967"/>
      </c:barChart>
      <c:catAx>
        <c:axId val="85318374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39004967"/>
        <c:crosses val="autoZero"/>
        <c:auto val="1"/>
        <c:lblAlgn val="ctr"/>
        <c:lblOffset val="100"/>
        <c:noMultiLvlLbl val="0"/>
      </c:catAx>
      <c:valAx>
        <c:axId val="339004967"/>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53183746"/>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t>Average of duration</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V6.xlsx]Q&amp;A'!$AG$142</c:f>
              <c:strCache>
                <c:ptCount val="1"/>
                <c:pt idx="0">
                  <c:v>Individuals</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V6.xlsx]Q&amp;A'!$AF$143:$AF$146</c:f>
              <c:strCache>
                <c:ptCount val="4"/>
                <c:pt idx="0">
                  <c:v>A-A</c:v>
                </c:pt>
                <c:pt idx="1">
                  <c:v>A-I</c:v>
                </c:pt>
                <c:pt idx="2">
                  <c:v>I-A</c:v>
                </c:pt>
                <c:pt idx="3">
                  <c:v>I-I</c:v>
                </c:pt>
              </c:strCache>
            </c:strRef>
          </c:cat>
          <c:val>
            <c:numRef>
              <c:f>'[Customer Retention Case Study Data V6.xlsx]Q&amp;A'!$AG$143:$AG$146</c:f>
              <c:numCache>
                <c:formatCode>0_ </c:formatCode>
                <c:ptCount val="4"/>
                <c:pt idx="0">
                  <c:v>3697.98035529046</c:v>
                </c:pt>
                <c:pt idx="1">
                  <c:v>3550.0438108484</c:v>
                </c:pt>
                <c:pt idx="2">
                  <c:v>4338.04013377926</c:v>
                </c:pt>
                <c:pt idx="3">
                  <c:v>3780.8219531999698</c:v>
                </c:pt>
              </c:numCache>
            </c:numRef>
          </c:val>
          <c:extLst>
            <c:ext xmlns:c16="http://schemas.microsoft.com/office/drawing/2014/chart" uri="{C3380CC4-5D6E-409C-BE32-E72D297353CC}">
              <c16:uniqueId val="{00000000-1999-4AA3-8993-CE00F5E7BCBF}"/>
            </c:ext>
          </c:extLst>
        </c:ser>
        <c:ser>
          <c:idx val="1"/>
          <c:order val="1"/>
          <c:tx>
            <c:strRef>
              <c:f>'[Customer Retention Case Study Data V6.xlsx]Q&amp;A'!$AH$142</c:f>
              <c:strCache>
                <c:ptCount val="1"/>
                <c:pt idx="0">
                  <c:v>College_Graduated</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V6.xlsx]Q&amp;A'!$AF$143:$AF$146</c:f>
              <c:strCache>
                <c:ptCount val="4"/>
                <c:pt idx="0">
                  <c:v>A-A</c:v>
                </c:pt>
                <c:pt idx="1">
                  <c:v>A-I</c:v>
                </c:pt>
                <c:pt idx="2">
                  <c:v>I-A</c:v>
                </c:pt>
                <c:pt idx="3">
                  <c:v>I-I</c:v>
                </c:pt>
              </c:strCache>
            </c:strRef>
          </c:cat>
          <c:val>
            <c:numRef>
              <c:f>'[Customer Retention Case Study Data V6.xlsx]Q&amp;A'!$AH$143:$AH$146</c:f>
              <c:numCache>
                <c:formatCode>0_ </c:formatCode>
                <c:ptCount val="4"/>
                <c:pt idx="0">
                  <c:v>1379.34408136767</c:v>
                </c:pt>
                <c:pt idx="1">
                  <c:v>1270.1948881789101</c:v>
                </c:pt>
                <c:pt idx="2">
                  <c:v>946.78044280442805</c:v>
                </c:pt>
                <c:pt idx="3">
                  <c:v>1229.3065764023199</c:v>
                </c:pt>
              </c:numCache>
            </c:numRef>
          </c:val>
          <c:extLst>
            <c:ext xmlns:c16="http://schemas.microsoft.com/office/drawing/2014/chart" uri="{C3380CC4-5D6E-409C-BE32-E72D297353CC}">
              <c16:uniqueId val="{00000001-1999-4AA3-8993-CE00F5E7BCBF}"/>
            </c:ext>
          </c:extLst>
        </c:ser>
        <c:ser>
          <c:idx val="2"/>
          <c:order val="2"/>
          <c:tx>
            <c:strRef>
              <c:f>'[Customer Retention Case Study Data V6.xlsx]Q&amp;A'!$AI$142</c:f>
              <c:strCache>
                <c:ptCount val="1"/>
                <c:pt idx="0">
                  <c:v>VIP</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V6.xlsx]Q&amp;A'!$AF$143:$AF$146</c:f>
              <c:strCache>
                <c:ptCount val="4"/>
                <c:pt idx="0">
                  <c:v>A-A</c:v>
                </c:pt>
                <c:pt idx="1">
                  <c:v>A-I</c:v>
                </c:pt>
                <c:pt idx="2">
                  <c:v>I-A</c:v>
                </c:pt>
                <c:pt idx="3">
                  <c:v>I-I</c:v>
                </c:pt>
              </c:strCache>
            </c:strRef>
          </c:cat>
          <c:val>
            <c:numRef>
              <c:f>'[Customer Retention Case Study Data V6.xlsx]Q&amp;A'!$AI$143:$AI$146</c:f>
              <c:numCache>
                <c:formatCode>0_ </c:formatCode>
                <c:ptCount val="4"/>
                <c:pt idx="0">
                  <c:v>4498.0878293600999</c:v>
                </c:pt>
                <c:pt idx="1">
                  <c:v>730.5</c:v>
                </c:pt>
                <c:pt idx="2">
                  <c:v>2251.38709677419</c:v>
                </c:pt>
                <c:pt idx="3">
                  <c:v>4521</c:v>
                </c:pt>
              </c:numCache>
            </c:numRef>
          </c:val>
          <c:extLst>
            <c:ext xmlns:c16="http://schemas.microsoft.com/office/drawing/2014/chart" uri="{C3380CC4-5D6E-409C-BE32-E72D297353CC}">
              <c16:uniqueId val="{00000002-1999-4AA3-8993-CE00F5E7BCBF}"/>
            </c:ext>
          </c:extLst>
        </c:ser>
        <c:dLbls>
          <c:showLegendKey val="0"/>
          <c:showVal val="1"/>
          <c:showCatName val="0"/>
          <c:showSerName val="0"/>
          <c:showPercent val="0"/>
          <c:showBubbleSize val="0"/>
        </c:dLbls>
        <c:gapWidth val="150"/>
        <c:overlap val="100"/>
        <c:axId val="126744790"/>
        <c:axId val="928456938"/>
      </c:barChart>
      <c:catAx>
        <c:axId val="12674479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28456938"/>
        <c:crosses val="autoZero"/>
        <c:auto val="1"/>
        <c:lblAlgn val="ctr"/>
        <c:lblOffset val="100"/>
        <c:noMultiLvlLbl val="0"/>
      </c:catAx>
      <c:valAx>
        <c:axId val="928456938"/>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26744790"/>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t>Average of age</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V6.xlsx]Q&amp;A'!$AG$135</c:f>
              <c:strCache>
                <c:ptCount val="1"/>
                <c:pt idx="0">
                  <c:v>Individuals</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V6.xlsx]Q&amp;A'!$AF$136:$AF$139</c:f>
              <c:strCache>
                <c:ptCount val="4"/>
                <c:pt idx="0">
                  <c:v>A-A</c:v>
                </c:pt>
                <c:pt idx="1">
                  <c:v>A-I</c:v>
                </c:pt>
                <c:pt idx="2">
                  <c:v>I-A</c:v>
                </c:pt>
                <c:pt idx="3">
                  <c:v>I-I</c:v>
                </c:pt>
              </c:strCache>
            </c:strRef>
          </c:cat>
          <c:val>
            <c:numRef>
              <c:f>'[Customer Retention Case Study Data V6.xlsx]Q&amp;A'!$AG$136:$AG$139</c:f>
              <c:numCache>
                <c:formatCode>0_ </c:formatCode>
                <c:ptCount val="4"/>
                <c:pt idx="0">
                  <c:v>47.436397821576797</c:v>
                </c:pt>
                <c:pt idx="1">
                  <c:v>49.875521557719097</c:v>
                </c:pt>
                <c:pt idx="2">
                  <c:v>52.100334448160503</c:v>
                </c:pt>
                <c:pt idx="3">
                  <c:v>50.742968923008803</c:v>
                </c:pt>
              </c:numCache>
            </c:numRef>
          </c:val>
          <c:extLst>
            <c:ext xmlns:c16="http://schemas.microsoft.com/office/drawing/2014/chart" uri="{C3380CC4-5D6E-409C-BE32-E72D297353CC}">
              <c16:uniqueId val="{00000000-8AA8-4606-B164-A8902037CC83}"/>
            </c:ext>
          </c:extLst>
        </c:ser>
        <c:ser>
          <c:idx val="1"/>
          <c:order val="1"/>
          <c:tx>
            <c:strRef>
              <c:f>'[Customer Retention Case Study Data V6.xlsx]Q&amp;A'!$AH$135</c:f>
              <c:strCache>
                <c:ptCount val="1"/>
                <c:pt idx="0">
                  <c:v>College_Graduated</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V6.xlsx]Q&amp;A'!$AF$136:$AF$139</c:f>
              <c:strCache>
                <c:ptCount val="4"/>
                <c:pt idx="0">
                  <c:v>A-A</c:v>
                </c:pt>
                <c:pt idx="1">
                  <c:v>A-I</c:v>
                </c:pt>
                <c:pt idx="2">
                  <c:v>I-A</c:v>
                </c:pt>
                <c:pt idx="3">
                  <c:v>I-I</c:v>
                </c:pt>
              </c:strCache>
            </c:strRef>
          </c:cat>
          <c:val>
            <c:numRef>
              <c:f>'[Customer Retention Case Study Data V6.xlsx]Q&amp;A'!$AH$136:$AH$139</c:f>
              <c:numCache>
                <c:formatCode>0_ </c:formatCode>
                <c:ptCount val="4"/>
                <c:pt idx="0">
                  <c:v>24.994373512226801</c:v>
                </c:pt>
                <c:pt idx="1">
                  <c:v>24.080937167199199</c:v>
                </c:pt>
                <c:pt idx="2">
                  <c:v>23.225092250922501</c:v>
                </c:pt>
                <c:pt idx="3">
                  <c:v>24.265796260477099</c:v>
                </c:pt>
              </c:numCache>
            </c:numRef>
          </c:val>
          <c:extLst>
            <c:ext xmlns:c16="http://schemas.microsoft.com/office/drawing/2014/chart" uri="{C3380CC4-5D6E-409C-BE32-E72D297353CC}">
              <c16:uniqueId val="{00000001-8AA8-4606-B164-A8902037CC83}"/>
            </c:ext>
          </c:extLst>
        </c:ser>
        <c:ser>
          <c:idx val="2"/>
          <c:order val="2"/>
          <c:tx>
            <c:strRef>
              <c:f>'[Customer Retention Case Study Data V6.xlsx]Q&amp;A'!$AI$135</c:f>
              <c:strCache>
                <c:ptCount val="1"/>
                <c:pt idx="0">
                  <c:v>VIP</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V6.xlsx]Q&amp;A'!$AF$136:$AF$139</c:f>
              <c:strCache>
                <c:ptCount val="4"/>
                <c:pt idx="0">
                  <c:v>A-A</c:v>
                </c:pt>
                <c:pt idx="1">
                  <c:v>A-I</c:v>
                </c:pt>
                <c:pt idx="2">
                  <c:v>I-A</c:v>
                </c:pt>
                <c:pt idx="3">
                  <c:v>I-I</c:v>
                </c:pt>
              </c:strCache>
            </c:strRef>
          </c:cat>
          <c:val>
            <c:numRef>
              <c:f>'[Customer Retention Case Study Data V6.xlsx]Q&amp;A'!$AI$136:$AI$139</c:f>
              <c:numCache>
                <c:formatCode>0_ </c:formatCode>
                <c:ptCount val="4"/>
                <c:pt idx="0">
                  <c:v>55.381430363864503</c:v>
                </c:pt>
                <c:pt idx="1">
                  <c:v>55</c:v>
                </c:pt>
                <c:pt idx="2">
                  <c:v>59.838709677419402</c:v>
                </c:pt>
                <c:pt idx="3">
                  <c:v>50</c:v>
                </c:pt>
              </c:numCache>
            </c:numRef>
          </c:val>
          <c:extLst>
            <c:ext xmlns:c16="http://schemas.microsoft.com/office/drawing/2014/chart" uri="{C3380CC4-5D6E-409C-BE32-E72D297353CC}">
              <c16:uniqueId val="{00000002-8AA8-4606-B164-A8902037CC83}"/>
            </c:ext>
          </c:extLst>
        </c:ser>
        <c:dLbls>
          <c:showLegendKey val="0"/>
          <c:showVal val="1"/>
          <c:showCatName val="0"/>
          <c:showSerName val="0"/>
          <c:showPercent val="0"/>
          <c:showBubbleSize val="0"/>
        </c:dLbls>
        <c:gapWidth val="150"/>
        <c:overlap val="100"/>
        <c:axId val="754253387"/>
        <c:axId val="823275748"/>
      </c:barChart>
      <c:catAx>
        <c:axId val="754253387"/>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23275748"/>
        <c:crosses val="autoZero"/>
        <c:auto val="1"/>
        <c:lblAlgn val="ctr"/>
        <c:lblOffset val="100"/>
        <c:noMultiLvlLbl val="0"/>
      </c:catAx>
      <c:valAx>
        <c:axId val="823275748"/>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54253387"/>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US"/>
              <a:t>Count of num_credit_cards</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V6.xlsx]Q&amp;A'!$AG$150</c:f>
              <c:strCache>
                <c:ptCount val="1"/>
                <c:pt idx="0">
                  <c:v>Individuals</c:v>
                </c:pt>
              </c:strCache>
            </c:strRef>
          </c:tx>
          <c:spPr>
            <a:solidFill>
              <a:schemeClr val="accent1"/>
            </a:solidFill>
            <a:ln>
              <a:noFill/>
            </a:ln>
            <a:effectLst/>
          </c:spPr>
          <c:invertIfNegative val="0"/>
          <c:dLbls>
            <c:dLbl>
              <c:idx val="1"/>
              <c:layout>
                <c:manualLayout>
                  <c:x val="5.3372352285395802E-2"/>
                  <c:y val="-0.11129032258064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172-44FA-ACA5-3BF4CEF6A837}"/>
                </c:ext>
              </c:extLst>
            </c:dLbl>
            <c:dLbl>
              <c:idx val="2"/>
              <c:layout>
                <c:manualLayout>
                  <c:x val="3.9576365663322198E-2"/>
                  <c:y val="-0.1267281105990779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172-44FA-ACA5-3BF4CEF6A837}"/>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V6.xlsx]Q&amp;A'!$AF$151:$AF$154</c:f>
              <c:strCache>
                <c:ptCount val="4"/>
                <c:pt idx="0">
                  <c:v>A-A</c:v>
                </c:pt>
                <c:pt idx="1">
                  <c:v>A-I</c:v>
                </c:pt>
                <c:pt idx="2">
                  <c:v>I-A</c:v>
                </c:pt>
                <c:pt idx="3">
                  <c:v>I-I</c:v>
                </c:pt>
              </c:strCache>
            </c:strRef>
          </c:cat>
          <c:val>
            <c:numRef>
              <c:f>'[Customer Retention Case Study Data V6.xlsx]Q&amp;A'!$AG$151:$AG$154</c:f>
              <c:numCache>
                <c:formatCode>General</c:formatCode>
                <c:ptCount val="4"/>
                <c:pt idx="0">
                  <c:v>15424</c:v>
                </c:pt>
                <c:pt idx="1">
                  <c:v>1438</c:v>
                </c:pt>
                <c:pt idx="2">
                  <c:v>1495</c:v>
                </c:pt>
                <c:pt idx="3">
                  <c:v>13547</c:v>
                </c:pt>
              </c:numCache>
            </c:numRef>
          </c:val>
          <c:extLst>
            <c:ext xmlns:c16="http://schemas.microsoft.com/office/drawing/2014/chart" uri="{C3380CC4-5D6E-409C-BE32-E72D297353CC}">
              <c16:uniqueId val="{00000002-8172-44FA-ACA5-3BF4CEF6A837}"/>
            </c:ext>
          </c:extLst>
        </c:ser>
        <c:ser>
          <c:idx val="1"/>
          <c:order val="1"/>
          <c:tx>
            <c:strRef>
              <c:f>'[Customer Retention Case Study Data V6.xlsx]Q&amp;A'!$AH$150</c:f>
              <c:strCache>
                <c:ptCount val="1"/>
                <c:pt idx="0">
                  <c:v>College_Graduated</c:v>
                </c:pt>
              </c:strCache>
            </c:strRef>
          </c:tx>
          <c:spPr>
            <a:solidFill>
              <a:schemeClr val="accent3"/>
            </a:solidFill>
            <a:ln>
              <a:noFill/>
            </a:ln>
            <a:effectLst/>
          </c:spPr>
          <c:invertIfNegative val="0"/>
          <c:dLbls>
            <c:dLbl>
              <c:idx val="1"/>
              <c:layout>
                <c:manualLayout>
                  <c:x val="-3.7068004459308801E-2"/>
                  <c:y val="-0.18801843317972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172-44FA-ACA5-3BF4CEF6A837}"/>
                </c:ext>
              </c:extLst>
            </c:dLbl>
            <c:dLbl>
              <c:idx val="2"/>
              <c:layout>
                <c:manualLayout>
                  <c:x val="-3.4838350055741402E-2"/>
                  <c:y val="-0.153686635944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172-44FA-ACA5-3BF4CEF6A837}"/>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V6.xlsx]Q&amp;A'!$AF$151:$AF$154</c:f>
              <c:strCache>
                <c:ptCount val="4"/>
                <c:pt idx="0">
                  <c:v>A-A</c:v>
                </c:pt>
                <c:pt idx="1">
                  <c:v>A-I</c:v>
                </c:pt>
                <c:pt idx="2">
                  <c:v>I-A</c:v>
                </c:pt>
                <c:pt idx="3">
                  <c:v>I-I</c:v>
                </c:pt>
              </c:strCache>
            </c:strRef>
          </c:cat>
          <c:val>
            <c:numRef>
              <c:f>'[Customer Retention Case Study Data V6.xlsx]Q&amp;A'!$AH$151:$AH$154</c:f>
              <c:numCache>
                <c:formatCode>General</c:formatCode>
                <c:ptCount val="4"/>
                <c:pt idx="0">
                  <c:v>4621</c:v>
                </c:pt>
                <c:pt idx="1">
                  <c:v>939</c:v>
                </c:pt>
                <c:pt idx="2">
                  <c:v>542</c:v>
                </c:pt>
                <c:pt idx="3">
                  <c:v>12408</c:v>
                </c:pt>
              </c:numCache>
            </c:numRef>
          </c:val>
          <c:extLst>
            <c:ext xmlns:c16="http://schemas.microsoft.com/office/drawing/2014/chart" uri="{C3380CC4-5D6E-409C-BE32-E72D297353CC}">
              <c16:uniqueId val="{00000005-8172-44FA-ACA5-3BF4CEF6A837}"/>
            </c:ext>
          </c:extLst>
        </c:ser>
        <c:ser>
          <c:idx val="2"/>
          <c:order val="2"/>
          <c:tx>
            <c:strRef>
              <c:f>'[Customer Retention Case Study Data V6.xlsx]Q&amp;A'!$AI$150</c:f>
              <c:strCache>
                <c:ptCount val="1"/>
                <c:pt idx="0">
                  <c:v>VIP</c:v>
                </c:pt>
              </c:strCache>
            </c:strRef>
          </c:tx>
          <c:spPr>
            <a:solidFill>
              <a:schemeClr val="accent4"/>
            </a:solidFill>
            <a:ln>
              <a:noFill/>
            </a:ln>
            <a:effectLst/>
          </c:spPr>
          <c:invertIfNegative val="0"/>
          <c:dLbls>
            <c:dLbl>
              <c:idx val="1"/>
              <c:layout>
                <c:manualLayout>
                  <c:x val="-1.17056856187291E-2"/>
                  <c:y val="-0.2917050691244240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172-44FA-ACA5-3BF4CEF6A837}"/>
                </c:ext>
              </c:extLst>
            </c:dLbl>
            <c:dLbl>
              <c:idx val="2"/>
              <c:layout>
                <c:manualLayout>
                  <c:x val="-4.5986622073578599E-3"/>
                  <c:y val="-0.2725806451612899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172-44FA-ACA5-3BF4CEF6A837}"/>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V6.xlsx]Q&amp;A'!$AF$151:$AF$154</c:f>
              <c:strCache>
                <c:ptCount val="4"/>
                <c:pt idx="0">
                  <c:v>A-A</c:v>
                </c:pt>
                <c:pt idx="1">
                  <c:v>A-I</c:v>
                </c:pt>
                <c:pt idx="2">
                  <c:v>I-A</c:v>
                </c:pt>
                <c:pt idx="3">
                  <c:v>I-I</c:v>
                </c:pt>
              </c:strCache>
            </c:strRef>
          </c:cat>
          <c:val>
            <c:numRef>
              <c:f>'[Customer Retention Case Study Data V6.xlsx]Q&amp;A'!$AI$151:$AI$154</c:f>
              <c:numCache>
                <c:formatCode>General</c:formatCode>
                <c:ptCount val="4"/>
                <c:pt idx="0">
                  <c:v>2391</c:v>
                </c:pt>
                <c:pt idx="1">
                  <c:v>2</c:v>
                </c:pt>
                <c:pt idx="2">
                  <c:v>31</c:v>
                </c:pt>
                <c:pt idx="3">
                  <c:v>1</c:v>
                </c:pt>
              </c:numCache>
            </c:numRef>
          </c:val>
          <c:extLst>
            <c:ext xmlns:c16="http://schemas.microsoft.com/office/drawing/2014/chart" uri="{C3380CC4-5D6E-409C-BE32-E72D297353CC}">
              <c16:uniqueId val="{00000008-8172-44FA-ACA5-3BF4CEF6A837}"/>
            </c:ext>
          </c:extLst>
        </c:ser>
        <c:dLbls>
          <c:showLegendKey val="0"/>
          <c:showVal val="1"/>
          <c:showCatName val="0"/>
          <c:showSerName val="0"/>
          <c:showPercent val="0"/>
          <c:showBubbleSize val="0"/>
        </c:dLbls>
        <c:gapWidth val="150"/>
        <c:overlap val="100"/>
        <c:axId val="500873686"/>
        <c:axId val="648644505"/>
      </c:barChart>
      <c:catAx>
        <c:axId val="50087368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48644505"/>
        <c:crosses val="autoZero"/>
        <c:auto val="1"/>
        <c:lblAlgn val="ctr"/>
        <c:lblOffset val="100"/>
        <c:noMultiLvlLbl val="0"/>
      </c:catAx>
      <c:valAx>
        <c:axId val="6486445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00873686"/>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t>Count of num_loans</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V6.xlsx]Q&amp;A'!$AG$150</c:f>
              <c:strCache>
                <c:ptCount val="1"/>
                <c:pt idx="0">
                  <c:v>Individuals</c:v>
                </c:pt>
              </c:strCache>
            </c:strRef>
          </c:tx>
          <c:spPr>
            <a:solidFill>
              <a:schemeClr val="accent1"/>
            </a:solidFill>
            <a:ln>
              <a:noFill/>
            </a:ln>
            <a:effectLst/>
          </c:spPr>
          <c:invertIfNegative val="0"/>
          <c:dLbls>
            <c:dLbl>
              <c:idx val="1"/>
              <c:layout>
                <c:manualLayout>
                  <c:x val="5.3372352285395802E-2"/>
                  <c:y val="-0.111290322580645"/>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CF-4936-86E3-755A2FC51880}"/>
                </c:ext>
              </c:extLst>
            </c:dLbl>
            <c:dLbl>
              <c:idx val="2"/>
              <c:layout>
                <c:manualLayout>
                  <c:x val="3.9576365663322198E-2"/>
                  <c:y val="-0.1267281105990779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7CF-4936-86E3-755A2FC51880}"/>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V6.xlsx]Q&amp;A'!$AF$151:$AF$154</c:f>
              <c:strCache>
                <c:ptCount val="4"/>
                <c:pt idx="0">
                  <c:v>A-A</c:v>
                </c:pt>
                <c:pt idx="1">
                  <c:v>A-I</c:v>
                </c:pt>
                <c:pt idx="2">
                  <c:v>I-A</c:v>
                </c:pt>
                <c:pt idx="3">
                  <c:v>I-I</c:v>
                </c:pt>
              </c:strCache>
            </c:strRef>
          </c:cat>
          <c:val>
            <c:numRef>
              <c:f>'[Customer Retention Case Study Data V6.xlsx]Q&amp;A'!$AG$151:$AG$154</c:f>
              <c:numCache>
                <c:formatCode>General</c:formatCode>
                <c:ptCount val="4"/>
                <c:pt idx="0">
                  <c:v>15424</c:v>
                </c:pt>
                <c:pt idx="1">
                  <c:v>1438</c:v>
                </c:pt>
                <c:pt idx="2">
                  <c:v>1495</c:v>
                </c:pt>
                <c:pt idx="3">
                  <c:v>13547</c:v>
                </c:pt>
              </c:numCache>
            </c:numRef>
          </c:val>
          <c:extLst>
            <c:ext xmlns:c16="http://schemas.microsoft.com/office/drawing/2014/chart" uri="{C3380CC4-5D6E-409C-BE32-E72D297353CC}">
              <c16:uniqueId val="{00000002-E7CF-4936-86E3-755A2FC51880}"/>
            </c:ext>
          </c:extLst>
        </c:ser>
        <c:ser>
          <c:idx val="1"/>
          <c:order val="1"/>
          <c:tx>
            <c:strRef>
              <c:f>'[Customer Retention Case Study Data V6.xlsx]Q&amp;A'!$AH$150</c:f>
              <c:strCache>
                <c:ptCount val="1"/>
                <c:pt idx="0">
                  <c:v>College_Graduated</c:v>
                </c:pt>
              </c:strCache>
            </c:strRef>
          </c:tx>
          <c:spPr>
            <a:solidFill>
              <a:schemeClr val="accent3"/>
            </a:solidFill>
            <a:ln>
              <a:noFill/>
            </a:ln>
            <a:effectLst/>
          </c:spPr>
          <c:invertIfNegative val="0"/>
          <c:dLbls>
            <c:dLbl>
              <c:idx val="1"/>
              <c:layout>
                <c:manualLayout>
                  <c:x val="-3.7068004459308801E-2"/>
                  <c:y val="-0.18801843317972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7CF-4936-86E3-755A2FC51880}"/>
                </c:ext>
              </c:extLst>
            </c:dLbl>
            <c:dLbl>
              <c:idx val="2"/>
              <c:layout>
                <c:manualLayout>
                  <c:x val="-3.4838350055741402E-2"/>
                  <c:y val="-0.153686635944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7CF-4936-86E3-755A2FC51880}"/>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V6.xlsx]Q&amp;A'!$AF$151:$AF$154</c:f>
              <c:strCache>
                <c:ptCount val="4"/>
                <c:pt idx="0">
                  <c:v>A-A</c:v>
                </c:pt>
                <c:pt idx="1">
                  <c:v>A-I</c:v>
                </c:pt>
                <c:pt idx="2">
                  <c:v>I-A</c:v>
                </c:pt>
                <c:pt idx="3">
                  <c:v>I-I</c:v>
                </c:pt>
              </c:strCache>
            </c:strRef>
          </c:cat>
          <c:val>
            <c:numRef>
              <c:f>'[Customer Retention Case Study Data V6.xlsx]Q&amp;A'!$AH$151:$AH$154</c:f>
              <c:numCache>
                <c:formatCode>General</c:formatCode>
                <c:ptCount val="4"/>
                <c:pt idx="0">
                  <c:v>4621</c:v>
                </c:pt>
                <c:pt idx="1">
                  <c:v>939</c:v>
                </c:pt>
                <c:pt idx="2">
                  <c:v>542</c:v>
                </c:pt>
                <c:pt idx="3">
                  <c:v>12408</c:v>
                </c:pt>
              </c:numCache>
            </c:numRef>
          </c:val>
          <c:extLst>
            <c:ext xmlns:c16="http://schemas.microsoft.com/office/drawing/2014/chart" uri="{C3380CC4-5D6E-409C-BE32-E72D297353CC}">
              <c16:uniqueId val="{00000005-E7CF-4936-86E3-755A2FC51880}"/>
            </c:ext>
          </c:extLst>
        </c:ser>
        <c:ser>
          <c:idx val="2"/>
          <c:order val="2"/>
          <c:tx>
            <c:strRef>
              <c:f>'[Customer Retention Case Study Data V6.xlsx]Q&amp;A'!$AI$150</c:f>
              <c:strCache>
                <c:ptCount val="1"/>
                <c:pt idx="0">
                  <c:v>VIP</c:v>
                </c:pt>
              </c:strCache>
            </c:strRef>
          </c:tx>
          <c:spPr>
            <a:solidFill>
              <a:schemeClr val="accent4"/>
            </a:solidFill>
            <a:ln>
              <a:noFill/>
            </a:ln>
            <a:effectLst/>
          </c:spPr>
          <c:invertIfNegative val="0"/>
          <c:dLbls>
            <c:dLbl>
              <c:idx val="1"/>
              <c:layout>
                <c:manualLayout>
                  <c:x val="-1.17056856187291E-2"/>
                  <c:y val="-0.2917050691244240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7CF-4936-86E3-755A2FC51880}"/>
                </c:ext>
              </c:extLst>
            </c:dLbl>
            <c:dLbl>
              <c:idx val="2"/>
              <c:layout>
                <c:manualLayout>
                  <c:x val="-4.5986622073578599E-3"/>
                  <c:y val="-0.27258064516128999"/>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7CF-4936-86E3-755A2FC51880}"/>
                </c:ext>
              </c:extLst>
            </c:dLbl>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V6.xlsx]Q&amp;A'!$AF$151:$AF$154</c:f>
              <c:strCache>
                <c:ptCount val="4"/>
                <c:pt idx="0">
                  <c:v>A-A</c:v>
                </c:pt>
                <c:pt idx="1">
                  <c:v>A-I</c:v>
                </c:pt>
                <c:pt idx="2">
                  <c:v>I-A</c:v>
                </c:pt>
                <c:pt idx="3">
                  <c:v>I-I</c:v>
                </c:pt>
              </c:strCache>
            </c:strRef>
          </c:cat>
          <c:val>
            <c:numRef>
              <c:f>'[Customer Retention Case Study Data V6.xlsx]Q&amp;A'!$AI$151:$AI$154</c:f>
              <c:numCache>
                <c:formatCode>General</c:formatCode>
                <c:ptCount val="4"/>
                <c:pt idx="0">
                  <c:v>2391</c:v>
                </c:pt>
                <c:pt idx="1">
                  <c:v>2</c:v>
                </c:pt>
                <c:pt idx="2">
                  <c:v>31</c:v>
                </c:pt>
                <c:pt idx="3">
                  <c:v>1</c:v>
                </c:pt>
              </c:numCache>
            </c:numRef>
          </c:val>
          <c:extLst>
            <c:ext xmlns:c16="http://schemas.microsoft.com/office/drawing/2014/chart" uri="{C3380CC4-5D6E-409C-BE32-E72D297353CC}">
              <c16:uniqueId val="{00000008-E7CF-4936-86E3-755A2FC51880}"/>
            </c:ext>
          </c:extLst>
        </c:ser>
        <c:dLbls>
          <c:showLegendKey val="0"/>
          <c:showVal val="1"/>
          <c:showCatName val="0"/>
          <c:showSerName val="0"/>
          <c:showPercent val="0"/>
          <c:showBubbleSize val="0"/>
        </c:dLbls>
        <c:gapWidth val="150"/>
        <c:overlap val="100"/>
        <c:axId val="500873686"/>
        <c:axId val="648644505"/>
      </c:barChart>
      <c:catAx>
        <c:axId val="50087368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48644505"/>
        <c:crosses val="autoZero"/>
        <c:auto val="1"/>
        <c:lblAlgn val="ctr"/>
        <c:lblOffset val="100"/>
        <c:noMultiLvlLbl val="0"/>
      </c:catAx>
      <c:valAx>
        <c:axId val="64864450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00873686"/>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'[Customer Retention Case Study Data V3 (1).xlsx]Q&amp;A'!$F$31</c:f>
              <c:strCache>
                <c:ptCount val="1"/>
                <c:pt idx="0">
                  <c:v>College_Graduated</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(1).xlsx]Q&amp;A'!$E$32:$E$35</c:f>
              <c:strCache>
                <c:ptCount val="4"/>
                <c:pt idx="0">
                  <c:v>Who remained active</c:v>
                </c:pt>
                <c:pt idx="1">
                  <c:v>Who remained inactive</c:v>
                </c:pt>
                <c:pt idx="2">
                  <c:v>Who became inactive</c:v>
                </c:pt>
                <c:pt idx="3">
                  <c:v>Who became active</c:v>
                </c:pt>
              </c:strCache>
            </c:strRef>
          </c:cat>
          <c:val>
            <c:numRef>
              <c:f>'[Customer Retention Case Study Data V3 (1).xlsx]Q&amp;A'!$F$32:$F$35</c:f>
              <c:numCache>
                <c:formatCode>0.00%</c:formatCode>
                <c:ptCount val="4"/>
                <c:pt idx="0">
                  <c:v>0.68746657158138702</c:v>
                </c:pt>
                <c:pt idx="1">
                  <c:v>0.60445565363598197</c:v>
                </c:pt>
                <c:pt idx="2">
                  <c:v>0.72292069632495204</c:v>
                </c:pt>
                <c:pt idx="3">
                  <c:v>0.52192171366928697</c:v>
                </c:pt>
              </c:numCache>
            </c:numRef>
          </c:val>
          <c:extLst>
            <c:ext xmlns:c16="http://schemas.microsoft.com/office/drawing/2014/chart" uri="{C3380CC4-5D6E-409C-BE32-E72D297353CC}">
              <c16:uniqueId val="{00000000-F91D-46E0-9FBB-9FDB895E1C6B}"/>
            </c:ext>
          </c:extLst>
        </c:ser>
        <c:ser>
          <c:idx val="1"/>
          <c:order val="1"/>
          <c:tx>
            <c:strRef>
              <c:f>'[Customer Retention Case Study Data V3 (1).xlsx]Q&amp;A'!$G$31</c:f>
              <c:strCache>
                <c:ptCount val="1"/>
                <c:pt idx="0">
                  <c:v>Individuals</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(1).xlsx]Q&amp;A'!$E$32:$E$35</c:f>
              <c:strCache>
                <c:ptCount val="4"/>
                <c:pt idx="0">
                  <c:v>Who remained active</c:v>
                </c:pt>
                <c:pt idx="1">
                  <c:v>Who remained inactive</c:v>
                </c:pt>
                <c:pt idx="2">
                  <c:v>Who became inactive</c:v>
                </c:pt>
                <c:pt idx="3">
                  <c:v>Who became active</c:v>
                </c:pt>
              </c:strCache>
            </c:strRef>
          </c:cat>
          <c:val>
            <c:numRef>
              <c:f>'[Customer Retention Case Study Data V3 (1).xlsx]Q&amp;A'!$G$32:$G$35</c:f>
              <c:numCache>
                <c:formatCode>0.00%</c:formatCode>
                <c:ptCount val="4"/>
                <c:pt idx="0">
                  <c:v>0.205963629880549</c:v>
                </c:pt>
                <c:pt idx="1">
                  <c:v>0.39470365699873899</c:v>
                </c:pt>
                <c:pt idx="2">
                  <c:v>0.26208897485493199</c:v>
                </c:pt>
                <c:pt idx="3">
                  <c:v>0.47803975959315798</c:v>
                </c:pt>
              </c:numCache>
            </c:numRef>
          </c:val>
          <c:extLst>
            <c:ext xmlns:c16="http://schemas.microsoft.com/office/drawing/2014/chart" uri="{C3380CC4-5D6E-409C-BE32-E72D297353CC}">
              <c16:uniqueId val="{00000001-F91D-46E0-9FBB-9FDB895E1C6B}"/>
            </c:ext>
          </c:extLst>
        </c:ser>
        <c:ser>
          <c:idx val="2"/>
          <c:order val="2"/>
          <c:tx>
            <c:strRef>
              <c:f>'[Customer Retention Case Study Data V3 (1).xlsx]Q&amp;A'!$H$31</c:f>
              <c:strCache>
                <c:ptCount val="1"/>
                <c:pt idx="0">
                  <c:v>VIP</c:v>
                </c:pt>
              </c:strCache>
            </c:strRef>
          </c:tx>
          <c:spPr>
            <a:solidFill>
              <a:schemeClr val="accent4"/>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(1).xlsx]Q&amp;A'!$E$32:$E$35</c:f>
              <c:strCache>
                <c:ptCount val="4"/>
                <c:pt idx="0">
                  <c:v>Who remained active</c:v>
                </c:pt>
                <c:pt idx="1">
                  <c:v>Who remained inactive</c:v>
                </c:pt>
                <c:pt idx="2">
                  <c:v>Who became inactive</c:v>
                </c:pt>
                <c:pt idx="3">
                  <c:v>Who became active</c:v>
                </c:pt>
              </c:strCache>
            </c:strRef>
          </c:cat>
          <c:val>
            <c:numRef>
              <c:f>'[Customer Retention Case Study Data V3 (1).xlsx]Q&amp;A'!$H$32:$H$35</c:f>
              <c:numCache>
                <c:formatCode>0.00%</c:formatCode>
                <c:ptCount val="4"/>
                <c:pt idx="0">
                  <c:v>0.106569798538064</c:v>
                </c:pt>
                <c:pt idx="1">
                  <c:v>8.40689365279529E-4</c:v>
                </c:pt>
                <c:pt idx="2">
                  <c:v>1.4990328820116101E-2</c:v>
                </c:pt>
                <c:pt idx="3">
                  <c:v>3.8526737555863799E-5</c:v>
                </c:pt>
              </c:numCache>
            </c:numRef>
          </c:val>
          <c:extLst>
            <c:ext xmlns:c16="http://schemas.microsoft.com/office/drawing/2014/chart" uri="{C3380CC4-5D6E-409C-BE32-E72D297353CC}">
              <c16:uniqueId val="{00000002-F91D-46E0-9FBB-9FDB895E1C6B}"/>
            </c:ext>
          </c:extLst>
        </c:ser>
        <c:dLbls>
          <c:showLegendKey val="0"/>
          <c:showVal val="1"/>
          <c:showCatName val="0"/>
          <c:showSerName val="0"/>
          <c:showPercent val="0"/>
          <c:showBubbleSize val="0"/>
        </c:dLbls>
        <c:gapWidth val="219"/>
        <c:overlap val="-27"/>
        <c:axId val="714887973"/>
        <c:axId val="366545250"/>
      </c:barChart>
      <c:catAx>
        <c:axId val="714887973"/>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66545250"/>
        <c:crosses val="autoZero"/>
        <c:auto val="1"/>
        <c:lblAlgn val="ctr"/>
        <c:lblOffset val="100"/>
        <c:noMultiLvlLbl val="0"/>
      </c:catAx>
      <c:valAx>
        <c:axId val="366545250"/>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14887973"/>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(1).xlsx]Q&amp;A'!$C$8:$C$11</c:f>
              <c:strCache>
                <c:ptCount val="4"/>
                <c:pt idx="0">
                  <c:v>Customers who remained active</c:v>
                </c:pt>
                <c:pt idx="1">
                  <c:v>Customers who remained inactive</c:v>
                </c:pt>
                <c:pt idx="2">
                  <c:v>Active customers who became inactive</c:v>
                </c:pt>
                <c:pt idx="3">
                  <c:v>Inactive customers who became active</c:v>
                </c:pt>
              </c:strCache>
            </c:strRef>
          </c:cat>
          <c:val>
            <c:numRef>
              <c:f>'[Customer Retention Case Study Data V3 (1).xlsx]Q&amp;A'!$D$8:$D$11</c:f>
              <c:numCache>
                <c:formatCode>General</c:formatCode>
                <c:ptCount val="4"/>
                <c:pt idx="0">
                  <c:v>22436</c:v>
                </c:pt>
                <c:pt idx="1">
                  <c:v>25956</c:v>
                </c:pt>
                <c:pt idx="2">
                  <c:v>2069</c:v>
                </c:pt>
                <c:pt idx="3">
                  <c:v>2379</c:v>
                </c:pt>
              </c:numCache>
            </c:numRef>
          </c:val>
          <c:extLst>
            <c:ext xmlns:c16="http://schemas.microsoft.com/office/drawing/2014/chart" uri="{C3380CC4-5D6E-409C-BE32-E72D297353CC}">
              <c16:uniqueId val="{00000000-83B3-488A-9163-173D053EAF68}"/>
            </c:ext>
          </c:extLst>
        </c:ser>
        <c:dLbls>
          <c:showLegendKey val="0"/>
          <c:showVal val="1"/>
          <c:showCatName val="0"/>
          <c:showSerName val="0"/>
          <c:showPercent val="0"/>
          <c:showBubbleSize val="0"/>
        </c:dLbls>
        <c:gapWidth val="182"/>
        <c:axId val="693878097"/>
        <c:axId val="560266613"/>
      </c:barChart>
      <c:catAx>
        <c:axId val="693878097"/>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60266613"/>
        <c:crosses val="autoZero"/>
        <c:auto val="1"/>
        <c:lblAlgn val="ctr"/>
        <c:lblOffset val="100"/>
        <c:noMultiLvlLbl val="0"/>
      </c:catAx>
      <c:valAx>
        <c:axId val="560266613"/>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93878097"/>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'[Customer Retention Case Study Data V3 (1).xlsx]Q&amp;A'!$C$85</c:f>
              <c:strCache>
                <c:ptCount val="1"/>
                <c:pt idx="0">
                  <c:v>Count of num_credit_cards</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(1).xlsx]Q&amp;A'!$D$84:$G$84</c:f>
              <c:strCache>
                <c:ptCount val="4"/>
                <c:pt idx="0">
                  <c:v>A-A</c:v>
                </c:pt>
                <c:pt idx="1">
                  <c:v>A-I</c:v>
                </c:pt>
                <c:pt idx="2">
                  <c:v>I-A</c:v>
                </c:pt>
                <c:pt idx="3">
                  <c:v>I-I</c:v>
                </c:pt>
              </c:strCache>
            </c:strRef>
          </c:cat>
          <c:val>
            <c:numRef>
              <c:f>'[Customer Retention Case Study Data V3 (1).xlsx]Q&amp;A'!$D$85:$G$85</c:f>
              <c:numCache>
                <c:formatCode>General</c:formatCode>
                <c:ptCount val="4"/>
                <c:pt idx="0">
                  <c:v>22436</c:v>
                </c:pt>
                <c:pt idx="1">
                  <c:v>2379</c:v>
                </c:pt>
                <c:pt idx="2">
                  <c:v>2068</c:v>
                </c:pt>
                <c:pt idx="3">
                  <c:v>25956</c:v>
                </c:pt>
              </c:numCache>
            </c:numRef>
          </c:val>
          <c:extLst>
            <c:ext xmlns:c16="http://schemas.microsoft.com/office/drawing/2014/chart" uri="{C3380CC4-5D6E-409C-BE32-E72D297353CC}">
              <c16:uniqueId val="{00000000-5827-47EC-83B2-7A91A579122E}"/>
            </c:ext>
          </c:extLst>
        </c:ser>
        <c:ser>
          <c:idx val="1"/>
          <c:order val="1"/>
          <c:tx>
            <c:strRef>
              <c:f>'[Customer Retention Case Study Data V3 (1).xlsx]Q&amp;A'!$C$86</c:f>
              <c:strCache>
                <c:ptCount val="1"/>
                <c:pt idx="0">
                  <c:v>Count of num_loans</c:v>
                </c:pt>
              </c:strCache>
            </c:strRef>
          </c:tx>
          <c:spPr>
            <a:solidFill>
              <a:schemeClr val="accent3"/>
            </a:solidFill>
            <a:ln>
              <a:noFill/>
            </a:ln>
            <a:effectLst/>
          </c:spPr>
          <c:invertIfNegative val="0"/>
          <c:dLbls>
            <c:delete val="1"/>
          </c:dLbls>
          <c:cat>
            <c:strRef>
              <c:f>'[Customer Retention Case Study Data V3 (1).xlsx]Q&amp;A'!$D$84:$G$84</c:f>
              <c:strCache>
                <c:ptCount val="4"/>
                <c:pt idx="0">
                  <c:v>A-A</c:v>
                </c:pt>
                <c:pt idx="1">
                  <c:v>A-I</c:v>
                </c:pt>
                <c:pt idx="2">
                  <c:v>I-A</c:v>
                </c:pt>
                <c:pt idx="3">
                  <c:v>I-I</c:v>
                </c:pt>
              </c:strCache>
            </c:strRef>
          </c:cat>
          <c:val>
            <c:numRef>
              <c:f>'[Customer Retention Case Study Data V3 (1).xlsx]Q&amp;A'!$D$86:$G$86</c:f>
              <c:numCache>
                <c:formatCode>General</c:formatCode>
                <c:ptCount val="4"/>
                <c:pt idx="0">
                  <c:v>22436</c:v>
                </c:pt>
                <c:pt idx="1">
                  <c:v>2379</c:v>
                </c:pt>
                <c:pt idx="2">
                  <c:v>2068</c:v>
                </c:pt>
                <c:pt idx="3">
                  <c:v>25956</c:v>
                </c:pt>
              </c:numCache>
            </c:numRef>
          </c:val>
          <c:extLst>
            <c:ext xmlns:c16="http://schemas.microsoft.com/office/drawing/2014/chart" uri="{C3380CC4-5D6E-409C-BE32-E72D297353CC}">
              <c16:uniqueId val="{00000001-5827-47EC-83B2-7A91A579122E}"/>
            </c:ext>
          </c:extLst>
        </c:ser>
        <c:dLbls>
          <c:showLegendKey val="0"/>
          <c:showVal val="1"/>
          <c:showCatName val="0"/>
          <c:showSerName val="0"/>
          <c:showPercent val="0"/>
          <c:showBubbleSize val="0"/>
        </c:dLbls>
        <c:gapWidth val="219"/>
        <c:overlap val="-27"/>
        <c:axId val="960687791"/>
        <c:axId val="883407937"/>
      </c:barChart>
      <c:catAx>
        <c:axId val="960687791"/>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t>Customer Activity</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83407937"/>
        <c:crosses val="autoZero"/>
        <c:auto val="1"/>
        <c:lblAlgn val="ctr"/>
        <c:lblOffset val="100"/>
        <c:noMultiLvlLbl val="0"/>
      </c:catAx>
      <c:valAx>
        <c:axId val="88340793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60687791"/>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'[Customer Retention Case Study Data V3 (1).xlsx]Q&amp;A'!$C$83</c:f>
              <c:strCache>
                <c:ptCount val="1"/>
                <c:pt idx="0">
                  <c:v>Average of duration</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(1).xlsx]Q&amp;A'!$D$82:$G$82</c:f>
              <c:strCache>
                <c:ptCount val="4"/>
                <c:pt idx="0">
                  <c:v>A-A</c:v>
                </c:pt>
                <c:pt idx="1">
                  <c:v>A-I</c:v>
                </c:pt>
                <c:pt idx="2">
                  <c:v>I-A</c:v>
                </c:pt>
                <c:pt idx="3">
                  <c:v>I-I</c:v>
                </c:pt>
              </c:strCache>
            </c:strRef>
          </c:cat>
          <c:val>
            <c:numRef>
              <c:f>'[Customer Retention Case Study Data V3 (1).xlsx]Q&amp;A'!$D$83:$G$83</c:f>
              <c:numCache>
                <c:formatCode>0_ </c:formatCode>
                <c:ptCount val="4"/>
                <c:pt idx="0">
                  <c:v>3305.69290426101</c:v>
                </c:pt>
                <c:pt idx="1">
                  <c:v>2647.8087431693998</c:v>
                </c:pt>
                <c:pt idx="2">
                  <c:v>3417.9487427466202</c:v>
                </c:pt>
                <c:pt idx="3">
                  <c:v>2561.1246725227302</c:v>
                </c:pt>
              </c:numCache>
            </c:numRef>
          </c:val>
          <c:extLst>
            <c:ext xmlns:c16="http://schemas.microsoft.com/office/drawing/2014/chart" uri="{C3380CC4-5D6E-409C-BE32-E72D297353CC}">
              <c16:uniqueId val="{00000000-99BE-40C2-B7F3-3DDA308C356E}"/>
            </c:ext>
          </c:extLst>
        </c:ser>
        <c:dLbls>
          <c:showLegendKey val="0"/>
          <c:showVal val="1"/>
          <c:showCatName val="0"/>
          <c:showSerName val="0"/>
          <c:showPercent val="0"/>
          <c:showBubbleSize val="0"/>
        </c:dLbls>
        <c:gapWidth val="182"/>
        <c:axId val="546713310"/>
        <c:axId val="530284668"/>
      </c:barChart>
      <c:catAx>
        <c:axId val="546713310"/>
        <c:scaling>
          <c:orientation val="minMax"/>
        </c:scaling>
        <c:delete val="0"/>
        <c:axPos val="l"/>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t>Customer Activity</a:t>
                </a:r>
              </a:p>
            </c:rich>
          </c:tx>
          <c:layout>
            <c:manualLayout>
              <c:xMode val="edge"/>
              <c:yMode val="edge"/>
              <c:x val="2.5833333333333298E-2"/>
              <c:y val="0.32702386523163302"/>
            </c:manualLayout>
          </c:layout>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30284668"/>
        <c:crosses val="autoZero"/>
        <c:auto val="1"/>
        <c:lblAlgn val="ctr"/>
        <c:lblOffset val="100"/>
        <c:noMultiLvlLbl val="0"/>
      </c:catAx>
      <c:valAx>
        <c:axId val="53028466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t>Days</a:t>
                </a:r>
              </a:p>
            </c:rich>
          </c:tx>
          <c:layout>
            <c:manualLayout>
              <c:xMode val="edge"/>
              <c:yMode val="edge"/>
              <c:x val="0.48143055555555597"/>
              <c:y val="0.87927000467945704"/>
            </c:manualLayout>
          </c:layout>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4671331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'[Customer Retention Case Study Data V3 (1).xlsx]Q&amp;A'!$C$81</c:f>
              <c:strCache>
                <c:ptCount val="1"/>
                <c:pt idx="0">
                  <c:v>Average of age</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(1).xlsx]Q&amp;A'!$D$80:$G$80</c:f>
              <c:strCache>
                <c:ptCount val="4"/>
                <c:pt idx="0">
                  <c:v>A-A</c:v>
                </c:pt>
                <c:pt idx="1">
                  <c:v>A-I</c:v>
                </c:pt>
                <c:pt idx="2">
                  <c:v>I-A</c:v>
                </c:pt>
                <c:pt idx="3">
                  <c:v>I-I</c:v>
                </c:pt>
              </c:strCache>
            </c:strRef>
          </c:cat>
          <c:val>
            <c:numRef>
              <c:f>'[Customer Retention Case Study Data V3 (1).xlsx]Q&amp;A'!$D$81:$G$81</c:f>
              <c:numCache>
                <c:formatCode>0_ </c:formatCode>
                <c:ptCount val="4"/>
                <c:pt idx="0">
                  <c:v>43.660857550365499</c:v>
                </c:pt>
                <c:pt idx="1">
                  <c:v>39.6986128625473</c:v>
                </c:pt>
                <c:pt idx="2">
                  <c:v>44.648452611218602</c:v>
                </c:pt>
                <c:pt idx="3">
                  <c:v>38.085799044536898</c:v>
                </c:pt>
              </c:numCache>
            </c:numRef>
          </c:val>
          <c:extLst>
            <c:ext xmlns:c16="http://schemas.microsoft.com/office/drawing/2014/chart" uri="{C3380CC4-5D6E-409C-BE32-E72D297353CC}">
              <c16:uniqueId val="{00000000-F409-4C65-BFC0-8E1602063F19}"/>
            </c:ext>
          </c:extLst>
        </c:ser>
        <c:dLbls>
          <c:showLegendKey val="0"/>
          <c:showVal val="1"/>
          <c:showCatName val="0"/>
          <c:showSerName val="0"/>
          <c:showPercent val="0"/>
          <c:showBubbleSize val="0"/>
        </c:dLbls>
        <c:gapWidth val="219"/>
        <c:overlap val="-27"/>
        <c:axId val="440248441"/>
        <c:axId val="983422772"/>
      </c:barChart>
      <c:catAx>
        <c:axId val="440248441"/>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t>Customer Activity</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83422772"/>
        <c:crosses val="autoZero"/>
        <c:auto val="1"/>
        <c:lblAlgn val="ctr"/>
        <c:lblOffset val="100"/>
        <c:noMultiLvlLbl val="0"/>
      </c:catAx>
      <c:valAx>
        <c:axId val="9834227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t>Age</a:t>
                </a:r>
              </a:p>
            </c:rich>
          </c:tx>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40248441"/>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0"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'[Customer Retention Case Study Data V3 (1).xlsx]Q&amp;A'!$C$79</c:f>
              <c:strCache>
                <c:ptCount val="1"/>
                <c:pt idx="0">
                  <c:v>Average of gross income</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(1).xlsx]Q&amp;A'!$D$78:$G$78</c:f>
              <c:strCache>
                <c:ptCount val="4"/>
                <c:pt idx="0">
                  <c:v>A-A</c:v>
                </c:pt>
                <c:pt idx="1">
                  <c:v>A-I</c:v>
                </c:pt>
                <c:pt idx="2">
                  <c:v>I-A</c:v>
                </c:pt>
                <c:pt idx="3">
                  <c:v>I-I</c:v>
                </c:pt>
              </c:strCache>
            </c:strRef>
          </c:cat>
          <c:val>
            <c:numRef>
              <c:f>'[Customer Retention Case Study Data V3 (1).xlsx]Q&amp;A'!$D$79:$G$79</c:f>
              <c:numCache>
                <c:formatCode>0_ </c:formatCode>
                <c:ptCount val="4"/>
                <c:pt idx="0">
                  <c:v>142452.90620030201</c:v>
                </c:pt>
                <c:pt idx="1">
                  <c:v>123010.515573771</c:v>
                </c:pt>
                <c:pt idx="2">
                  <c:v>132812.36010638301</c:v>
                </c:pt>
                <c:pt idx="3">
                  <c:v>128342.338282478</c:v>
                </c:pt>
              </c:numCache>
            </c:numRef>
          </c:val>
          <c:extLst>
            <c:ext xmlns:c16="http://schemas.microsoft.com/office/drawing/2014/chart" uri="{C3380CC4-5D6E-409C-BE32-E72D297353CC}">
              <c16:uniqueId val="{00000000-E4E9-4385-93AF-0431D249EA0F}"/>
            </c:ext>
          </c:extLst>
        </c:ser>
        <c:dLbls>
          <c:showLegendKey val="0"/>
          <c:showVal val="1"/>
          <c:showCatName val="0"/>
          <c:showSerName val="0"/>
          <c:showPercent val="0"/>
          <c:showBubbleSize val="0"/>
        </c:dLbls>
        <c:gapWidth val="219"/>
        <c:overlap val="-27"/>
        <c:axId val="823507948"/>
        <c:axId val="629483317"/>
      </c:barChart>
      <c:catAx>
        <c:axId val="823507948"/>
        <c:scaling>
          <c:orientation val="minMax"/>
        </c:scaling>
        <c:delete val="0"/>
        <c:axPos val="b"/>
        <c:title>
          <c:tx>
            <c:rich>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t>Customer Activity</a:t>
                </a:r>
              </a:p>
            </c:rich>
          </c:tx>
          <c:overlay val="0"/>
          <c:spPr>
            <a:noFill/>
            <a:ln>
              <a:noFill/>
            </a:ln>
            <a:effectLst/>
          </c:spPr>
          <c:txPr>
            <a:bodyPr rot="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29483317"/>
        <c:crosses val="autoZero"/>
        <c:auto val="1"/>
        <c:lblAlgn val="ctr"/>
        <c:lblOffset val="100"/>
        <c:noMultiLvlLbl val="0"/>
      </c:catAx>
      <c:valAx>
        <c:axId val="62948331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r>
                  <a:rPr lang="en-IN"/>
                  <a:t>Income</a:t>
                </a:r>
              </a:p>
            </c:rich>
          </c:tx>
          <c:overlay val="0"/>
          <c:spPr>
            <a:noFill/>
            <a:ln>
              <a:noFill/>
            </a:ln>
            <a:effectLst/>
          </c:spPr>
          <c:txPr>
            <a:bodyPr rot="-5400000" spcFirstLastPara="0" vertOverflow="ellipsis" vert="horz" wrap="square" anchor="ctr" anchorCtr="1"/>
            <a:lstStyle/>
            <a:p>
              <a:pPr defTabSz="914400">
                <a:defRPr lang="en-US" sz="1000" b="0" i="0" u="none" strike="noStrike" kern="1200" baseline="0">
                  <a:solidFill>
                    <a:schemeClr val="tx1">
                      <a:lumMod val="65000"/>
                      <a:lumOff val="35000"/>
                    </a:schemeClr>
                  </a:solidFill>
                  <a:latin typeface="+mn-lt"/>
                  <a:ea typeface="+mn-ea"/>
                  <a:cs typeface="+mn-cs"/>
                </a:defRPr>
              </a:pPr>
              <a:endParaRPr lang="en-US"/>
            </a:p>
          </c:txPr>
        </c:title>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823507948"/>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defTabSz="914400">
              <a:defRPr lang="en-US" sz="1800" b="1" i="0" u="none" strike="noStrike" kern="1200" baseline="0">
                <a:solidFill>
                  <a:schemeClr val="dk1">
                    <a:lumMod val="75000"/>
                    <a:lumOff val="25000"/>
                  </a:schemeClr>
                </a:solidFill>
                <a:latin typeface="+mn-lt"/>
                <a:ea typeface="+mn-ea"/>
                <a:cs typeface="+mn-cs"/>
              </a:defRPr>
            </a:pPr>
            <a:r>
              <a:rPr lang="en-IN" dirty="0"/>
              <a:t>Overall Comparison</a:t>
            </a:r>
          </a:p>
        </c:rich>
      </c:tx>
      <c:overlay val="0"/>
      <c:spPr>
        <a:noFill/>
        <a:ln>
          <a:noFill/>
        </a:ln>
        <a:effectLst/>
      </c:spPr>
      <c:txPr>
        <a:bodyPr rot="0" spcFirstLastPara="1" vertOverflow="ellipsis" vert="horz" wrap="square" anchor="ctr" anchorCtr="1"/>
        <a:lstStyle/>
        <a:p>
          <a:pPr defTabSz="914400">
            <a:defRPr lang="en-US"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percentStacked"/>
        <c:varyColors val="0"/>
        <c:ser>
          <c:idx val="0"/>
          <c:order val="0"/>
          <c:tx>
            <c:strRef>
              <c:f>'Q&amp;A'!$I$19</c:f>
              <c:strCache>
                <c:ptCount val="1"/>
                <c:pt idx="0">
                  <c:v>Male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'Q&amp;A'!$H$20:$H$24</c:f>
              <c:strCache>
                <c:ptCount val="5"/>
                <c:pt idx="0">
                  <c:v>Average of gross income</c:v>
                </c:pt>
                <c:pt idx="1">
                  <c:v>Average of age</c:v>
                </c:pt>
                <c:pt idx="2">
                  <c:v>Average of duration</c:v>
                </c:pt>
                <c:pt idx="3">
                  <c:v>Count of num_credit_cards</c:v>
                </c:pt>
                <c:pt idx="4">
                  <c:v>Count of num_loans</c:v>
                </c:pt>
              </c:strCache>
            </c:strRef>
          </c:cat>
          <c:val>
            <c:numRef>
              <c:f>'Q&amp;A'!$I$20:$I$24</c:f>
              <c:numCache>
                <c:formatCode>General</c:formatCode>
                <c:ptCount val="5"/>
                <c:pt idx="0">
                  <c:v>141796</c:v>
                </c:pt>
                <c:pt idx="1">
                  <c:v>41.57</c:v>
                </c:pt>
                <c:pt idx="2">
                  <c:v>2954.5</c:v>
                </c:pt>
                <c:pt idx="3">
                  <c:v>932</c:v>
                </c:pt>
                <c:pt idx="4">
                  <c:v>140</c:v>
                </c:pt>
              </c:numCache>
            </c:numRef>
          </c:val>
          <c:extLst>
            <c:ext xmlns:c16="http://schemas.microsoft.com/office/drawing/2014/chart" uri="{C3380CC4-5D6E-409C-BE32-E72D297353CC}">
              <c16:uniqueId val="{00000000-68CD-4E35-A6E6-F8429F15F7C5}"/>
            </c:ext>
          </c:extLst>
        </c:ser>
        <c:ser>
          <c:idx val="1"/>
          <c:order val="1"/>
          <c:tx>
            <c:strRef>
              <c:f>'Q&amp;A'!$J$19</c:f>
              <c:strCache>
                <c:ptCount val="1"/>
                <c:pt idx="0">
                  <c:v>Female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'Q&amp;A'!$H$20:$H$24</c:f>
              <c:strCache>
                <c:ptCount val="5"/>
                <c:pt idx="0">
                  <c:v>Average of gross income</c:v>
                </c:pt>
                <c:pt idx="1">
                  <c:v>Average of age</c:v>
                </c:pt>
                <c:pt idx="2">
                  <c:v>Average of duration</c:v>
                </c:pt>
                <c:pt idx="3">
                  <c:v>Count of num_credit_cards</c:v>
                </c:pt>
                <c:pt idx="4">
                  <c:v>Count of num_loans</c:v>
                </c:pt>
              </c:strCache>
            </c:strRef>
          </c:cat>
          <c:val>
            <c:numRef>
              <c:f>'Q&amp;A'!$J$20:$J$24</c:f>
              <c:numCache>
                <c:formatCode>General</c:formatCode>
                <c:ptCount val="5"/>
                <c:pt idx="0">
                  <c:v>135535</c:v>
                </c:pt>
                <c:pt idx="1">
                  <c:v>42.7</c:v>
                </c:pt>
                <c:pt idx="2">
                  <c:v>3187</c:v>
                </c:pt>
                <c:pt idx="3">
                  <c:v>1723</c:v>
                </c:pt>
                <c:pt idx="4">
                  <c:v>354</c:v>
                </c:pt>
              </c:numCache>
            </c:numRef>
          </c:val>
          <c:extLst>
            <c:ext xmlns:c16="http://schemas.microsoft.com/office/drawing/2014/chart" uri="{C3380CC4-5D6E-409C-BE32-E72D297353CC}">
              <c16:uniqueId val="{00000001-68CD-4E35-A6E6-F8429F15F7C5}"/>
            </c:ext>
          </c:extLst>
        </c:ser>
        <c:dLbls>
          <c:showLegendKey val="0"/>
          <c:showVal val="1"/>
          <c:showCatName val="0"/>
          <c:showSerName val="0"/>
          <c:showPercent val="0"/>
          <c:showBubbleSize val="0"/>
        </c:dLbls>
        <c:gapWidth val="150"/>
        <c:overlap val="100"/>
        <c:axId val="415395216"/>
        <c:axId val="415395696"/>
      </c:barChart>
      <c:catAx>
        <c:axId val="41539521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lang="en-US" sz="900" b="0" i="0" u="none" strike="noStrike" kern="1200" cap="all" baseline="0">
                <a:solidFill>
                  <a:schemeClr val="dk1">
                    <a:lumMod val="75000"/>
                    <a:lumOff val="25000"/>
                  </a:schemeClr>
                </a:solidFill>
                <a:latin typeface="+mn-lt"/>
                <a:ea typeface="+mn-ea"/>
                <a:cs typeface="+mn-cs"/>
              </a:defRPr>
            </a:pPr>
            <a:endParaRPr lang="en-US"/>
          </a:p>
        </c:txPr>
        <c:crossAx val="415395696"/>
        <c:crosses val="autoZero"/>
        <c:auto val="1"/>
        <c:lblAlgn val="ctr"/>
        <c:lblOffset val="100"/>
        <c:noMultiLvlLbl val="0"/>
      </c:catAx>
      <c:valAx>
        <c:axId val="415395696"/>
        <c:scaling>
          <c:orientation val="minMax"/>
        </c:scaling>
        <c:delete val="1"/>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41539521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lang="en-US"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lang="en-US"/>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t>Average of gross income</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V6.xlsx]Q&amp;A'!$R$127</c:f>
              <c:strCache>
                <c:ptCount val="1"/>
                <c:pt idx="0">
                  <c:v>M</c:v>
                </c:pt>
              </c:strCache>
            </c:strRef>
          </c:tx>
          <c:spPr>
            <a:solidFill>
              <a:schemeClr val="accent1"/>
            </a:solidFill>
            <a:ln>
              <a:noFill/>
            </a:ln>
            <a:effectLst/>
          </c:spPr>
          <c:invertIfNegative val="0"/>
          <c:dLbls>
            <c:spPr>
              <a:noFill/>
              <a:ln>
                <a:noFill/>
              </a:ln>
              <a:effectLst/>
            </c:spPr>
            <c:txPr>
              <a:bodyPr rot="-5400000" spcFirstLastPara="0" vertOverflow="ellipsis"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(1).xlsx]Q&amp;A'!$Q$128:$Q$131</c:f>
              <c:strCache>
                <c:ptCount val="4"/>
                <c:pt idx="0">
                  <c:v>A-A</c:v>
                </c:pt>
                <c:pt idx="1">
                  <c:v>A-I</c:v>
                </c:pt>
                <c:pt idx="2">
                  <c:v>I-A</c:v>
                </c:pt>
                <c:pt idx="3">
                  <c:v>I-I</c:v>
                </c:pt>
              </c:strCache>
            </c:strRef>
          </c:cat>
          <c:val>
            <c:numRef>
              <c:f>'[Customer Retention Case Study Data V3 (1).xlsx]Q&amp;A'!$R$128:$R$131</c:f>
              <c:numCache>
                <c:formatCode>General</c:formatCode>
                <c:ptCount val="4"/>
                <c:pt idx="0">
                  <c:v>144476</c:v>
                </c:pt>
                <c:pt idx="1">
                  <c:v>119280</c:v>
                </c:pt>
                <c:pt idx="2">
                  <c:v>124621</c:v>
                </c:pt>
                <c:pt idx="3">
                  <c:v>125677</c:v>
                </c:pt>
              </c:numCache>
            </c:numRef>
          </c:val>
          <c:extLst>
            <c:ext xmlns:c16="http://schemas.microsoft.com/office/drawing/2014/chart" uri="{C3380CC4-5D6E-409C-BE32-E72D297353CC}">
              <c16:uniqueId val="{00000000-7682-4346-A8CF-BE4BA65BA8BD}"/>
            </c:ext>
          </c:extLst>
        </c:ser>
        <c:ser>
          <c:idx val="1"/>
          <c:order val="1"/>
          <c:tx>
            <c:strRef>
              <c:f>'[Customer Retention Case Study Data V6.xlsx]Q&amp;A'!$S$127</c:f>
              <c:strCache>
                <c:ptCount val="1"/>
                <c:pt idx="0">
                  <c:v>F</c:v>
                </c:pt>
              </c:strCache>
            </c:strRef>
          </c:tx>
          <c:spPr>
            <a:solidFill>
              <a:schemeClr val="accent3"/>
            </a:solidFill>
            <a:ln>
              <a:noFill/>
            </a:ln>
            <a:effectLst/>
          </c:spPr>
          <c:invertIfNegative val="0"/>
          <c:dLbls>
            <c:spPr>
              <a:noFill/>
              <a:ln>
                <a:noFill/>
              </a:ln>
              <a:effectLst>
                <a:glow>
                  <a:schemeClr val="bg1"/>
                </a:glow>
              </a:effectLst>
            </c:spPr>
            <c:txPr>
              <a:bodyPr rot="-5400000" spcFirstLastPara="0" vertOverflow="ellipsis"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V3 (1).xlsx]Q&amp;A'!$Q$128:$Q$131</c:f>
              <c:strCache>
                <c:ptCount val="4"/>
                <c:pt idx="0">
                  <c:v>A-A</c:v>
                </c:pt>
                <c:pt idx="1">
                  <c:v>A-I</c:v>
                </c:pt>
                <c:pt idx="2">
                  <c:v>I-A</c:v>
                </c:pt>
                <c:pt idx="3">
                  <c:v>I-I</c:v>
                </c:pt>
              </c:strCache>
            </c:strRef>
          </c:cat>
          <c:val>
            <c:numRef>
              <c:f>'[Customer Retention Case Study Data V3 (1).xlsx]Q&amp;A'!$S$128:$S$131</c:f>
              <c:numCache>
                <c:formatCode>General</c:formatCode>
                <c:ptCount val="4"/>
                <c:pt idx="0">
                  <c:v>141007</c:v>
                </c:pt>
                <c:pt idx="1">
                  <c:v>126291</c:v>
                </c:pt>
                <c:pt idx="2">
                  <c:v>138097</c:v>
                </c:pt>
                <c:pt idx="3">
                  <c:v>130833</c:v>
                </c:pt>
              </c:numCache>
            </c:numRef>
          </c:val>
          <c:extLst>
            <c:ext xmlns:c16="http://schemas.microsoft.com/office/drawing/2014/chart" uri="{C3380CC4-5D6E-409C-BE32-E72D297353CC}">
              <c16:uniqueId val="{00000001-7682-4346-A8CF-BE4BA65BA8BD}"/>
            </c:ext>
          </c:extLst>
        </c:ser>
        <c:dLbls>
          <c:showLegendKey val="0"/>
          <c:showVal val="1"/>
          <c:showCatName val="0"/>
          <c:showSerName val="0"/>
          <c:showPercent val="0"/>
          <c:showBubbleSize val="0"/>
        </c:dLbls>
        <c:gapWidth val="150"/>
        <c:overlap val="100"/>
        <c:axId val="743755080"/>
        <c:axId val="593887610"/>
      </c:barChart>
      <c:catAx>
        <c:axId val="74375508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593887610"/>
        <c:crosses val="autoZero"/>
        <c:auto val="1"/>
        <c:lblAlgn val="ctr"/>
        <c:lblOffset val="100"/>
        <c:noMultiLvlLbl val="0"/>
      </c:catAx>
      <c:valAx>
        <c:axId val="59388761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743755080"/>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r>
              <a:rPr lang="en-IN"/>
              <a:t>Average of age</a:t>
            </a:r>
          </a:p>
        </c:rich>
      </c:tx>
      <c:overlay val="0"/>
      <c:spPr>
        <a:noFill/>
        <a:ln>
          <a:noFill/>
        </a:ln>
        <a:effectLst/>
      </c:spPr>
      <c:txPr>
        <a:bodyPr rot="0" spcFirstLastPara="0" vertOverflow="ellipsis" vert="horz" wrap="square" anchor="ctr" anchorCtr="1"/>
        <a:lstStyle/>
        <a:p>
          <a:pPr defTabSz="914400">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'[Customer Retention Case Study Data V6.xlsx]Q&amp;A'!$W$127</c:f>
              <c:strCache>
                <c:ptCount val="1"/>
                <c:pt idx="0">
                  <c:v>M</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V6.xlsx]Q&amp;A'!$V$128:$V$131</c:f>
              <c:strCache>
                <c:ptCount val="4"/>
                <c:pt idx="0">
                  <c:v>A-A</c:v>
                </c:pt>
                <c:pt idx="1">
                  <c:v>A-I</c:v>
                </c:pt>
                <c:pt idx="2">
                  <c:v>I-A</c:v>
                </c:pt>
                <c:pt idx="3">
                  <c:v>I-I</c:v>
                </c:pt>
              </c:strCache>
            </c:strRef>
          </c:cat>
          <c:val>
            <c:numRef>
              <c:f>'[Customer Retention Case Study Data V6.xlsx]Q&amp;A'!$W$128:$W$131</c:f>
              <c:numCache>
                <c:formatCode>0_ </c:formatCode>
                <c:ptCount val="4"/>
                <c:pt idx="0">
                  <c:v>42.127459366980297</c:v>
                </c:pt>
                <c:pt idx="1">
                  <c:v>36.969451931716101</c:v>
                </c:pt>
                <c:pt idx="2">
                  <c:v>40.976572133168901</c:v>
                </c:pt>
                <c:pt idx="3">
                  <c:v>35.659435316637399</c:v>
                </c:pt>
              </c:numCache>
            </c:numRef>
          </c:val>
          <c:extLst>
            <c:ext xmlns:c16="http://schemas.microsoft.com/office/drawing/2014/chart" uri="{C3380CC4-5D6E-409C-BE32-E72D297353CC}">
              <c16:uniqueId val="{00000000-2CA4-42F1-9ED2-99344D2EE200}"/>
            </c:ext>
          </c:extLst>
        </c:ser>
        <c:ser>
          <c:idx val="1"/>
          <c:order val="1"/>
          <c:tx>
            <c:strRef>
              <c:f>'[Customer Retention Case Study Data V6.xlsx]Q&amp;A'!$X$127</c:f>
              <c:strCache>
                <c:ptCount val="1"/>
                <c:pt idx="0">
                  <c:v>F</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'[Customer Retention Case Study Data V6.xlsx]Q&amp;A'!$V$128:$V$131</c:f>
              <c:strCache>
                <c:ptCount val="4"/>
                <c:pt idx="0">
                  <c:v>A-A</c:v>
                </c:pt>
                <c:pt idx="1">
                  <c:v>A-I</c:v>
                </c:pt>
                <c:pt idx="2">
                  <c:v>I-A</c:v>
                </c:pt>
                <c:pt idx="3">
                  <c:v>I-I</c:v>
                </c:pt>
              </c:strCache>
            </c:strRef>
          </c:cat>
          <c:val>
            <c:numRef>
              <c:f>'[Customer Retention Case Study Data V6.xlsx]Q&amp;A'!$X$128:$X$131</c:f>
              <c:numCache>
                <c:formatCode>0_ </c:formatCode>
                <c:ptCount val="4"/>
                <c:pt idx="0">
                  <c:v>44.7568786303883</c:v>
                </c:pt>
                <c:pt idx="1">
                  <c:v>42.097946287519797</c:v>
                </c:pt>
                <c:pt idx="2">
                  <c:v>47.017501988862399</c:v>
                </c:pt>
                <c:pt idx="3">
                  <c:v>40.353033238932802</c:v>
                </c:pt>
              </c:numCache>
            </c:numRef>
          </c:val>
          <c:extLst>
            <c:ext xmlns:c16="http://schemas.microsoft.com/office/drawing/2014/chart" uri="{C3380CC4-5D6E-409C-BE32-E72D297353CC}">
              <c16:uniqueId val="{00000001-2CA4-42F1-9ED2-99344D2EE200}"/>
            </c:ext>
          </c:extLst>
        </c:ser>
        <c:dLbls>
          <c:showLegendKey val="0"/>
          <c:showVal val="1"/>
          <c:showCatName val="0"/>
          <c:showSerName val="0"/>
          <c:showPercent val="0"/>
          <c:showBubbleSize val="0"/>
        </c:dLbls>
        <c:gapWidth val="219"/>
        <c:overlap val="100"/>
        <c:axId val="47425545"/>
        <c:axId val="607655390"/>
      </c:barChart>
      <c:catAx>
        <c:axId val="4742554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607655390"/>
        <c:crosses val="autoZero"/>
        <c:auto val="1"/>
        <c:lblAlgn val="ctr"/>
        <c:lblOffset val="100"/>
        <c:noMultiLvlLbl val="0"/>
      </c:catAx>
      <c:valAx>
        <c:axId val="607655390"/>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47425545"/>
        <c:crosses val="autoZero"/>
        <c:crossBetween val="between"/>
      </c:valAx>
      <c:spPr>
        <a:noFill/>
        <a:ln>
          <a:noFill/>
        </a:ln>
        <a:effectLst/>
      </c:spPr>
    </c:plotArea>
    <c:legend>
      <c:legendPos val="b"/>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B2E4C7-2DBC-45BC-B933-FAAF417E8C6B}" type="doc">
      <dgm:prSet loTypeId="urn:microsoft.com/office/officeart/2005/8/layout/hList6" loCatId="list" qsTypeId="urn:microsoft.com/office/officeart/2005/8/quickstyle/simple1#1" qsCatId="simple" csTypeId="urn:microsoft.com/office/officeart/2005/8/colors/accent1_2#1" csCatId="accent1" phldr="0"/>
      <dgm:spPr/>
      <dgm:t>
        <a:bodyPr/>
        <a:lstStyle/>
        <a:p>
          <a:endParaRPr lang="en-US"/>
        </a:p>
      </dgm:t>
    </dgm:pt>
    <dgm:pt modelId="{DA8A2D07-F387-4404-9FCB-397A6A028210}">
      <dgm:prSet phldrT="[Text]" phldr="0" custT="1"/>
      <dgm:spPr/>
      <dgm:t>
        <a:bodyPr vert="horz" wrap="square"/>
        <a:lstStyle/>
        <a:p>
          <a:pPr>
            <a:lnSpc>
              <a:spcPct val="100000"/>
            </a:lnSpc>
            <a:spcBef>
              <a:spcPct val="0"/>
            </a:spcBef>
            <a:spcAft>
              <a:spcPct val="35000"/>
            </a:spcAft>
          </a:pPr>
          <a:r>
            <a:rPr lang="en-US" sz="2400">
              <a:sym typeface="+mn-ea"/>
            </a:rPr>
            <a:t>Business problem</a:t>
          </a:r>
          <a:endParaRPr lang="en-US" sz="2900"/>
        </a:p>
      </dgm:t>
    </dgm:pt>
    <dgm:pt modelId="{6834AA20-CCB2-4B69-B573-CB4D31C014E6}" type="parTrans" cxnId="{B6BF991A-1224-4749-A99D-323E1DD3C492}">
      <dgm:prSet/>
      <dgm:spPr/>
      <dgm:t>
        <a:bodyPr/>
        <a:lstStyle/>
        <a:p>
          <a:endParaRPr lang="en-US"/>
        </a:p>
      </dgm:t>
    </dgm:pt>
    <dgm:pt modelId="{8755279E-20A5-4AEE-BDD2-C54EFA6328A6}" type="sibTrans" cxnId="{B6BF991A-1224-4749-A99D-323E1DD3C492}">
      <dgm:prSet/>
      <dgm:spPr/>
      <dgm:t>
        <a:bodyPr/>
        <a:lstStyle/>
        <a:p>
          <a:endParaRPr lang="en-US"/>
        </a:p>
      </dgm:t>
    </dgm:pt>
    <dgm:pt modelId="{40790AE7-D175-4CDD-87B8-F86955B86235}">
      <dgm:prSet phldr="0" custT="1"/>
      <dgm:spPr/>
      <dgm:t>
        <a:bodyPr vert="horz" wrap="square"/>
        <a:lstStyle/>
        <a:p>
          <a:pPr>
            <a:lnSpc>
              <a:spcPct val="100000"/>
            </a:lnSpc>
            <a:spcBef>
              <a:spcPct val="0"/>
            </a:spcBef>
            <a:spcAft>
              <a:spcPct val="15000"/>
            </a:spcAft>
          </a:pPr>
          <a:r>
            <a:rPr lang="en-US" sz="1400"/>
            <a:t>Identifying improvement areas for the client (THE Bank) in order to come up with strategies to retain customers.</a:t>
          </a:r>
        </a:p>
      </dgm:t>
    </dgm:pt>
    <dgm:pt modelId="{D1AD1FA8-9A8A-487B-8B84-2A9E18C77614}" type="parTrans" cxnId="{B3CFC6F4-EF02-4159-892F-1211ABFCFB40}">
      <dgm:prSet/>
      <dgm:spPr/>
    </dgm:pt>
    <dgm:pt modelId="{D5BA4426-DF5F-47C0-A357-EF49BBD6A3A4}" type="sibTrans" cxnId="{B3CFC6F4-EF02-4159-892F-1211ABFCFB40}">
      <dgm:prSet/>
      <dgm:spPr/>
    </dgm:pt>
    <dgm:pt modelId="{D7AF1C1D-144B-4B25-A777-792381B7ED5B}">
      <dgm:prSet phldrT="[Text]" phldr="0" custT="1"/>
      <dgm:spPr/>
      <dgm:t>
        <a:bodyPr vert="horz" wrap="square"/>
        <a:lstStyle/>
        <a:p>
          <a:pPr>
            <a:lnSpc>
              <a:spcPct val="100000"/>
            </a:lnSpc>
            <a:spcBef>
              <a:spcPct val="0"/>
            </a:spcBef>
            <a:spcAft>
              <a:spcPct val="35000"/>
            </a:spcAft>
          </a:pPr>
          <a:r>
            <a:rPr lang="en-US" sz="2400">
              <a:sym typeface="+mn-ea"/>
            </a:rPr>
            <a:t>Data understanding</a:t>
          </a:r>
          <a:endParaRPr lang="en-US" sz="1600">
            <a:sym typeface="+mn-ea"/>
          </a:endParaRPr>
        </a:p>
      </dgm:t>
    </dgm:pt>
    <dgm:pt modelId="{24B9E243-8415-4A77-8486-6B84ADEA7DB0}" type="parTrans" cxnId="{DB97FC70-04F6-4BA3-9784-967D8DF92ABE}">
      <dgm:prSet/>
      <dgm:spPr/>
      <dgm:t>
        <a:bodyPr/>
        <a:lstStyle/>
        <a:p>
          <a:endParaRPr lang="en-US"/>
        </a:p>
      </dgm:t>
    </dgm:pt>
    <dgm:pt modelId="{B5AE4F68-C44C-4384-AF42-66197C13C64E}" type="sibTrans" cxnId="{DB97FC70-04F6-4BA3-9784-967D8DF92ABE}">
      <dgm:prSet/>
      <dgm:spPr/>
      <dgm:t>
        <a:bodyPr/>
        <a:lstStyle/>
        <a:p>
          <a:endParaRPr lang="en-US"/>
        </a:p>
      </dgm:t>
    </dgm:pt>
    <dgm:pt modelId="{78B80E40-AFA8-4067-AEAA-0AFA777FF45E}">
      <dgm:prSet phldr="0" custT="1"/>
      <dgm:spPr/>
      <dgm:t>
        <a:bodyPr vert="horz" wrap="square"/>
        <a:lstStyle/>
        <a:p>
          <a:pPr>
            <a:lnSpc>
              <a:spcPct val="100000"/>
            </a:lnSpc>
            <a:spcBef>
              <a:spcPct val="0"/>
            </a:spcBef>
            <a:spcAft>
              <a:spcPct val="15000"/>
            </a:spcAft>
          </a:pPr>
          <a:r>
            <a:rPr lang="en-US" sz="1200"/>
            <a:t>Structured data containing client's customers' details with following columns [Gender, Age, Income, Segment, Financial activity, Products interested in, Duration], total records of 54030.</a:t>
          </a:r>
        </a:p>
      </dgm:t>
    </dgm:pt>
    <dgm:pt modelId="{83136F25-1C11-4D70-8CB1-924E787DEF30}" type="parTrans" cxnId="{E72CBED4-A54D-46AE-9CD7-6CA402A4EEF8}">
      <dgm:prSet/>
      <dgm:spPr/>
    </dgm:pt>
    <dgm:pt modelId="{FA4EF19D-E6D8-4A82-83B3-F8B019FE7ADE}" type="sibTrans" cxnId="{E72CBED4-A54D-46AE-9CD7-6CA402A4EEF8}">
      <dgm:prSet/>
      <dgm:spPr/>
    </dgm:pt>
    <dgm:pt modelId="{07FA4ADD-8D96-4B06-AE7F-902B878DD8B1}">
      <dgm:prSet phldrT="[Text]" phldr="0" custT="1"/>
      <dgm:spPr/>
      <dgm:t>
        <a:bodyPr vert="horz" wrap="square"/>
        <a:lstStyle/>
        <a:p>
          <a:pPr>
            <a:lnSpc>
              <a:spcPct val="100000"/>
            </a:lnSpc>
            <a:spcBef>
              <a:spcPct val="0"/>
            </a:spcBef>
            <a:spcAft>
              <a:spcPct val="35000"/>
            </a:spcAft>
          </a:pPr>
          <a:r>
            <a:rPr lang="en-US" sz="2400"/>
            <a:t>Key factor to be considered</a:t>
          </a:r>
          <a:endParaRPr lang="en-US" sz="1900"/>
        </a:p>
      </dgm:t>
    </dgm:pt>
    <dgm:pt modelId="{A8B4A2D4-51F6-4657-92F3-DB580AE5F569}" type="parTrans" cxnId="{957DB0E8-F349-431F-8C16-138AD3B8F7F0}">
      <dgm:prSet/>
      <dgm:spPr/>
      <dgm:t>
        <a:bodyPr/>
        <a:lstStyle/>
        <a:p>
          <a:endParaRPr lang="en-US"/>
        </a:p>
      </dgm:t>
    </dgm:pt>
    <dgm:pt modelId="{33BF6C47-5256-4D8E-874B-728742A8CEC4}" type="sibTrans" cxnId="{957DB0E8-F349-431F-8C16-138AD3B8F7F0}">
      <dgm:prSet/>
      <dgm:spPr/>
      <dgm:t>
        <a:bodyPr/>
        <a:lstStyle/>
        <a:p>
          <a:endParaRPr lang="en-US"/>
        </a:p>
      </dgm:t>
    </dgm:pt>
    <dgm:pt modelId="{D2EEA10E-2C45-4F34-BB6C-62F88442C93D}">
      <dgm:prSet phldr="0" custT="1"/>
      <dgm:spPr/>
      <dgm:t>
        <a:bodyPr vert="horz" wrap="square"/>
        <a:lstStyle/>
        <a:p>
          <a:pPr>
            <a:lnSpc>
              <a:spcPct val="100000"/>
            </a:lnSpc>
            <a:spcBef>
              <a:spcPct val="0"/>
            </a:spcBef>
            <a:spcAft>
              <a:spcPct val="15000"/>
            </a:spcAft>
          </a:pPr>
          <a:r>
            <a:rPr lang="en-US" sz="1400"/>
            <a:t>Customer details that show six month's activity status and total duration for which they have remained the client's (bank's) customer.</a:t>
          </a:r>
        </a:p>
      </dgm:t>
    </dgm:pt>
    <dgm:pt modelId="{2C0123F6-93B6-49CC-AB01-221EC8AC0245}" type="parTrans" cxnId="{2B366D7E-69D9-4DF0-925D-52AF8DD7F9C2}">
      <dgm:prSet/>
      <dgm:spPr/>
    </dgm:pt>
    <dgm:pt modelId="{748947CD-B2FE-4CCE-9783-B5ABD60A6D77}" type="sibTrans" cxnId="{2B366D7E-69D9-4DF0-925D-52AF8DD7F9C2}">
      <dgm:prSet/>
      <dgm:spPr/>
    </dgm:pt>
    <dgm:pt modelId="{DE36D10E-86CD-4C6D-B150-31E525EF527D}" type="pres">
      <dgm:prSet presAssocID="{ACB2E4C7-2DBC-45BC-B933-FAAF417E8C6B}" presName="Name0" presStyleCnt="0">
        <dgm:presLayoutVars>
          <dgm:dir/>
          <dgm:resizeHandles val="exact"/>
        </dgm:presLayoutVars>
      </dgm:prSet>
      <dgm:spPr/>
    </dgm:pt>
    <dgm:pt modelId="{E561ED5B-86C5-4F33-9AFB-CF29287F5ADA}" type="pres">
      <dgm:prSet presAssocID="{DA8A2D07-F387-4404-9FCB-397A6A028210}" presName="node" presStyleLbl="node1" presStyleIdx="0" presStyleCnt="3">
        <dgm:presLayoutVars>
          <dgm:bulletEnabled val="1"/>
        </dgm:presLayoutVars>
      </dgm:prSet>
      <dgm:spPr/>
    </dgm:pt>
    <dgm:pt modelId="{2AE1D4D4-A63C-4622-84B0-74ED38324CB1}" type="pres">
      <dgm:prSet presAssocID="{8755279E-20A5-4AEE-BDD2-C54EFA6328A6}" presName="sibTrans" presStyleCnt="0"/>
      <dgm:spPr/>
    </dgm:pt>
    <dgm:pt modelId="{CB90536C-45AA-4FBE-BCAF-99890DDD97C8}" type="pres">
      <dgm:prSet presAssocID="{D7AF1C1D-144B-4B25-A777-792381B7ED5B}" presName="node" presStyleLbl="node1" presStyleIdx="1" presStyleCnt="3">
        <dgm:presLayoutVars>
          <dgm:bulletEnabled val="1"/>
        </dgm:presLayoutVars>
      </dgm:prSet>
      <dgm:spPr/>
    </dgm:pt>
    <dgm:pt modelId="{155DCBB0-73F9-4F8F-A361-B90F0294764B}" type="pres">
      <dgm:prSet presAssocID="{B5AE4F68-C44C-4384-AF42-66197C13C64E}" presName="sibTrans" presStyleCnt="0"/>
      <dgm:spPr/>
    </dgm:pt>
    <dgm:pt modelId="{35A89FA7-451D-44F0-A02E-1277ECD1BBE6}" type="pres">
      <dgm:prSet presAssocID="{07FA4ADD-8D96-4B06-AE7F-902B878DD8B1}" presName="node" presStyleLbl="node1" presStyleIdx="2" presStyleCnt="3">
        <dgm:presLayoutVars>
          <dgm:bulletEnabled val="1"/>
        </dgm:presLayoutVars>
      </dgm:prSet>
      <dgm:spPr/>
    </dgm:pt>
  </dgm:ptLst>
  <dgm:cxnLst>
    <dgm:cxn modelId="{80D0FE19-E74E-4959-A983-CD3A22DC3B04}" type="presOf" srcId="{ACB2E4C7-2DBC-45BC-B933-FAAF417E8C6B}" destId="{DE36D10E-86CD-4C6D-B150-31E525EF527D}" srcOrd="0" destOrd="0" presId="urn:microsoft.com/office/officeart/2005/8/layout/hList6"/>
    <dgm:cxn modelId="{B6BF991A-1224-4749-A99D-323E1DD3C492}" srcId="{ACB2E4C7-2DBC-45BC-B933-FAAF417E8C6B}" destId="{DA8A2D07-F387-4404-9FCB-397A6A028210}" srcOrd="0" destOrd="0" parTransId="{6834AA20-CCB2-4B69-B573-CB4D31C014E6}" sibTransId="{8755279E-20A5-4AEE-BDD2-C54EFA6328A6}"/>
    <dgm:cxn modelId="{7A541C29-B2E5-4EE9-94F4-26E89384D264}" type="presOf" srcId="{DA8A2D07-F387-4404-9FCB-397A6A028210}" destId="{E561ED5B-86C5-4F33-9AFB-CF29287F5ADA}" srcOrd="0" destOrd="0" presId="urn:microsoft.com/office/officeart/2005/8/layout/hList6"/>
    <dgm:cxn modelId="{9D67A132-1396-46B9-9339-1F72EC601FDC}" type="presOf" srcId="{D7AF1C1D-144B-4B25-A777-792381B7ED5B}" destId="{CB90536C-45AA-4FBE-BCAF-99890DDD97C8}" srcOrd="0" destOrd="0" presId="urn:microsoft.com/office/officeart/2005/8/layout/hList6"/>
    <dgm:cxn modelId="{DB97FC70-04F6-4BA3-9784-967D8DF92ABE}" srcId="{ACB2E4C7-2DBC-45BC-B933-FAAF417E8C6B}" destId="{D7AF1C1D-144B-4B25-A777-792381B7ED5B}" srcOrd="1" destOrd="0" parTransId="{24B9E243-8415-4A77-8486-6B84ADEA7DB0}" sibTransId="{B5AE4F68-C44C-4384-AF42-66197C13C64E}"/>
    <dgm:cxn modelId="{4F37247B-1F26-494C-90EF-DA3D13B39720}" type="presOf" srcId="{D2EEA10E-2C45-4F34-BB6C-62F88442C93D}" destId="{35A89FA7-451D-44F0-A02E-1277ECD1BBE6}" srcOrd="0" destOrd="1" presId="urn:microsoft.com/office/officeart/2005/8/layout/hList6"/>
    <dgm:cxn modelId="{2B366D7E-69D9-4DF0-925D-52AF8DD7F9C2}" srcId="{07FA4ADD-8D96-4B06-AE7F-902B878DD8B1}" destId="{D2EEA10E-2C45-4F34-BB6C-62F88442C93D}" srcOrd="0" destOrd="0" parTransId="{2C0123F6-93B6-49CC-AB01-221EC8AC0245}" sibTransId="{748947CD-B2FE-4CCE-9783-B5ABD60A6D77}"/>
    <dgm:cxn modelId="{39FCB3C8-7637-46DC-97F6-AB82C414EB28}" type="presOf" srcId="{78B80E40-AFA8-4067-AEAA-0AFA777FF45E}" destId="{CB90536C-45AA-4FBE-BCAF-99890DDD97C8}" srcOrd="0" destOrd="1" presId="urn:microsoft.com/office/officeart/2005/8/layout/hList6"/>
    <dgm:cxn modelId="{1275D9CC-B6C3-4565-B57C-23CA4599A19B}" type="presOf" srcId="{40790AE7-D175-4CDD-87B8-F86955B86235}" destId="{E561ED5B-86C5-4F33-9AFB-CF29287F5ADA}" srcOrd="0" destOrd="1" presId="urn:microsoft.com/office/officeart/2005/8/layout/hList6"/>
    <dgm:cxn modelId="{E72CBED4-A54D-46AE-9CD7-6CA402A4EEF8}" srcId="{D7AF1C1D-144B-4B25-A777-792381B7ED5B}" destId="{78B80E40-AFA8-4067-AEAA-0AFA777FF45E}" srcOrd="0" destOrd="0" parTransId="{83136F25-1C11-4D70-8CB1-924E787DEF30}" sibTransId="{FA4EF19D-E6D8-4A82-83B3-F8B019FE7ADE}"/>
    <dgm:cxn modelId="{957DB0E8-F349-431F-8C16-138AD3B8F7F0}" srcId="{ACB2E4C7-2DBC-45BC-B933-FAAF417E8C6B}" destId="{07FA4ADD-8D96-4B06-AE7F-902B878DD8B1}" srcOrd="2" destOrd="0" parTransId="{A8B4A2D4-51F6-4657-92F3-DB580AE5F569}" sibTransId="{33BF6C47-5256-4D8E-874B-728742A8CEC4}"/>
    <dgm:cxn modelId="{B3CFC6F4-EF02-4159-892F-1211ABFCFB40}" srcId="{DA8A2D07-F387-4404-9FCB-397A6A028210}" destId="{40790AE7-D175-4CDD-87B8-F86955B86235}" srcOrd="0" destOrd="0" parTransId="{D1AD1FA8-9A8A-487B-8B84-2A9E18C77614}" sibTransId="{D5BA4426-DF5F-47C0-A357-EF49BBD6A3A4}"/>
    <dgm:cxn modelId="{D9C97DF8-E15A-4954-B206-39579A47B8EF}" type="presOf" srcId="{07FA4ADD-8D96-4B06-AE7F-902B878DD8B1}" destId="{35A89FA7-451D-44F0-A02E-1277ECD1BBE6}" srcOrd="0" destOrd="0" presId="urn:microsoft.com/office/officeart/2005/8/layout/hList6"/>
    <dgm:cxn modelId="{CBBF1D35-AC18-4E3B-B808-339A75928432}" type="presParOf" srcId="{DE36D10E-86CD-4C6D-B150-31E525EF527D}" destId="{E561ED5B-86C5-4F33-9AFB-CF29287F5ADA}" srcOrd="0" destOrd="0" presId="urn:microsoft.com/office/officeart/2005/8/layout/hList6"/>
    <dgm:cxn modelId="{A87D5A58-C33F-4EBF-9A22-A547F6BEA4E6}" type="presParOf" srcId="{DE36D10E-86CD-4C6D-B150-31E525EF527D}" destId="{2AE1D4D4-A63C-4622-84B0-74ED38324CB1}" srcOrd="1" destOrd="0" presId="urn:microsoft.com/office/officeart/2005/8/layout/hList6"/>
    <dgm:cxn modelId="{CF457C03-8A94-4AA3-871C-53252B359B8A}" type="presParOf" srcId="{DE36D10E-86CD-4C6D-B150-31E525EF527D}" destId="{CB90536C-45AA-4FBE-BCAF-99890DDD97C8}" srcOrd="2" destOrd="0" presId="urn:microsoft.com/office/officeart/2005/8/layout/hList6"/>
    <dgm:cxn modelId="{6362D9C9-1134-4F3D-8493-6455C64A5824}" type="presParOf" srcId="{DE36D10E-86CD-4C6D-B150-31E525EF527D}" destId="{155DCBB0-73F9-4F8F-A361-B90F0294764B}" srcOrd="3" destOrd="0" presId="urn:microsoft.com/office/officeart/2005/8/layout/hList6"/>
    <dgm:cxn modelId="{E4CB3CA5-932A-4ECB-90EA-FAD3D3BBF275}" type="presParOf" srcId="{DE36D10E-86CD-4C6D-B150-31E525EF527D}" destId="{35A89FA7-451D-44F0-A02E-1277ECD1BBE6}" srcOrd="4"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DB5165-29DA-40E4-8CF1-67AA1017F4DF}" type="doc">
      <dgm:prSet loTypeId="urn:microsoft.com/office/officeart/2009/layout/CircleArrowProcess#1" loCatId="process" qsTypeId="urn:microsoft.com/office/officeart/2005/8/quickstyle/simple1#2" qsCatId="simple" csTypeId="urn:microsoft.com/office/officeart/2005/8/colors/accent1_2#2" csCatId="accent1" phldr="0"/>
      <dgm:spPr/>
      <dgm:t>
        <a:bodyPr/>
        <a:lstStyle/>
        <a:p>
          <a:endParaRPr lang="en-US"/>
        </a:p>
      </dgm:t>
    </dgm:pt>
    <dgm:pt modelId="{1F18B811-B6C4-4E9E-B75F-E68888D2B754}">
      <dgm:prSet phldrT="[Text]" phldr="0" custT="0"/>
      <dgm:spPr/>
      <dgm:t>
        <a:bodyPr vert="horz" wrap="square"/>
        <a:lstStyle/>
        <a:p>
          <a:pPr>
            <a:lnSpc>
              <a:spcPct val="100000"/>
            </a:lnSpc>
            <a:spcBef>
              <a:spcPct val="0"/>
            </a:spcBef>
            <a:spcAft>
              <a:spcPct val="35000"/>
            </a:spcAft>
          </a:pPr>
          <a:r>
            <a:rPr lang="en-US"/>
            <a:t>Variable Check</a:t>
          </a:r>
        </a:p>
      </dgm:t>
    </dgm:pt>
    <dgm:pt modelId="{39F221A0-D930-4524-B286-5041480B8FA5}" type="parTrans" cxnId="{904518C8-6DB2-4EBF-8551-FDCAEFF05F1F}">
      <dgm:prSet/>
      <dgm:spPr/>
      <dgm:t>
        <a:bodyPr/>
        <a:lstStyle/>
        <a:p>
          <a:endParaRPr lang="en-US"/>
        </a:p>
      </dgm:t>
    </dgm:pt>
    <dgm:pt modelId="{808440FA-46F9-4FB5-9A52-0D4B96A1C329}" type="sibTrans" cxnId="{904518C8-6DB2-4EBF-8551-FDCAEFF05F1F}">
      <dgm:prSet/>
      <dgm:spPr/>
      <dgm:t>
        <a:bodyPr/>
        <a:lstStyle/>
        <a:p>
          <a:endParaRPr lang="en-US"/>
        </a:p>
      </dgm:t>
    </dgm:pt>
    <dgm:pt modelId="{0EC68BAA-45B4-43C2-A277-337EA6F9C30A}">
      <dgm:prSet phldrT="[Text]" phldr="0" custT="0"/>
      <dgm:spPr/>
      <dgm:t>
        <a:bodyPr vert="horz" wrap="square"/>
        <a:lstStyle/>
        <a:p>
          <a:pPr>
            <a:lnSpc>
              <a:spcPct val="100000"/>
            </a:lnSpc>
            <a:spcBef>
              <a:spcPct val="0"/>
            </a:spcBef>
            <a:spcAft>
              <a:spcPct val="35000"/>
            </a:spcAft>
          </a:pPr>
          <a:r>
            <a:rPr lang="en-US"/>
            <a:t>Missing Values and Outliers</a:t>
          </a:r>
        </a:p>
      </dgm:t>
    </dgm:pt>
    <dgm:pt modelId="{74E1C1F9-DBE5-45DE-ABCA-4EAB89E7BD46}" type="parTrans" cxnId="{68EF4618-F8C5-430D-B5CC-8A893C681292}">
      <dgm:prSet/>
      <dgm:spPr/>
      <dgm:t>
        <a:bodyPr/>
        <a:lstStyle/>
        <a:p>
          <a:endParaRPr lang="en-US"/>
        </a:p>
      </dgm:t>
    </dgm:pt>
    <dgm:pt modelId="{B14E47DD-7335-43B1-AA39-9A37DC959B2D}" type="sibTrans" cxnId="{68EF4618-F8C5-430D-B5CC-8A893C681292}">
      <dgm:prSet/>
      <dgm:spPr/>
      <dgm:t>
        <a:bodyPr/>
        <a:lstStyle/>
        <a:p>
          <a:endParaRPr lang="en-US"/>
        </a:p>
      </dgm:t>
    </dgm:pt>
    <dgm:pt modelId="{9191245A-08B2-492B-8F4C-F0BB23674A76}">
      <dgm:prSet phldrT="[Text]" phldr="0" custT="0"/>
      <dgm:spPr/>
      <dgm:t>
        <a:bodyPr vert="horz" wrap="square"/>
        <a:lstStyle/>
        <a:p>
          <a:pPr>
            <a:lnSpc>
              <a:spcPct val="100000"/>
            </a:lnSpc>
            <a:spcBef>
              <a:spcPct val="0"/>
            </a:spcBef>
            <a:spcAft>
              <a:spcPct val="35000"/>
            </a:spcAft>
          </a:pPr>
          <a:r>
            <a:rPr lang="en-US"/>
            <a:t>Data Cleaning</a:t>
          </a:r>
        </a:p>
      </dgm:t>
    </dgm:pt>
    <dgm:pt modelId="{88B912E5-FDBE-47AD-B6CC-5D82B19F2810}" type="parTrans" cxnId="{BB3A6B63-D70A-463B-BF13-24EBEBB23364}">
      <dgm:prSet/>
      <dgm:spPr/>
      <dgm:t>
        <a:bodyPr/>
        <a:lstStyle/>
        <a:p>
          <a:endParaRPr lang="en-US"/>
        </a:p>
      </dgm:t>
    </dgm:pt>
    <dgm:pt modelId="{BDF1CE3D-63BD-4B26-AEBD-1516CE58D66C}" type="sibTrans" cxnId="{BB3A6B63-D70A-463B-BF13-24EBEBB23364}">
      <dgm:prSet/>
      <dgm:spPr/>
      <dgm:t>
        <a:bodyPr/>
        <a:lstStyle/>
        <a:p>
          <a:endParaRPr lang="en-US"/>
        </a:p>
      </dgm:t>
    </dgm:pt>
    <dgm:pt modelId="{FC7D71FE-C5B8-49A0-8DAE-85BE5AE974BC}" type="pres">
      <dgm:prSet presAssocID="{3ADB5165-29DA-40E4-8CF1-67AA1017F4DF}" presName="Name0" presStyleCnt="0">
        <dgm:presLayoutVars>
          <dgm:chMax val="7"/>
          <dgm:chPref val="7"/>
          <dgm:dir/>
          <dgm:animLvl val="lvl"/>
        </dgm:presLayoutVars>
      </dgm:prSet>
      <dgm:spPr/>
    </dgm:pt>
    <dgm:pt modelId="{AECC728B-0484-4C16-8415-E924988BF362}" type="pres">
      <dgm:prSet presAssocID="{1F18B811-B6C4-4E9E-B75F-E68888D2B754}" presName="Accent1" presStyleCnt="0"/>
      <dgm:spPr/>
    </dgm:pt>
    <dgm:pt modelId="{2B58B044-31E5-4900-BEF2-0561C35E9287}" type="pres">
      <dgm:prSet presAssocID="{1F18B811-B6C4-4E9E-B75F-E68888D2B754}" presName="Accent" presStyleLbl="node1" presStyleIdx="0" presStyleCnt="3"/>
      <dgm:spPr/>
    </dgm:pt>
    <dgm:pt modelId="{868A1768-D971-44A0-9296-883AA6C351ED}" type="pres">
      <dgm:prSet presAssocID="{1F18B811-B6C4-4E9E-B75F-E68888D2B754}" presName="Parent1" presStyleLbl="revTx" presStyleIdx="0" presStyleCnt="3">
        <dgm:presLayoutVars>
          <dgm:chMax val="1"/>
          <dgm:chPref val="1"/>
          <dgm:bulletEnabled val="1"/>
        </dgm:presLayoutVars>
      </dgm:prSet>
      <dgm:spPr/>
    </dgm:pt>
    <dgm:pt modelId="{2C8DF182-23DB-4A36-BE33-8CDFC15EB7DF}" type="pres">
      <dgm:prSet presAssocID="{0EC68BAA-45B4-43C2-A277-337EA6F9C30A}" presName="Accent2" presStyleCnt="0"/>
      <dgm:spPr/>
    </dgm:pt>
    <dgm:pt modelId="{82F5C82C-3C8C-44AC-B495-DCAFE372B3B8}" type="pres">
      <dgm:prSet presAssocID="{0EC68BAA-45B4-43C2-A277-337EA6F9C30A}" presName="Accent" presStyleLbl="node1" presStyleIdx="1" presStyleCnt="3"/>
      <dgm:spPr/>
    </dgm:pt>
    <dgm:pt modelId="{A51B79B2-94EA-48E8-9F5B-CCC2F37FE992}" type="pres">
      <dgm:prSet presAssocID="{0EC68BAA-45B4-43C2-A277-337EA6F9C30A}" presName="Parent2" presStyleLbl="revTx" presStyleIdx="1" presStyleCnt="3">
        <dgm:presLayoutVars>
          <dgm:chMax val="1"/>
          <dgm:chPref val="1"/>
          <dgm:bulletEnabled val="1"/>
        </dgm:presLayoutVars>
      </dgm:prSet>
      <dgm:spPr/>
    </dgm:pt>
    <dgm:pt modelId="{C863CCF9-412A-484D-B839-E1C116F89683}" type="pres">
      <dgm:prSet presAssocID="{9191245A-08B2-492B-8F4C-F0BB23674A76}" presName="Accent3" presStyleCnt="0"/>
      <dgm:spPr/>
    </dgm:pt>
    <dgm:pt modelId="{D8B093BC-2378-41D5-BB68-CF2D7261907B}" type="pres">
      <dgm:prSet presAssocID="{9191245A-08B2-492B-8F4C-F0BB23674A76}" presName="Accent" presStyleLbl="node1" presStyleIdx="2" presStyleCnt="3"/>
      <dgm:spPr/>
    </dgm:pt>
    <dgm:pt modelId="{69052E6C-D2A5-4989-93EA-93D0C254E4EB}" type="pres">
      <dgm:prSet presAssocID="{9191245A-08B2-492B-8F4C-F0BB23674A76}" presName="Parent3" presStyleLbl="revTx" presStyleIdx="2" presStyleCnt="3">
        <dgm:presLayoutVars>
          <dgm:chMax val="1"/>
          <dgm:chPref val="1"/>
          <dgm:bulletEnabled val="1"/>
        </dgm:presLayoutVars>
      </dgm:prSet>
      <dgm:spPr/>
    </dgm:pt>
  </dgm:ptLst>
  <dgm:cxnLst>
    <dgm:cxn modelId="{68EF4618-F8C5-430D-B5CC-8A893C681292}" srcId="{3ADB5165-29DA-40E4-8CF1-67AA1017F4DF}" destId="{0EC68BAA-45B4-43C2-A277-337EA6F9C30A}" srcOrd="1" destOrd="0" parTransId="{74E1C1F9-DBE5-45DE-ABCA-4EAB89E7BD46}" sibTransId="{B14E47DD-7335-43B1-AA39-9A37DC959B2D}"/>
    <dgm:cxn modelId="{A3C1E43C-12C4-4E34-B9C3-310C8934632E}" type="presOf" srcId="{1F18B811-B6C4-4E9E-B75F-E68888D2B754}" destId="{868A1768-D971-44A0-9296-883AA6C351ED}" srcOrd="0" destOrd="0" presId="urn:microsoft.com/office/officeart/2009/layout/CircleArrowProcess#1"/>
    <dgm:cxn modelId="{BB3A6B63-D70A-463B-BF13-24EBEBB23364}" srcId="{3ADB5165-29DA-40E4-8CF1-67AA1017F4DF}" destId="{9191245A-08B2-492B-8F4C-F0BB23674A76}" srcOrd="2" destOrd="0" parTransId="{88B912E5-FDBE-47AD-B6CC-5D82B19F2810}" sibTransId="{BDF1CE3D-63BD-4B26-AEBD-1516CE58D66C}"/>
    <dgm:cxn modelId="{7592456B-01D8-4141-A73B-BEF6C1C2E9A5}" type="presOf" srcId="{3ADB5165-29DA-40E4-8CF1-67AA1017F4DF}" destId="{FC7D71FE-C5B8-49A0-8DAE-85BE5AE974BC}" srcOrd="0" destOrd="0" presId="urn:microsoft.com/office/officeart/2009/layout/CircleArrowProcess#1"/>
    <dgm:cxn modelId="{D1A90F74-DC39-4745-A4A0-16A890D5A7E3}" type="presOf" srcId="{0EC68BAA-45B4-43C2-A277-337EA6F9C30A}" destId="{A51B79B2-94EA-48E8-9F5B-CCC2F37FE992}" srcOrd="0" destOrd="0" presId="urn:microsoft.com/office/officeart/2009/layout/CircleArrowProcess#1"/>
    <dgm:cxn modelId="{45926F57-22F3-4BD7-A661-E94FA63B5011}" type="presOf" srcId="{9191245A-08B2-492B-8F4C-F0BB23674A76}" destId="{69052E6C-D2A5-4989-93EA-93D0C254E4EB}" srcOrd="0" destOrd="0" presId="urn:microsoft.com/office/officeart/2009/layout/CircleArrowProcess#1"/>
    <dgm:cxn modelId="{904518C8-6DB2-4EBF-8551-FDCAEFF05F1F}" srcId="{3ADB5165-29DA-40E4-8CF1-67AA1017F4DF}" destId="{1F18B811-B6C4-4E9E-B75F-E68888D2B754}" srcOrd="0" destOrd="0" parTransId="{39F221A0-D930-4524-B286-5041480B8FA5}" sibTransId="{808440FA-46F9-4FB5-9A52-0D4B96A1C329}"/>
    <dgm:cxn modelId="{C86AF56B-3DC1-410E-9C8F-23942B4B3EE2}" type="presParOf" srcId="{FC7D71FE-C5B8-49A0-8DAE-85BE5AE974BC}" destId="{AECC728B-0484-4C16-8415-E924988BF362}" srcOrd="0" destOrd="0" presId="urn:microsoft.com/office/officeart/2009/layout/CircleArrowProcess#1"/>
    <dgm:cxn modelId="{BE20A908-CD78-4CF0-B21E-FD37BF325260}" type="presParOf" srcId="{AECC728B-0484-4C16-8415-E924988BF362}" destId="{2B58B044-31E5-4900-BEF2-0561C35E9287}" srcOrd="0" destOrd="0" presId="urn:microsoft.com/office/officeart/2009/layout/CircleArrowProcess#1"/>
    <dgm:cxn modelId="{2EE61CC4-9734-41CC-B055-B79764872073}" type="presParOf" srcId="{FC7D71FE-C5B8-49A0-8DAE-85BE5AE974BC}" destId="{868A1768-D971-44A0-9296-883AA6C351ED}" srcOrd="1" destOrd="0" presId="urn:microsoft.com/office/officeart/2009/layout/CircleArrowProcess#1"/>
    <dgm:cxn modelId="{343C87C9-C21A-44B6-89E1-A2AD1B4FE14D}" type="presParOf" srcId="{FC7D71FE-C5B8-49A0-8DAE-85BE5AE974BC}" destId="{2C8DF182-23DB-4A36-BE33-8CDFC15EB7DF}" srcOrd="2" destOrd="0" presId="urn:microsoft.com/office/officeart/2009/layout/CircleArrowProcess#1"/>
    <dgm:cxn modelId="{8ED103DA-B122-4182-B184-135D3EA8EC92}" type="presParOf" srcId="{2C8DF182-23DB-4A36-BE33-8CDFC15EB7DF}" destId="{82F5C82C-3C8C-44AC-B495-DCAFE372B3B8}" srcOrd="0" destOrd="0" presId="urn:microsoft.com/office/officeart/2009/layout/CircleArrowProcess#1"/>
    <dgm:cxn modelId="{70C82002-43EF-4FEA-A983-F63DE01F391B}" type="presParOf" srcId="{FC7D71FE-C5B8-49A0-8DAE-85BE5AE974BC}" destId="{A51B79B2-94EA-48E8-9F5B-CCC2F37FE992}" srcOrd="3" destOrd="0" presId="urn:microsoft.com/office/officeart/2009/layout/CircleArrowProcess#1"/>
    <dgm:cxn modelId="{ABD20C91-009F-49E7-A20E-A65EB4071E98}" type="presParOf" srcId="{FC7D71FE-C5B8-49A0-8DAE-85BE5AE974BC}" destId="{C863CCF9-412A-484D-B839-E1C116F89683}" srcOrd="4" destOrd="0" presId="urn:microsoft.com/office/officeart/2009/layout/CircleArrowProcess#1"/>
    <dgm:cxn modelId="{FED4B09C-88E4-4E95-96F3-BFB27A77FA84}" type="presParOf" srcId="{C863CCF9-412A-484D-B839-E1C116F89683}" destId="{D8B093BC-2378-41D5-BB68-CF2D7261907B}" srcOrd="0" destOrd="0" presId="urn:microsoft.com/office/officeart/2009/layout/CircleArrowProcess#1"/>
    <dgm:cxn modelId="{B159D307-75EC-4C34-9F8B-88F90CB6427D}" type="presParOf" srcId="{FC7D71FE-C5B8-49A0-8DAE-85BE5AE974BC}" destId="{69052E6C-D2A5-4989-93EA-93D0C254E4EB}" srcOrd="5" destOrd="0" presId="urn:microsoft.com/office/officeart/2009/layout/CircleArrow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3EBF4A-DC0D-47BC-801B-E9AE537C38E1}"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AF9BF59-5406-409E-8A1A-F2F779705114}">
      <dgm:prSet/>
      <dgm:spPr/>
      <dgm:t>
        <a:bodyPr/>
        <a:lstStyle/>
        <a:p>
          <a:r>
            <a:rPr lang="en-US" b="0" i="0"/>
            <a:t>1. 5% customers only use credit cards- Individuals make up for most of the card holders. So target College grads and VIPs with specific offers to utilize the under-represented potential market</a:t>
          </a:r>
          <a:br>
            <a:rPr lang="en-US" b="0" i="0"/>
          </a:br>
          <a:endParaRPr lang="en-US"/>
        </a:p>
      </dgm:t>
    </dgm:pt>
    <dgm:pt modelId="{FA0C7368-1C0A-4B52-B4C7-3D75447FC2A3}" type="parTrans" cxnId="{90DD6593-E16D-40FD-BBBD-31F57055E720}">
      <dgm:prSet/>
      <dgm:spPr/>
      <dgm:t>
        <a:bodyPr/>
        <a:lstStyle/>
        <a:p>
          <a:endParaRPr lang="en-US"/>
        </a:p>
      </dgm:t>
    </dgm:pt>
    <dgm:pt modelId="{A8C5FDB3-3B2B-4319-9D34-AE41ED35E5AE}" type="sibTrans" cxnId="{90DD6593-E16D-40FD-BBBD-31F57055E720}">
      <dgm:prSet/>
      <dgm:spPr/>
      <dgm:t>
        <a:bodyPr/>
        <a:lstStyle/>
        <a:p>
          <a:endParaRPr lang="en-US"/>
        </a:p>
      </dgm:t>
    </dgm:pt>
    <dgm:pt modelId="{DED97A7A-FA61-4312-8776-A1432608F616}">
      <dgm:prSet/>
      <dgm:spPr/>
      <dgm:t>
        <a:bodyPr/>
        <a:lstStyle/>
        <a:p>
          <a:r>
            <a:rPr lang="en-US" b="0" i="0"/>
            <a:t>2. Age groups of 41-53 among individuals and 45-58 in VIPs are utilizing credit cards. Provide offers that would cater to their age groups through collaborations with insurance packages</a:t>
          </a:r>
          <a:br>
            <a:rPr lang="en-US" b="0" i="0"/>
          </a:br>
          <a:endParaRPr lang="en-US"/>
        </a:p>
      </dgm:t>
    </dgm:pt>
    <dgm:pt modelId="{E5F5AD0C-CB68-4666-AD60-B8607468D196}" type="parTrans" cxnId="{B8FDB1F1-7981-447B-A98D-8D57CDB3FB71}">
      <dgm:prSet/>
      <dgm:spPr/>
      <dgm:t>
        <a:bodyPr/>
        <a:lstStyle/>
        <a:p>
          <a:endParaRPr lang="en-US"/>
        </a:p>
      </dgm:t>
    </dgm:pt>
    <dgm:pt modelId="{53170147-106D-497A-881C-1CEA388685F3}" type="sibTrans" cxnId="{B8FDB1F1-7981-447B-A98D-8D57CDB3FB71}">
      <dgm:prSet/>
      <dgm:spPr/>
      <dgm:t>
        <a:bodyPr/>
        <a:lstStyle/>
        <a:p>
          <a:endParaRPr lang="en-US"/>
        </a:p>
      </dgm:t>
    </dgm:pt>
    <dgm:pt modelId="{D82AF6E6-D568-4F7B-AC9D-F998C93AF8E1}">
      <dgm:prSet/>
      <dgm:spPr/>
      <dgm:t>
        <a:bodyPr/>
        <a:lstStyle/>
        <a:p>
          <a:r>
            <a:rPr lang="en-US" b="0" i="0"/>
            <a:t>3. Individuals segment shows a higher demand/ use of loans- The Bank could look into credit card and loan benefits</a:t>
          </a:r>
          <a:endParaRPr lang="en-US"/>
        </a:p>
      </dgm:t>
    </dgm:pt>
    <dgm:pt modelId="{7E007AB3-5DAF-4469-A505-2D13EA0883F8}" type="parTrans" cxnId="{2B769FF0-C726-4CF4-8C65-410BBDB7BC28}">
      <dgm:prSet/>
      <dgm:spPr/>
      <dgm:t>
        <a:bodyPr/>
        <a:lstStyle/>
        <a:p>
          <a:endParaRPr lang="en-US"/>
        </a:p>
      </dgm:t>
    </dgm:pt>
    <dgm:pt modelId="{13AE7883-533D-4B5A-B8D0-C6A931C7E83B}" type="sibTrans" cxnId="{2B769FF0-C726-4CF4-8C65-410BBDB7BC28}">
      <dgm:prSet/>
      <dgm:spPr/>
      <dgm:t>
        <a:bodyPr/>
        <a:lstStyle/>
        <a:p>
          <a:endParaRPr lang="en-US"/>
        </a:p>
      </dgm:t>
    </dgm:pt>
    <dgm:pt modelId="{42A3A0A8-1F38-4ACD-A215-8EAC7E8F09D8}" type="pres">
      <dgm:prSet presAssocID="{1F3EBF4A-DC0D-47BC-801B-E9AE537C38E1}" presName="vert0" presStyleCnt="0">
        <dgm:presLayoutVars>
          <dgm:dir/>
          <dgm:animOne val="branch"/>
          <dgm:animLvl val="lvl"/>
        </dgm:presLayoutVars>
      </dgm:prSet>
      <dgm:spPr/>
    </dgm:pt>
    <dgm:pt modelId="{4D0E14D5-055E-4BF7-AEEF-B533C9E38F9B}" type="pres">
      <dgm:prSet presAssocID="{1AF9BF59-5406-409E-8A1A-F2F779705114}" presName="thickLine" presStyleLbl="alignNode1" presStyleIdx="0" presStyleCnt="3"/>
      <dgm:spPr/>
    </dgm:pt>
    <dgm:pt modelId="{7F798E8B-CC36-4AEC-8811-F81FC9560FE4}" type="pres">
      <dgm:prSet presAssocID="{1AF9BF59-5406-409E-8A1A-F2F779705114}" presName="horz1" presStyleCnt="0"/>
      <dgm:spPr/>
    </dgm:pt>
    <dgm:pt modelId="{4ABF9552-C328-4F84-A775-F38159033D4F}" type="pres">
      <dgm:prSet presAssocID="{1AF9BF59-5406-409E-8A1A-F2F779705114}" presName="tx1" presStyleLbl="revTx" presStyleIdx="0" presStyleCnt="3"/>
      <dgm:spPr/>
    </dgm:pt>
    <dgm:pt modelId="{3EC56525-E291-435D-BF5A-846305394315}" type="pres">
      <dgm:prSet presAssocID="{1AF9BF59-5406-409E-8A1A-F2F779705114}" presName="vert1" presStyleCnt="0"/>
      <dgm:spPr/>
    </dgm:pt>
    <dgm:pt modelId="{3DB2856F-DA20-4303-BC7E-CC297D29B34C}" type="pres">
      <dgm:prSet presAssocID="{DED97A7A-FA61-4312-8776-A1432608F616}" presName="thickLine" presStyleLbl="alignNode1" presStyleIdx="1" presStyleCnt="3"/>
      <dgm:spPr/>
    </dgm:pt>
    <dgm:pt modelId="{F3C59988-D5A2-4BE7-899F-19B2D2EA8629}" type="pres">
      <dgm:prSet presAssocID="{DED97A7A-FA61-4312-8776-A1432608F616}" presName="horz1" presStyleCnt="0"/>
      <dgm:spPr/>
    </dgm:pt>
    <dgm:pt modelId="{797E1B79-0DDE-4FE6-B37C-F4AC4DCCD8FB}" type="pres">
      <dgm:prSet presAssocID="{DED97A7A-FA61-4312-8776-A1432608F616}" presName="tx1" presStyleLbl="revTx" presStyleIdx="1" presStyleCnt="3"/>
      <dgm:spPr/>
    </dgm:pt>
    <dgm:pt modelId="{85706C8A-8535-484D-8BBB-C8552757ED80}" type="pres">
      <dgm:prSet presAssocID="{DED97A7A-FA61-4312-8776-A1432608F616}" presName="vert1" presStyleCnt="0"/>
      <dgm:spPr/>
    </dgm:pt>
    <dgm:pt modelId="{33481E53-9B61-4838-8422-CB70849FEE45}" type="pres">
      <dgm:prSet presAssocID="{D82AF6E6-D568-4F7B-AC9D-F998C93AF8E1}" presName="thickLine" presStyleLbl="alignNode1" presStyleIdx="2" presStyleCnt="3"/>
      <dgm:spPr/>
    </dgm:pt>
    <dgm:pt modelId="{A4C7572D-F6ED-4849-B66E-C48EA8B253F6}" type="pres">
      <dgm:prSet presAssocID="{D82AF6E6-D568-4F7B-AC9D-F998C93AF8E1}" presName="horz1" presStyleCnt="0"/>
      <dgm:spPr/>
    </dgm:pt>
    <dgm:pt modelId="{321A9823-5BB1-4E12-BD5A-3709AEC9165D}" type="pres">
      <dgm:prSet presAssocID="{D82AF6E6-D568-4F7B-AC9D-F998C93AF8E1}" presName="tx1" presStyleLbl="revTx" presStyleIdx="2" presStyleCnt="3"/>
      <dgm:spPr/>
    </dgm:pt>
    <dgm:pt modelId="{A25EBB85-399D-420A-B578-5095356BE51E}" type="pres">
      <dgm:prSet presAssocID="{D82AF6E6-D568-4F7B-AC9D-F998C93AF8E1}" presName="vert1" presStyleCnt="0"/>
      <dgm:spPr/>
    </dgm:pt>
  </dgm:ptLst>
  <dgm:cxnLst>
    <dgm:cxn modelId="{4E41271B-CF8C-4058-821A-E5F809934754}" type="presOf" srcId="{DED97A7A-FA61-4312-8776-A1432608F616}" destId="{797E1B79-0DDE-4FE6-B37C-F4AC4DCCD8FB}" srcOrd="0" destOrd="0" presId="urn:microsoft.com/office/officeart/2008/layout/LinedList"/>
    <dgm:cxn modelId="{AC943D86-953D-43F5-A898-E34CBA63999B}" type="presOf" srcId="{1F3EBF4A-DC0D-47BC-801B-E9AE537C38E1}" destId="{42A3A0A8-1F38-4ACD-A215-8EAC7E8F09D8}" srcOrd="0" destOrd="0" presId="urn:microsoft.com/office/officeart/2008/layout/LinedList"/>
    <dgm:cxn modelId="{0753FB90-EB31-4077-8189-A8C10A4332CD}" type="presOf" srcId="{1AF9BF59-5406-409E-8A1A-F2F779705114}" destId="{4ABF9552-C328-4F84-A775-F38159033D4F}" srcOrd="0" destOrd="0" presId="urn:microsoft.com/office/officeart/2008/layout/LinedList"/>
    <dgm:cxn modelId="{90DD6593-E16D-40FD-BBBD-31F57055E720}" srcId="{1F3EBF4A-DC0D-47BC-801B-E9AE537C38E1}" destId="{1AF9BF59-5406-409E-8A1A-F2F779705114}" srcOrd="0" destOrd="0" parTransId="{FA0C7368-1C0A-4B52-B4C7-3D75447FC2A3}" sibTransId="{A8C5FDB3-3B2B-4319-9D34-AE41ED35E5AE}"/>
    <dgm:cxn modelId="{96070AB3-467A-42FD-8F90-649F7AE42570}" type="presOf" srcId="{D82AF6E6-D568-4F7B-AC9D-F998C93AF8E1}" destId="{321A9823-5BB1-4E12-BD5A-3709AEC9165D}" srcOrd="0" destOrd="0" presId="urn:microsoft.com/office/officeart/2008/layout/LinedList"/>
    <dgm:cxn modelId="{2B769FF0-C726-4CF4-8C65-410BBDB7BC28}" srcId="{1F3EBF4A-DC0D-47BC-801B-E9AE537C38E1}" destId="{D82AF6E6-D568-4F7B-AC9D-F998C93AF8E1}" srcOrd="2" destOrd="0" parTransId="{7E007AB3-5DAF-4469-A505-2D13EA0883F8}" sibTransId="{13AE7883-533D-4B5A-B8D0-C6A931C7E83B}"/>
    <dgm:cxn modelId="{B8FDB1F1-7981-447B-A98D-8D57CDB3FB71}" srcId="{1F3EBF4A-DC0D-47BC-801B-E9AE537C38E1}" destId="{DED97A7A-FA61-4312-8776-A1432608F616}" srcOrd="1" destOrd="0" parTransId="{E5F5AD0C-CB68-4666-AD60-B8607468D196}" sibTransId="{53170147-106D-497A-881C-1CEA388685F3}"/>
    <dgm:cxn modelId="{C0DBB6F4-BF0B-4171-85B5-6C317E49DDD7}" type="presParOf" srcId="{42A3A0A8-1F38-4ACD-A215-8EAC7E8F09D8}" destId="{4D0E14D5-055E-4BF7-AEEF-B533C9E38F9B}" srcOrd="0" destOrd="0" presId="urn:microsoft.com/office/officeart/2008/layout/LinedList"/>
    <dgm:cxn modelId="{4CA665E0-1697-4AEE-B00E-D969248DF9FC}" type="presParOf" srcId="{42A3A0A8-1F38-4ACD-A215-8EAC7E8F09D8}" destId="{7F798E8B-CC36-4AEC-8811-F81FC9560FE4}" srcOrd="1" destOrd="0" presId="urn:microsoft.com/office/officeart/2008/layout/LinedList"/>
    <dgm:cxn modelId="{D2AEA2A7-5FC3-4F81-931F-4C8476B1557A}" type="presParOf" srcId="{7F798E8B-CC36-4AEC-8811-F81FC9560FE4}" destId="{4ABF9552-C328-4F84-A775-F38159033D4F}" srcOrd="0" destOrd="0" presId="urn:microsoft.com/office/officeart/2008/layout/LinedList"/>
    <dgm:cxn modelId="{197BA450-9D7C-4D25-8DE8-AB43F1C5ECFF}" type="presParOf" srcId="{7F798E8B-CC36-4AEC-8811-F81FC9560FE4}" destId="{3EC56525-E291-435D-BF5A-846305394315}" srcOrd="1" destOrd="0" presId="urn:microsoft.com/office/officeart/2008/layout/LinedList"/>
    <dgm:cxn modelId="{0D37898A-5AF2-4074-9BF9-D7B01B82EC8D}" type="presParOf" srcId="{42A3A0A8-1F38-4ACD-A215-8EAC7E8F09D8}" destId="{3DB2856F-DA20-4303-BC7E-CC297D29B34C}" srcOrd="2" destOrd="0" presId="urn:microsoft.com/office/officeart/2008/layout/LinedList"/>
    <dgm:cxn modelId="{1D84489D-5535-4C8E-A4DE-DAE7DEA8DCF5}" type="presParOf" srcId="{42A3A0A8-1F38-4ACD-A215-8EAC7E8F09D8}" destId="{F3C59988-D5A2-4BE7-899F-19B2D2EA8629}" srcOrd="3" destOrd="0" presId="urn:microsoft.com/office/officeart/2008/layout/LinedList"/>
    <dgm:cxn modelId="{425350FE-3DBC-428C-9169-4C6A68D44DD0}" type="presParOf" srcId="{F3C59988-D5A2-4BE7-899F-19B2D2EA8629}" destId="{797E1B79-0DDE-4FE6-B37C-F4AC4DCCD8FB}" srcOrd="0" destOrd="0" presId="urn:microsoft.com/office/officeart/2008/layout/LinedList"/>
    <dgm:cxn modelId="{6FF9B613-FD7D-49BF-A719-C8894A8CB1E5}" type="presParOf" srcId="{F3C59988-D5A2-4BE7-899F-19B2D2EA8629}" destId="{85706C8A-8535-484D-8BBB-C8552757ED80}" srcOrd="1" destOrd="0" presId="urn:microsoft.com/office/officeart/2008/layout/LinedList"/>
    <dgm:cxn modelId="{DAFB50F3-D8AD-448D-9C2E-03051E2741A1}" type="presParOf" srcId="{42A3A0A8-1F38-4ACD-A215-8EAC7E8F09D8}" destId="{33481E53-9B61-4838-8422-CB70849FEE45}" srcOrd="4" destOrd="0" presId="urn:microsoft.com/office/officeart/2008/layout/LinedList"/>
    <dgm:cxn modelId="{14BD5F41-209A-4792-8EF1-F37745957358}" type="presParOf" srcId="{42A3A0A8-1F38-4ACD-A215-8EAC7E8F09D8}" destId="{A4C7572D-F6ED-4849-B66E-C48EA8B253F6}" srcOrd="5" destOrd="0" presId="urn:microsoft.com/office/officeart/2008/layout/LinedList"/>
    <dgm:cxn modelId="{4A07A062-EF23-45BE-87F9-2586BCAEC77F}" type="presParOf" srcId="{A4C7572D-F6ED-4849-B66E-C48EA8B253F6}" destId="{321A9823-5BB1-4E12-BD5A-3709AEC9165D}" srcOrd="0" destOrd="0" presId="urn:microsoft.com/office/officeart/2008/layout/LinedList"/>
    <dgm:cxn modelId="{CACB6D36-0D5E-42C4-A742-C5B37DF49C11}" type="presParOf" srcId="{A4C7572D-F6ED-4849-B66E-C48EA8B253F6}" destId="{A25EBB85-399D-420A-B578-5095356BE51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61ED5B-86C5-4F33-9AFB-CF29287F5ADA}">
      <dsp:nvSpPr>
        <dsp:cNvPr id="0" name=""/>
        <dsp:cNvSpPr/>
      </dsp:nvSpPr>
      <dsp:spPr>
        <a:xfrm rot="16200000">
          <a:off x="-313555" y="314550"/>
          <a:ext cx="3215640" cy="258653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100000"/>
            </a:lnSpc>
            <a:spcBef>
              <a:spcPct val="0"/>
            </a:spcBef>
            <a:spcAft>
              <a:spcPct val="35000"/>
            </a:spcAft>
            <a:buNone/>
          </a:pPr>
          <a:r>
            <a:rPr lang="en-US" sz="2400" kern="1200">
              <a:sym typeface="+mn-ea"/>
            </a:rPr>
            <a:t>Business problem</a:t>
          </a:r>
          <a:endParaRPr lang="en-US" sz="2900" kern="1200"/>
        </a:p>
        <a:p>
          <a:pPr marL="114300" lvl="1" indent="-114300" algn="l" defTabSz="622300">
            <a:lnSpc>
              <a:spcPct val="100000"/>
            </a:lnSpc>
            <a:spcBef>
              <a:spcPct val="0"/>
            </a:spcBef>
            <a:spcAft>
              <a:spcPct val="15000"/>
            </a:spcAft>
            <a:buChar char="•"/>
          </a:pPr>
          <a:r>
            <a:rPr lang="en-US" sz="1400" kern="1200"/>
            <a:t>Identifying improvement areas for the client (THE Bank) in order to come up with strategies to retain customers.</a:t>
          </a:r>
        </a:p>
      </dsp:txBody>
      <dsp:txXfrm rot="5400000">
        <a:off x="996" y="643127"/>
        <a:ext cx="2586539" cy="1929384"/>
      </dsp:txXfrm>
    </dsp:sp>
    <dsp:sp modelId="{CB90536C-45AA-4FBE-BCAF-99890DDD97C8}">
      <dsp:nvSpPr>
        <dsp:cNvPr id="0" name=""/>
        <dsp:cNvSpPr/>
      </dsp:nvSpPr>
      <dsp:spPr>
        <a:xfrm rot="16200000">
          <a:off x="2466974" y="314550"/>
          <a:ext cx="3215640" cy="258653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100000"/>
            </a:lnSpc>
            <a:spcBef>
              <a:spcPct val="0"/>
            </a:spcBef>
            <a:spcAft>
              <a:spcPct val="35000"/>
            </a:spcAft>
            <a:buNone/>
          </a:pPr>
          <a:r>
            <a:rPr lang="en-US" sz="2400" kern="1200">
              <a:sym typeface="+mn-ea"/>
            </a:rPr>
            <a:t>Data understanding</a:t>
          </a:r>
          <a:endParaRPr lang="en-US" sz="1600" kern="1200">
            <a:sym typeface="+mn-ea"/>
          </a:endParaRPr>
        </a:p>
        <a:p>
          <a:pPr marL="114300" lvl="1" indent="-114300" algn="l" defTabSz="533400">
            <a:lnSpc>
              <a:spcPct val="100000"/>
            </a:lnSpc>
            <a:spcBef>
              <a:spcPct val="0"/>
            </a:spcBef>
            <a:spcAft>
              <a:spcPct val="15000"/>
            </a:spcAft>
            <a:buChar char="•"/>
          </a:pPr>
          <a:r>
            <a:rPr lang="en-US" sz="1200" kern="1200"/>
            <a:t>Structured data containing client's customers' details with following columns [Gender, Age, Income, Segment, Financial activity, Products interested in, Duration], total records of 54030.</a:t>
          </a:r>
        </a:p>
      </dsp:txBody>
      <dsp:txXfrm rot="5400000">
        <a:off x="2781525" y="643127"/>
        <a:ext cx="2586539" cy="1929384"/>
      </dsp:txXfrm>
    </dsp:sp>
    <dsp:sp modelId="{35A89FA7-451D-44F0-A02E-1277ECD1BBE6}">
      <dsp:nvSpPr>
        <dsp:cNvPr id="0" name=""/>
        <dsp:cNvSpPr/>
      </dsp:nvSpPr>
      <dsp:spPr>
        <a:xfrm rot="16200000">
          <a:off x="5247505" y="314550"/>
          <a:ext cx="3215640" cy="2586539"/>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0" rIns="152400" bIns="0" numCol="1" spcCol="1270" anchor="t" anchorCtr="0">
          <a:noAutofit/>
        </a:bodyPr>
        <a:lstStyle/>
        <a:p>
          <a:pPr marL="0" lvl="0" indent="0" algn="l" defTabSz="1066800">
            <a:lnSpc>
              <a:spcPct val="100000"/>
            </a:lnSpc>
            <a:spcBef>
              <a:spcPct val="0"/>
            </a:spcBef>
            <a:spcAft>
              <a:spcPct val="35000"/>
            </a:spcAft>
            <a:buNone/>
          </a:pPr>
          <a:r>
            <a:rPr lang="en-US" sz="2400" kern="1200"/>
            <a:t>Key factor to be considered</a:t>
          </a:r>
          <a:endParaRPr lang="en-US" sz="1900" kern="1200"/>
        </a:p>
        <a:p>
          <a:pPr marL="114300" lvl="1" indent="-114300" algn="l" defTabSz="622300">
            <a:lnSpc>
              <a:spcPct val="100000"/>
            </a:lnSpc>
            <a:spcBef>
              <a:spcPct val="0"/>
            </a:spcBef>
            <a:spcAft>
              <a:spcPct val="15000"/>
            </a:spcAft>
            <a:buChar char="•"/>
          </a:pPr>
          <a:r>
            <a:rPr lang="en-US" sz="1400" kern="1200"/>
            <a:t>Customer details that show six month's activity status and total duration for which they have remained the client's (bank's) customer.</a:t>
          </a:r>
        </a:p>
      </dsp:txBody>
      <dsp:txXfrm rot="5400000">
        <a:off x="5562056" y="643127"/>
        <a:ext cx="2586539" cy="192938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8B044-31E5-4900-BEF2-0561C35E9287}">
      <dsp:nvSpPr>
        <dsp:cNvPr id="0" name=""/>
        <dsp:cNvSpPr/>
      </dsp:nvSpPr>
      <dsp:spPr>
        <a:xfrm>
          <a:off x="2964113" y="0"/>
          <a:ext cx="2155085" cy="2155413"/>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8A1768-D971-44A0-9296-883AA6C351ED}">
      <dsp:nvSpPr>
        <dsp:cNvPr id="0" name=""/>
        <dsp:cNvSpPr/>
      </dsp:nvSpPr>
      <dsp:spPr bwMode="white">
        <a:xfrm>
          <a:off x="3440458" y="778169"/>
          <a:ext cx="1197539" cy="598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r>
            <a:rPr lang="en-US" sz="1300" kern="1200"/>
            <a:t>Variable Check</a:t>
          </a:r>
        </a:p>
      </dsp:txBody>
      <dsp:txXfrm>
        <a:off x="3440458" y="778169"/>
        <a:ext cx="1197539" cy="598626"/>
      </dsp:txXfrm>
    </dsp:sp>
    <dsp:sp modelId="{82F5C82C-3C8C-44AC-B495-DCAFE372B3B8}">
      <dsp:nvSpPr>
        <dsp:cNvPr id="0" name=""/>
        <dsp:cNvSpPr/>
      </dsp:nvSpPr>
      <dsp:spPr>
        <a:xfrm>
          <a:off x="2365546" y="1238444"/>
          <a:ext cx="2155085" cy="2155413"/>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1B79B2-94EA-48E8-9F5B-CCC2F37FE992}">
      <dsp:nvSpPr>
        <dsp:cNvPr id="0" name=""/>
        <dsp:cNvSpPr/>
      </dsp:nvSpPr>
      <dsp:spPr bwMode="white">
        <a:xfrm>
          <a:off x="2844319" y="2023778"/>
          <a:ext cx="1197539" cy="598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r>
            <a:rPr lang="en-US" sz="1300" kern="1200"/>
            <a:t>Missing Values and Outliers</a:t>
          </a:r>
        </a:p>
      </dsp:txBody>
      <dsp:txXfrm>
        <a:off x="2844319" y="2023778"/>
        <a:ext cx="1197539" cy="598626"/>
      </dsp:txXfrm>
    </dsp:sp>
    <dsp:sp modelId="{D8B093BC-2378-41D5-BB68-CF2D7261907B}">
      <dsp:nvSpPr>
        <dsp:cNvPr id="0" name=""/>
        <dsp:cNvSpPr/>
      </dsp:nvSpPr>
      <dsp:spPr>
        <a:xfrm>
          <a:off x="3117498" y="2625090"/>
          <a:ext cx="1851552" cy="1852294"/>
        </a:xfrm>
        <a:prstGeom prst="blockArc">
          <a:avLst>
            <a:gd name="adj1" fmla="val 13500000"/>
            <a:gd name="adj2" fmla="val 10800000"/>
            <a:gd name="adj3" fmla="val 1274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052E6C-D2A5-4989-93EA-93D0C254E4EB}">
      <dsp:nvSpPr>
        <dsp:cNvPr id="0" name=""/>
        <dsp:cNvSpPr/>
      </dsp:nvSpPr>
      <dsp:spPr bwMode="white">
        <a:xfrm>
          <a:off x="3443291" y="3271177"/>
          <a:ext cx="1197539" cy="598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55" tIns="8255" rIns="8255" bIns="8255" numCol="1" spcCol="1270" anchor="ctr" anchorCtr="0">
          <a:noAutofit/>
        </a:bodyPr>
        <a:lstStyle/>
        <a:p>
          <a:pPr marL="0" lvl="0" indent="0" algn="ctr" defTabSz="577850">
            <a:lnSpc>
              <a:spcPct val="100000"/>
            </a:lnSpc>
            <a:spcBef>
              <a:spcPct val="0"/>
            </a:spcBef>
            <a:spcAft>
              <a:spcPct val="35000"/>
            </a:spcAft>
            <a:buNone/>
          </a:pPr>
          <a:r>
            <a:rPr lang="en-US" sz="1300" kern="1200"/>
            <a:t>Data Cleaning</a:t>
          </a:r>
        </a:p>
      </dsp:txBody>
      <dsp:txXfrm>
        <a:off x="3443291" y="3271177"/>
        <a:ext cx="1197539" cy="5986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0E14D5-055E-4BF7-AEEF-B533C9E38F9B}">
      <dsp:nvSpPr>
        <dsp:cNvPr id="0" name=""/>
        <dsp:cNvSpPr/>
      </dsp:nvSpPr>
      <dsp:spPr>
        <a:xfrm>
          <a:off x="0" y="2027"/>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BF9552-C328-4F84-A775-F38159033D4F}">
      <dsp:nvSpPr>
        <dsp:cNvPr id="0" name=""/>
        <dsp:cNvSpPr/>
      </dsp:nvSpPr>
      <dsp:spPr>
        <a:xfrm>
          <a:off x="0" y="2027"/>
          <a:ext cx="517538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1. 5% customers only use credit cards- Individuals make up for most of the card holders. So target College grads and VIPs with specific offers to utilize the under-represented potential market</a:t>
          </a:r>
          <a:br>
            <a:rPr lang="en-US" sz="1700" b="0" i="0" kern="1200"/>
          </a:br>
          <a:endParaRPr lang="en-US" sz="1700" kern="1200"/>
        </a:p>
      </dsp:txBody>
      <dsp:txXfrm>
        <a:off x="0" y="2027"/>
        <a:ext cx="5175384" cy="1382683"/>
      </dsp:txXfrm>
    </dsp:sp>
    <dsp:sp modelId="{3DB2856F-DA20-4303-BC7E-CC297D29B34C}">
      <dsp:nvSpPr>
        <dsp:cNvPr id="0" name=""/>
        <dsp:cNvSpPr/>
      </dsp:nvSpPr>
      <dsp:spPr>
        <a:xfrm>
          <a:off x="0" y="1384711"/>
          <a:ext cx="5175384" cy="0"/>
        </a:xfrm>
        <a:prstGeom prst="line">
          <a:avLst/>
        </a:prstGeom>
        <a:solidFill>
          <a:schemeClr val="accent2">
            <a:hueOff val="6000035"/>
            <a:satOff val="7693"/>
            <a:lumOff val="20588"/>
            <a:alphaOff val="0"/>
          </a:schemeClr>
        </a:solidFill>
        <a:ln w="25400" cap="flat" cmpd="sng" algn="ctr">
          <a:solidFill>
            <a:schemeClr val="accent2">
              <a:hueOff val="6000035"/>
              <a:satOff val="7693"/>
              <a:lumOff val="20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7E1B79-0DDE-4FE6-B37C-F4AC4DCCD8FB}">
      <dsp:nvSpPr>
        <dsp:cNvPr id="0" name=""/>
        <dsp:cNvSpPr/>
      </dsp:nvSpPr>
      <dsp:spPr>
        <a:xfrm>
          <a:off x="0" y="1384711"/>
          <a:ext cx="517538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2. Age groups of 41-53 among individuals and 45-58 in VIPs are utilizing credit cards. Provide offers that would cater to their age groups through collaborations with insurance packages</a:t>
          </a:r>
          <a:br>
            <a:rPr lang="en-US" sz="1700" b="0" i="0" kern="1200"/>
          </a:br>
          <a:endParaRPr lang="en-US" sz="1700" kern="1200"/>
        </a:p>
      </dsp:txBody>
      <dsp:txXfrm>
        <a:off x="0" y="1384711"/>
        <a:ext cx="5175384" cy="1382683"/>
      </dsp:txXfrm>
    </dsp:sp>
    <dsp:sp modelId="{33481E53-9B61-4838-8422-CB70849FEE45}">
      <dsp:nvSpPr>
        <dsp:cNvPr id="0" name=""/>
        <dsp:cNvSpPr/>
      </dsp:nvSpPr>
      <dsp:spPr>
        <a:xfrm>
          <a:off x="0" y="2767394"/>
          <a:ext cx="5175384" cy="0"/>
        </a:xfrm>
        <a:prstGeom prst="line">
          <a:avLst/>
        </a:prstGeom>
        <a:solidFill>
          <a:schemeClr val="accent2">
            <a:hueOff val="12000070"/>
            <a:satOff val="15385"/>
            <a:lumOff val="41176"/>
            <a:alphaOff val="0"/>
          </a:schemeClr>
        </a:solidFill>
        <a:ln w="25400" cap="flat" cmpd="sng" algn="ctr">
          <a:solidFill>
            <a:schemeClr val="accent2">
              <a:hueOff val="12000070"/>
              <a:satOff val="15385"/>
              <a:lumOff val="4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21A9823-5BB1-4E12-BD5A-3709AEC9165D}">
      <dsp:nvSpPr>
        <dsp:cNvPr id="0" name=""/>
        <dsp:cNvSpPr/>
      </dsp:nvSpPr>
      <dsp:spPr>
        <a:xfrm>
          <a:off x="0" y="2767394"/>
          <a:ext cx="5175384" cy="1382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0" i="0" kern="1200"/>
            <a:t>3. Individuals segment shows a higher demand/ use of loans- The Bank could look into credit card and loan benefits</a:t>
          </a:r>
          <a:endParaRPr lang="en-US" sz="1700" kern="1200"/>
        </a:p>
      </dsp:txBody>
      <dsp:txXfrm>
        <a:off x="0" y="2767394"/>
        <a:ext cx="5175384" cy="1382683"/>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1">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parTxLTRAlign" val="l"/>
              <dgm:param type="stBulletLvl" val="1"/>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bb9fcc763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bb9fcc763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5bb9fcc763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5bb9fcc763_5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7575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bb9fcc763_5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bb9fcc763_5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5bb9fcc763_5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5bb9fcc763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s>
</file>

<file path=ppt/slides/_rels/slide12.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3.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xml"/><Relationship Id="rId4" Type="http://schemas.openxmlformats.org/officeDocument/2006/relationships/chart" Target="../charts/chart17.xml"/></Relationships>
</file>

<file path=ppt/slides/_rels/slide16.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publicdomainpictures.net/en/view-image.php?image=139217&amp;picture=thank-you-paper" TargetMode="External"/><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3"/>
        <p:cNvGrpSpPr/>
        <p:nvPr/>
      </p:nvGrpSpPr>
      <p:grpSpPr>
        <a:xfrm>
          <a:off x="0" y="0"/>
          <a:ext cx="0" cy="0"/>
          <a:chOff x="0" y="0"/>
          <a:chExt cx="0" cy="0"/>
        </a:xfrm>
      </p:grpSpPr>
      <p:sp>
        <p:nvSpPr>
          <p:cNvPr id="61" name="Rectangle 6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4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a:extLst>
              <a:ext uri="{FF2B5EF4-FFF2-40B4-BE49-F238E27FC236}">
                <a16:creationId xmlns:a16="http://schemas.microsoft.com/office/drawing/2014/main" id="{EAA8E5B3-1A93-7250-BB2B-DE7AA57A00A4}"/>
              </a:ext>
            </a:extLst>
          </p:cNvPr>
          <p:cNvPicPr>
            <a:picLocks noChangeAspect="1"/>
          </p:cNvPicPr>
          <p:nvPr/>
        </p:nvPicPr>
        <p:blipFill rotWithShape="1">
          <a:blip r:embed="rId3">
            <a:alphaModFix amt="50000"/>
          </a:blip>
          <a:srcRect/>
          <a:stretch/>
        </p:blipFill>
        <p:spPr>
          <a:xfrm>
            <a:off x="20" y="10"/>
            <a:ext cx="9143980" cy="5143490"/>
          </a:xfrm>
          <a:prstGeom prst="rect">
            <a:avLst/>
          </a:prstGeom>
        </p:spPr>
      </p:pic>
      <p:sp>
        <p:nvSpPr>
          <p:cNvPr id="54" name="Google Shape;54;p13"/>
          <p:cNvSpPr txBox="1">
            <a:spLocks noGrp="1"/>
          </p:cNvSpPr>
          <p:nvPr>
            <p:ph type="ctrTitle"/>
          </p:nvPr>
        </p:nvSpPr>
        <p:spPr>
          <a:xfrm>
            <a:off x="1143000" y="841771"/>
            <a:ext cx="6858000" cy="2175389"/>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GB">
                <a:solidFill>
                  <a:srgbClr val="FFFFFF"/>
                </a:solidFill>
              </a:rPr>
              <a:t>Mind Matrix Analytics</a:t>
            </a:r>
          </a:p>
        </p:txBody>
      </p:sp>
      <p:sp>
        <p:nvSpPr>
          <p:cNvPr id="55" name="Google Shape;55;p13"/>
          <p:cNvSpPr txBox="1">
            <a:spLocks noGrp="1"/>
          </p:cNvSpPr>
          <p:nvPr>
            <p:ph type="subTitle" idx="1"/>
          </p:nvPr>
        </p:nvSpPr>
        <p:spPr>
          <a:xfrm>
            <a:off x="1143000" y="3119553"/>
            <a:ext cx="6858000" cy="823796"/>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GB">
                <a:solidFill>
                  <a:srgbClr val="FFFFFF"/>
                </a:solidFill>
              </a:rPr>
              <a:t>Customer Retention Case Study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55">
                                            <p:txEl>
                                              <p:pRg st="0" end="0"/>
                                            </p:txEl>
                                          </p:spTgt>
                                        </p:tgtEl>
                                        <p:attrNameLst>
                                          <p:attrName>style.visibility</p:attrName>
                                        </p:attrNameLst>
                                      </p:cBhvr>
                                      <p:to>
                                        <p:strVal val="visible"/>
                                      </p:to>
                                    </p:set>
                                    <p:animEffect transition="in" filter="fade">
                                      <p:cBhvr>
                                        <p:cTn id="7" dur="400"/>
                                        <p:tgtEl>
                                          <p:spTgt spid="5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54"/>
                                        </p:tgtEl>
                                        <p:attrNameLst>
                                          <p:attrName>style.visibility</p:attrName>
                                        </p:attrNameLst>
                                      </p:cBhvr>
                                      <p:to>
                                        <p:strVal val="visible"/>
                                      </p:to>
                                    </p:set>
                                    <p:animEffect transition="in" filter="fade">
                                      <p:cBhvr>
                                        <p:cTn id="10" dur="4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83" name="Rectangle 8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5"/>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algn="ctr">
              <a:lnSpc>
                <a:spcPct val="90000"/>
              </a:lnSpc>
              <a:spcBef>
                <a:spcPct val="0"/>
              </a:spcBef>
            </a:pPr>
            <a:r>
              <a:rPr lang="en-US" sz="1700" kern="1200" dirty="0">
                <a:solidFill>
                  <a:schemeClr val="bg1"/>
                </a:solidFill>
                <a:latin typeface="+mj-lt"/>
                <a:ea typeface="+mj-ea"/>
                <a:cs typeface="+mj-cs"/>
              </a:rPr>
              <a:t>2. Count of customers based on Activity Status</a:t>
            </a:r>
            <a:br>
              <a:rPr lang="en-US" sz="1700" kern="1200" dirty="0">
                <a:solidFill>
                  <a:schemeClr val="bg1"/>
                </a:solidFill>
                <a:latin typeface="+mj-lt"/>
                <a:ea typeface="+mj-ea"/>
                <a:cs typeface="+mj-cs"/>
              </a:rPr>
            </a:br>
            <a:endParaRPr lang="en-US" sz="1700" kern="1200" dirty="0">
              <a:solidFill>
                <a:schemeClr val="bg1"/>
              </a:solidFill>
              <a:latin typeface="+mj-lt"/>
              <a:ea typeface="+mj-ea"/>
              <a:cs typeface="+mj-cs"/>
            </a:endParaRPr>
          </a:p>
        </p:txBody>
      </p:sp>
      <p:graphicFrame>
        <p:nvGraphicFramePr>
          <p:cNvPr id="4" name="Chart 3"/>
          <p:cNvGraphicFramePr/>
          <p:nvPr>
            <p:extLst>
              <p:ext uri="{D42A27DB-BD31-4B8C-83A1-F6EECF244321}">
                <p14:modId xmlns:p14="http://schemas.microsoft.com/office/powerpoint/2010/main" val="4293540080"/>
              </p:ext>
            </p:extLst>
          </p:nvPr>
        </p:nvGraphicFramePr>
        <p:xfrm>
          <a:off x="482600" y="1256420"/>
          <a:ext cx="8178799" cy="32956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7"/>
        <p:cNvGrpSpPr/>
        <p:nvPr/>
      </p:nvGrpSpPr>
      <p:grpSpPr>
        <a:xfrm>
          <a:off x="0" y="0"/>
          <a:ext cx="0" cy="0"/>
          <a:chOff x="0" y="0"/>
          <a:chExt cx="0" cy="0"/>
        </a:xfrm>
      </p:grpSpPr>
      <p:sp>
        <p:nvSpPr>
          <p:cNvPr id="83" name="Rectangle 8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Google Shape;78;p15"/>
          <p:cNvSpPr txBox="1">
            <a:spLocks noGrp="1"/>
          </p:cNvSpPr>
          <p:nvPr>
            <p:ph type="title"/>
          </p:nvPr>
        </p:nvSpPr>
        <p:spPr>
          <a:xfrm>
            <a:off x="417399" y="471583"/>
            <a:ext cx="8408193" cy="558627"/>
          </a:xfrm>
          <a:prstGeom prst="rect">
            <a:avLst/>
          </a:prstGeom>
        </p:spPr>
        <p:txBody>
          <a:bodyPr spcFirstLastPara="1" vert="horz" lIns="91440" tIns="45720" rIns="91440" bIns="45720" rtlCol="0" anchor="ctr" anchorCtr="0">
            <a:normAutofit fontScale="90000"/>
          </a:bodyPr>
          <a:lstStyle/>
          <a:p>
            <a:pPr algn="ctr">
              <a:lnSpc>
                <a:spcPct val="90000"/>
              </a:lnSpc>
              <a:spcBef>
                <a:spcPct val="0"/>
              </a:spcBef>
            </a:pPr>
            <a:r>
              <a:rPr lang="en-US" sz="1700" kern="1200" dirty="0">
                <a:solidFill>
                  <a:schemeClr val="bg1"/>
                </a:solidFill>
                <a:latin typeface="+mj-lt"/>
                <a:ea typeface="+mj-ea"/>
                <a:cs typeface="+mj-cs"/>
              </a:rPr>
              <a:t>3. </a:t>
            </a:r>
            <a:r>
              <a:rPr lang="en-US" sz="1800" b="1" i="0" dirty="0">
                <a:solidFill>
                  <a:schemeClr val="bg1"/>
                </a:solidFill>
                <a:effectLst/>
                <a:latin typeface="Roboto" panose="02000000000000000000" pitchFamily="2" charset="0"/>
              </a:rPr>
              <a:t>Comparative Metrics for the Customer </a:t>
            </a:r>
            <a:r>
              <a:rPr lang="en-US" sz="1800" b="1" dirty="0">
                <a:solidFill>
                  <a:schemeClr val="bg1"/>
                </a:solidFill>
                <a:latin typeface="Roboto" panose="02000000000000000000" pitchFamily="2" charset="0"/>
              </a:rPr>
              <a:t>A</a:t>
            </a:r>
            <a:r>
              <a:rPr lang="en-US" sz="1800" b="1" i="0" dirty="0">
                <a:solidFill>
                  <a:schemeClr val="bg1"/>
                </a:solidFill>
                <a:effectLst/>
                <a:latin typeface="Roboto" panose="02000000000000000000" pitchFamily="2" charset="0"/>
              </a:rPr>
              <a:t>ctivity Status</a:t>
            </a:r>
            <a:br>
              <a:rPr lang="en-US" sz="1700" kern="1200" dirty="0">
                <a:solidFill>
                  <a:schemeClr val="bg1"/>
                </a:solidFill>
                <a:latin typeface="+mj-lt"/>
                <a:ea typeface="+mj-ea"/>
                <a:cs typeface="+mj-cs"/>
              </a:rPr>
            </a:br>
            <a:endParaRPr lang="en-US" sz="1700" kern="1200" dirty="0">
              <a:solidFill>
                <a:schemeClr val="bg1"/>
              </a:solidFill>
              <a:latin typeface="+mj-lt"/>
              <a:ea typeface="+mj-ea"/>
              <a:cs typeface="+mj-cs"/>
            </a:endParaRPr>
          </a:p>
        </p:txBody>
      </p:sp>
      <p:graphicFrame>
        <p:nvGraphicFramePr>
          <p:cNvPr id="3" name="Table 2">
            <a:extLst>
              <a:ext uri="{FF2B5EF4-FFF2-40B4-BE49-F238E27FC236}">
                <a16:creationId xmlns:a16="http://schemas.microsoft.com/office/drawing/2014/main" id="{D2C3B71D-6696-773E-A19E-935962266599}"/>
              </a:ext>
            </a:extLst>
          </p:cNvPr>
          <p:cNvGraphicFramePr/>
          <p:nvPr/>
        </p:nvGraphicFramePr>
        <p:xfrm>
          <a:off x="1403350" y="851535"/>
          <a:ext cx="6100445" cy="482600"/>
        </p:xfrm>
        <a:graphic>
          <a:graphicData uri="http://schemas.openxmlformats.org/drawingml/2006/table">
            <a:tbl>
              <a:tblPr firstRow="1" bandRow="1">
                <a:tableStyleId>{5C22544A-7EE6-4342-B048-85BDC9FD1C3A}</a:tableStyleId>
              </a:tblPr>
              <a:tblGrid>
                <a:gridCol w="1749425">
                  <a:extLst>
                    <a:ext uri="{9D8B030D-6E8A-4147-A177-3AD203B41FA5}">
                      <a16:colId xmlns:a16="http://schemas.microsoft.com/office/drawing/2014/main" val="20000"/>
                    </a:ext>
                  </a:extLst>
                </a:gridCol>
                <a:gridCol w="1837690">
                  <a:extLst>
                    <a:ext uri="{9D8B030D-6E8A-4147-A177-3AD203B41FA5}">
                      <a16:colId xmlns:a16="http://schemas.microsoft.com/office/drawing/2014/main" val="20001"/>
                    </a:ext>
                  </a:extLst>
                </a:gridCol>
                <a:gridCol w="1322070">
                  <a:extLst>
                    <a:ext uri="{9D8B030D-6E8A-4147-A177-3AD203B41FA5}">
                      <a16:colId xmlns:a16="http://schemas.microsoft.com/office/drawing/2014/main" val="20002"/>
                    </a:ext>
                  </a:extLst>
                </a:gridCol>
                <a:gridCol w="1191260">
                  <a:extLst>
                    <a:ext uri="{9D8B030D-6E8A-4147-A177-3AD203B41FA5}">
                      <a16:colId xmlns:a16="http://schemas.microsoft.com/office/drawing/2014/main" val="20003"/>
                    </a:ext>
                  </a:extLst>
                </a:gridCol>
              </a:tblGrid>
              <a:tr h="302260">
                <a:tc>
                  <a:txBody>
                    <a:bodyPr/>
                    <a:lstStyle/>
                    <a:p>
                      <a:pPr marL="0" indent="0">
                        <a:buNone/>
                      </a:pPr>
                      <a:r>
                        <a:rPr lang="en-US" sz="800">
                          <a:solidFill>
                            <a:srgbClr val="000000"/>
                          </a:solidFill>
                          <a:latin typeface="Roboto" charset="-122"/>
                        </a:rPr>
                        <a:t>Customers who remained active</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buNone/>
                      </a:pPr>
                      <a:r>
                        <a:rPr lang="en-US" sz="800" dirty="0">
                          <a:solidFill>
                            <a:srgbClr val="000000"/>
                          </a:solidFill>
                          <a:latin typeface="Roboto" charset="-122"/>
                        </a:rPr>
                        <a:t>Active customers who became inactive</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buNone/>
                      </a:pPr>
                      <a:r>
                        <a:rPr lang="en-US" sz="800">
                          <a:solidFill>
                            <a:srgbClr val="000000"/>
                          </a:solidFill>
                          <a:latin typeface="Roboto" charset="-122"/>
                        </a:rPr>
                        <a:t>Inactive customers who became active</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buNone/>
                      </a:pPr>
                      <a:r>
                        <a:rPr lang="en-US" sz="800" dirty="0">
                          <a:solidFill>
                            <a:srgbClr val="000000"/>
                          </a:solidFill>
                          <a:latin typeface="Roboto" charset="-122"/>
                        </a:rPr>
                        <a:t>Customers who remained inactive</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extLst>
                  <a:ext uri="{0D108BD9-81ED-4DB2-BD59-A6C34878D82A}">
                    <a16:rowId xmlns:a16="http://schemas.microsoft.com/office/drawing/2014/main" val="10000"/>
                  </a:ext>
                </a:extLst>
              </a:tr>
              <a:tr h="180340">
                <a:tc>
                  <a:txBody>
                    <a:bodyPr/>
                    <a:lstStyle/>
                    <a:p>
                      <a:pPr marL="0" indent="0" algn="ctr">
                        <a:buNone/>
                      </a:pPr>
                      <a:r>
                        <a:rPr lang="en-US" sz="800">
                          <a:solidFill>
                            <a:srgbClr val="000000"/>
                          </a:solidFill>
                          <a:latin typeface="Calibri" charset="-122"/>
                        </a:rPr>
                        <a:t>A-A</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800">
                          <a:solidFill>
                            <a:srgbClr val="000000"/>
                          </a:solidFill>
                          <a:latin typeface="Calibri" charset="-122"/>
                        </a:rPr>
                        <a:t>A-I</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800">
                          <a:solidFill>
                            <a:srgbClr val="000000"/>
                          </a:solidFill>
                          <a:latin typeface="Calibri" charset="-122"/>
                        </a:rPr>
                        <a:t>I-A</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800" dirty="0">
                          <a:solidFill>
                            <a:srgbClr val="000000"/>
                          </a:solidFill>
                          <a:latin typeface="Calibri" charset="-122"/>
                        </a:rPr>
                        <a:t>I-I</a:t>
                      </a:r>
                    </a:p>
                  </a:txBody>
                  <a:tcPr marL="12700" marR="12700" marT="12700"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 name="Chart 4">
            <a:extLst>
              <a:ext uri="{FF2B5EF4-FFF2-40B4-BE49-F238E27FC236}">
                <a16:creationId xmlns:a16="http://schemas.microsoft.com/office/drawing/2014/main" id="{563968D6-EC99-93F4-B721-83AE14B4643B}"/>
              </a:ext>
            </a:extLst>
          </p:cNvPr>
          <p:cNvGraphicFramePr/>
          <p:nvPr/>
        </p:nvGraphicFramePr>
        <p:xfrm>
          <a:off x="4373245" y="3303905"/>
          <a:ext cx="4458970" cy="17379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DFCB9BA3-864F-A3BE-850E-27E70F120AC7}"/>
              </a:ext>
            </a:extLst>
          </p:cNvPr>
          <p:cNvGraphicFramePr/>
          <p:nvPr/>
        </p:nvGraphicFramePr>
        <p:xfrm>
          <a:off x="4373245" y="1390650"/>
          <a:ext cx="4458970" cy="185674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Chart 6">
            <a:extLst>
              <a:ext uri="{FF2B5EF4-FFF2-40B4-BE49-F238E27FC236}">
                <a16:creationId xmlns:a16="http://schemas.microsoft.com/office/drawing/2014/main" id="{CEA16FFE-8919-E6E1-2782-F0D0ED5F3C88}"/>
              </a:ext>
            </a:extLst>
          </p:cNvPr>
          <p:cNvGraphicFramePr/>
          <p:nvPr/>
        </p:nvGraphicFramePr>
        <p:xfrm>
          <a:off x="237490" y="1390650"/>
          <a:ext cx="3938270" cy="163385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a:extLst>
              <a:ext uri="{FF2B5EF4-FFF2-40B4-BE49-F238E27FC236}">
                <a16:creationId xmlns:a16="http://schemas.microsoft.com/office/drawing/2014/main" id="{41772FC6-8A23-6E0A-E06A-C079656907C6}"/>
              </a:ext>
            </a:extLst>
          </p:cNvPr>
          <p:cNvGraphicFramePr/>
          <p:nvPr/>
        </p:nvGraphicFramePr>
        <p:xfrm>
          <a:off x="237490" y="3081655"/>
          <a:ext cx="3938270" cy="196024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195409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0"/>
        <p:cNvGrpSpPr/>
        <p:nvPr/>
      </p:nvGrpSpPr>
      <p:grpSpPr>
        <a:xfrm>
          <a:off x="0" y="0"/>
          <a:ext cx="0" cy="0"/>
          <a:chOff x="0" y="0"/>
          <a:chExt cx="0" cy="0"/>
        </a:xfrm>
      </p:grpSpPr>
      <p:sp>
        <p:nvSpPr>
          <p:cNvPr id="96" name="Rectangle 9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Google Shape;91;p17"/>
          <p:cNvSpPr txBox="1">
            <a:spLocks noGrp="1"/>
          </p:cNvSpPr>
          <p:nvPr>
            <p:ph type="title"/>
          </p:nvPr>
        </p:nvSpPr>
        <p:spPr>
          <a:xfrm>
            <a:off x="417399" y="482600"/>
            <a:ext cx="8408193" cy="558627"/>
          </a:xfrm>
          <a:prstGeom prst="rect">
            <a:avLst/>
          </a:prstGeom>
        </p:spPr>
        <p:txBody>
          <a:bodyPr spcFirstLastPara="1" vert="horz" lIns="91440" tIns="45720" rIns="91440" bIns="45720" rtlCol="0" anchor="ctr" anchorCtr="0">
            <a:normAutofit/>
          </a:bodyPr>
          <a:lstStyle/>
          <a:p>
            <a:pPr marL="0" lvl="0" indent="0" algn="ctr">
              <a:lnSpc>
                <a:spcPct val="90000"/>
              </a:lnSpc>
              <a:spcBef>
                <a:spcPct val="0"/>
              </a:spcBef>
              <a:spcAft>
                <a:spcPts val="0"/>
              </a:spcAft>
            </a:pPr>
            <a:r>
              <a:rPr lang="en-US" sz="1700" kern="1200" dirty="0">
                <a:solidFill>
                  <a:schemeClr val="bg1"/>
                </a:solidFill>
                <a:latin typeface="+mj-lt"/>
                <a:ea typeface="+mj-ea"/>
                <a:cs typeface="+mj-cs"/>
              </a:rPr>
              <a:t>4. Comparative Metrics for Female and Male customers</a:t>
            </a:r>
          </a:p>
        </p:txBody>
      </p:sp>
      <p:graphicFrame>
        <p:nvGraphicFramePr>
          <p:cNvPr id="2" name="Chart 1"/>
          <p:cNvGraphicFramePr/>
          <p:nvPr>
            <p:extLst>
              <p:ext uri="{D42A27DB-BD31-4B8C-83A1-F6EECF244321}">
                <p14:modId xmlns:p14="http://schemas.microsoft.com/office/powerpoint/2010/main" val="3474642728"/>
              </p:ext>
            </p:extLst>
          </p:nvPr>
        </p:nvGraphicFramePr>
        <p:xfrm>
          <a:off x="482600" y="1256420"/>
          <a:ext cx="8178799" cy="32956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85" y="0"/>
            <a:ext cx="8520430" cy="389890"/>
          </a:xfrm>
        </p:spPr>
        <p:txBody>
          <a:bodyPr>
            <a:normAutofit fontScale="90000"/>
          </a:bodyPr>
          <a:lstStyle/>
          <a:p>
            <a:r>
              <a:rPr lang="en-US"/>
              <a:t>4. Continued.....</a:t>
            </a:r>
          </a:p>
        </p:txBody>
      </p:sp>
      <p:graphicFrame>
        <p:nvGraphicFramePr>
          <p:cNvPr id="14" name="Chart 13"/>
          <p:cNvGraphicFramePr/>
          <p:nvPr/>
        </p:nvGraphicFramePr>
        <p:xfrm>
          <a:off x="204470" y="636905"/>
          <a:ext cx="3382645" cy="222758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p:cNvGraphicFramePr/>
          <p:nvPr/>
        </p:nvGraphicFramePr>
        <p:xfrm>
          <a:off x="204470" y="2971800"/>
          <a:ext cx="3382645" cy="20345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nvGraphicFramePr>
        <p:xfrm>
          <a:off x="3791585" y="139700"/>
          <a:ext cx="4925060" cy="27254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p:cNvGraphicFramePr/>
          <p:nvPr/>
        </p:nvGraphicFramePr>
        <p:xfrm>
          <a:off x="3709670" y="2971800"/>
          <a:ext cx="2454275" cy="20345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Chart 7"/>
          <p:cNvGraphicFramePr/>
          <p:nvPr/>
        </p:nvGraphicFramePr>
        <p:xfrm>
          <a:off x="6257925" y="2971800"/>
          <a:ext cx="2454275" cy="2034540"/>
        </p:xfrm>
        <a:graphic>
          <a:graphicData uri="http://schemas.openxmlformats.org/drawingml/2006/chart">
            <c:chart xmlns:c="http://schemas.openxmlformats.org/drawingml/2006/chart" xmlns:r="http://schemas.openxmlformats.org/officeDocument/2006/relationships" r:id="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411395" y="342155"/>
            <a:ext cx="8520600" cy="57270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1800" dirty="0"/>
              <a:t>5. Comparative Metrics – Customer Segments (College, Individual,…)</a:t>
            </a:r>
            <a:endParaRPr lang="en-IN" sz="1800" dirty="0"/>
          </a:p>
        </p:txBody>
      </p:sp>
      <p:graphicFrame>
        <p:nvGraphicFramePr>
          <p:cNvPr id="19" name="Chart 18"/>
          <p:cNvGraphicFramePr/>
          <p:nvPr/>
        </p:nvGraphicFramePr>
        <p:xfrm>
          <a:off x="238125" y="1137285"/>
          <a:ext cx="4500880" cy="37103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1" name="Chart 20"/>
          <p:cNvGraphicFramePr/>
          <p:nvPr/>
        </p:nvGraphicFramePr>
        <p:xfrm>
          <a:off x="4836795" y="1137285"/>
          <a:ext cx="4095115" cy="371094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hart 19"/>
          <p:cNvGraphicFramePr/>
          <p:nvPr/>
        </p:nvGraphicFramePr>
        <p:xfrm>
          <a:off x="2409825" y="125730"/>
          <a:ext cx="4523740" cy="22707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hart 21"/>
          <p:cNvGraphicFramePr/>
          <p:nvPr/>
        </p:nvGraphicFramePr>
        <p:xfrm>
          <a:off x="139700" y="2466975"/>
          <a:ext cx="4447540" cy="252793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p:cNvGraphicFramePr/>
          <p:nvPr/>
        </p:nvGraphicFramePr>
        <p:xfrm>
          <a:off x="4652645" y="2466340"/>
          <a:ext cx="4179570" cy="252857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xfrm>
            <a:off x="311700" y="445024"/>
            <a:ext cx="8520600" cy="3702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6. Percentage of Customer Segments Activity</a:t>
            </a:r>
            <a:endParaRPr sz="1600" dirty="0"/>
          </a:p>
        </p:txBody>
      </p:sp>
      <p:graphicFrame>
        <p:nvGraphicFramePr>
          <p:cNvPr id="5" name="Chart 4"/>
          <p:cNvGraphicFramePr/>
          <p:nvPr/>
        </p:nvGraphicFramePr>
        <p:xfrm>
          <a:off x="600075" y="1122680"/>
          <a:ext cx="7883525" cy="361823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vert="horz" lIns="91440" tIns="45720" rIns="91440" bIns="45720" rtlCol="0" anchor="ctr">
            <a:normAutofit/>
          </a:bodyPr>
          <a:lstStyle/>
          <a:p>
            <a:pPr>
              <a:lnSpc>
                <a:spcPct val="90000"/>
              </a:lnSpc>
              <a:spcBef>
                <a:spcPct val="0"/>
              </a:spcBef>
            </a:pPr>
            <a:r>
              <a:rPr lang="en-US" sz="4100" kern="1200">
                <a:solidFill>
                  <a:schemeClr val="tx1"/>
                </a:solidFill>
                <a:latin typeface="+mj-lt"/>
                <a:ea typeface="+mj-ea"/>
                <a:cs typeface="+mj-cs"/>
              </a:rPr>
              <a:t>Open-ended Questions</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501777" y="1281732"/>
            <a:ext cx="8013573" cy="3354276"/>
          </a:xfrm>
        </p:spPr>
        <p:txBody>
          <a:bodyPr vert="horz" lIns="91440" tIns="45720" rIns="91440" bIns="45720" rtlCol="0">
            <a:normAutofit/>
          </a:bodyPr>
          <a:lstStyle/>
          <a:p>
            <a:pPr marL="114300" indent="-228600">
              <a:lnSpc>
                <a:spcPct val="90000"/>
              </a:lnSpc>
              <a:spcAft>
                <a:spcPts val="600"/>
              </a:spcAft>
              <a:buFont typeface="Arial" panose="020B0604020202020204" pitchFamily="34" charset="0"/>
              <a:buChar char="•"/>
            </a:pPr>
            <a:r>
              <a:rPr lang="en-US" sz="1600" kern="1200" dirty="0">
                <a:solidFill>
                  <a:schemeClr val="tx1"/>
                </a:solidFill>
                <a:latin typeface="+mn-lt"/>
                <a:ea typeface="+mn-ea"/>
                <a:cs typeface="+mn-cs"/>
              </a:rPr>
              <a:t>For the first 5 questions performed chi square test as the variables are categorical to categorical(numerical)</a:t>
            </a:r>
          </a:p>
        </p:txBody>
      </p:sp>
      <p:sp>
        <p:nvSpPr>
          <p:cNvPr id="4" name="Text Placeholder 2"/>
          <p:cNvSpPr>
            <a:spLocks noGrp="1"/>
          </p:cNvSpPr>
          <p:nvPr/>
        </p:nvSpPr>
        <p:spPr>
          <a:xfrm>
            <a:off x="311785" y="1780540"/>
            <a:ext cx="8520430" cy="304165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lnSpc>
                <a:spcPct val="105000"/>
              </a:lnSpc>
              <a:spcAft>
                <a:spcPts val="600"/>
              </a:spcAft>
              <a:buNone/>
            </a:pPr>
            <a:r>
              <a:rPr lang="en-US" sz="1400">
                <a:solidFill>
                  <a:srgbClr val="00B050"/>
                </a:solidFill>
              </a:rPr>
              <a:t>Q1. In future which of the customer segments (college, individual, VIP) can be expected to remain active compared to others?</a:t>
            </a:r>
          </a:p>
          <a:p>
            <a:pPr marL="114300" indent="0">
              <a:lnSpc>
                <a:spcPct val="105000"/>
              </a:lnSpc>
              <a:spcAft>
                <a:spcPts val="600"/>
              </a:spcAft>
              <a:buNone/>
            </a:pPr>
            <a:r>
              <a:rPr lang="en-US" sz="1400">
                <a:solidFill>
                  <a:schemeClr val="tx1"/>
                </a:solidFill>
              </a:rPr>
              <a:t>ANS: VIP can be expected to remain active(17.9%)</a:t>
            </a:r>
            <a:br>
              <a:rPr lang="en-US" sz="1400"/>
            </a:br>
            <a:endParaRPr lang="en-US" sz="1400"/>
          </a:p>
          <a:p>
            <a:pPr marL="114300" indent="0">
              <a:lnSpc>
                <a:spcPct val="105000"/>
              </a:lnSpc>
              <a:spcAft>
                <a:spcPts val="600"/>
              </a:spcAft>
              <a:buNone/>
            </a:pPr>
            <a:r>
              <a:rPr lang="en-US" sz="1400">
                <a:solidFill>
                  <a:srgbClr val="00B050"/>
                </a:solidFill>
              </a:rPr>
              <a:t>Q2. In future which of the customer segments (college, individual, VIP) can be expected to remain inactive compared to others?</a:t>
            </a:r>
          </a:p>
          <a:p>
            <a:pPr marL="114300" indent="0">
              <a:lnSpc>
                <a:spcPct val="105000"/>
              </a:lnSpc>
              <a:spcAft>
                <a:spcPts val="600"/>
              </a:spcAft>
              <a:buNone/>
            </a:pPr>
            <a:r>
              <a:rPr lang="en-US" sz="1400">
                <a:solidFill>
                  <a:schemeClr val="tx1"/>
                </a:solidFill>
              </a:rPr>
              <a:t>ANS: Individuals can be expected to remain inactive(97.4%)</a:t>
            </a:r>
            <a:br>
              <a:rPr lang="en-US" sz="1400"/>
            </a:br>
            <a:endParaRPr lang="en-US" sz="1400"/>
          </a:p>
          <a:p>
            <a:pPr marL="114300" indent="0">
              <a:lnSpc>
                <a:spcPct val="105000"/>
              </a:lnSpc>
              <a:spcAft>
                <a:spcPts val="600"/>
              </a:spcAft>
              <a:buNone/>
            </a:pPr>
            <a:r>
              <a:rPr lang="en-US" sz="1400">
                <a:solidFill>
                  <a:srgbClr val="00B050"/>
                </a:solidFill>
              </a:rPr>
              <a:t>Q3. In future, which of the customer segments (college, individual, VIP) can be expected to become inactive compared to others?</a:t>
            </a:r>
          </a:p>
          <a:p>
            <a:pPr marL="114300" indent="0">
              <a:lnSpc>
                <a:spcPct val="105000"/>
              </a:lnSpc>
              <a:spcAft>
                <a:spcPts val="600"/>
              </a:spcAft>
              <a:buNone/>
            </a:pPr>
            <a:r>
              <a:rPr lang="en-US" sz="1400">
                <a:solidFill>
                  <a:schemeClr val="tx1"/>
                </a:solidFill>
              </a:rPr>
              <a:t>ANS: Individuals can be expected to become inactive(97.4%)</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668020"/>
            <a:ext cx="8520430" cy="3807460"/>
          </a:xfrm>
        </p:spPr>
        <p:txBody>
          <a:bodyPr>
            <a:normAutofit fontScale="90000"/>
          </a:bodyPr>
          <a:lstStyle/>
          <a:p>
            <a:pPr marL="114300" indent="0">
              <a:buNone/>
            </a:pPr>
            <a:r>
              <a:rPr lang="en-US">
                <a:solidFill>
                  <a:schemeClr val="accent1">
                    <a:lumMod val="50000"/>
                  </a:schemeClr>
                </a:solidFill>
              </a:rPr>
              <a:t>Q4 Which of Male/Female customers are more stable and do not change their activity/inactivity level much?</a:t>
            </a:r>
          </a:p>
          <a:p>
            <a:pPr marL="114300" indent="0">
              <a:buNone/>
            </a:pPr>
            <a:r>
              <a:rPr lang="en-US">
                <a:solidFill>
                  <a:schemeClr val="tx1"/>
                </a:solidFill>
              </a:rPr>
              <a:t>ANS: By observing the above values, there is slightly less variation (0.24) in activity status of male customers compared to female customers (0.25). However there is no statistically significant change in stability of activity status by gender.</a:t>
            </a:r>
            <a:br>
              <a:rPr lang="en-US"/>
            </a:br>
            <a:br>
              <a:rPr lang="en-US"/>
            </a:br>
            <a:endParaRPr lang="en-US"/>
          </a:p>
          <a:p>
            <a:pPr marL="114300" indent="0">
              <a:buNone/>
            </a:pPr>
            <a:r>
              <a:rPr lang="en-US">
                <a:solidFill>
                  <a:schemeClr val="accent1">
                    <a:lumMod val="50000"/>
                  </a:schemeClr>
                </a:solidFill>
              </a:rPr>
              <a:t>Q5 Which of Male/Female customers are more volatile and change their activity/inactivity level?</a:t>
            </a:r>
          </a:p>
          <a:p>
            <a:pPr marL="114300" indent="0">
              <a:buNone/>
            </a:pPr>
            <a:r>
              <a:rPr lang="en-US">
                <a:solidFill>
                  <a:schemeClr val="tx1"/>
                </a:solidFill>
              </a:rPr>
              <a:t>ANS: By observing the above values, there is slightly more variation (0.25) in activity status of female customers compared to male customers (0.24). However there is no statistically significant change in stability/volatility of activity status by gender.</a:t>
            </a:r>
          </a:p>
        </p:txBody>
      </p:sp>
    </p:spTree>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85" y="381000"/>
            <a:ext cx="8520430" cy="572770"/>
          </a:xfrm>
        </p:spPr>
        <p:txBody>
          <a:bodyPr/>
          <a:lstStyle/>
          <a:p>
            <a:pPr marL="114300" indent="0">
              <a:buNone/>
            </a:pPr>
            <a:r>
              <a:rPr lang="en-US"/>
              <a:t>For questions 6,7,8 performed t-test as variables are categorical and numerical.</a:t>
            </a:r>
          </a:p>
        </p:txBody>
      </p:sp>
      <p:sp>
        <p:nvSpPr>
          <p:cNvPr id="4" name="Text Placeholder 2"/>
          <p:cNvSpPr>
            <a:spLocks noGrp="1"/>
          </p:cNvSpPr>
          <p:nvPr/>
        </p:nvSpPr>
        <p:spPr>
          <a:xfrm>
            <a:off x="311785" y="1062355"/>
            <a:ext cx="8520430" cy="352044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buNone/>
            </a:pPr>
            <a:r>
              <a:rPr lang="en-US">
                <a:solidFill>
                  <a:srgbClr val="C00000"/>
                </a:solidFill>
              </a:rPr>
              <a:t>Q6. What impact does Income have on customer activity/ inactivity?</a:t>
            </a:r>
          </a:p>
          <a:p>
            <a:pPr marL="114300" indent="0">
              <a:buNone/>
            </a:pPr>
            <a:r>
              <a:rPr lang="en-US">
                <a:solidFill>
                  <a:schemeClr val="tx1"/>
                </a:solidFill>
              </a:rPr>
              <a:t>ANS: gross_income has less impact on the customer activity status statistically.</a:t>
            </a:r>
          </a:p>
          <a:p>
            <a:pPr marL="114300" indent="0">
              <a:buNone/>
            </a:pPr>
            <a:endParaRPr lang="en-US">
              <a:solidFill>
                <a:schemeClr val="tx1"/>
              </a:solidFill>
            </a:endParaRPr>
          </a:p>
          <a:p>
            <a:pPr marL="114300" indent="0">
              <a:buNone/>
            </a:pPr>
            <a:r>
              <a:rPr lang="en-US">
                <a:solidFill>
                  <a:srgbClr val="C00000"/>
                </a:solidFill>
              </a:rPr>
              <a:t>Q7. What impact does Age have on customer activity/ inactivity?</a:t>
            </a:r>
          </a:p>
          <a:p>
            <a:pPr marL="114300" indent="0">
              <a:buNone/>
            </a:pPr>
            <a:r>
              <a:rPr lang="en-US">
                <a:solidFill>
                  <a:schemeClr val="tx1"/>
                </a:solidFill>
              </a:rPr>
              <a:t>ANS: age does not impact customer activity status.</a:t>
            </a:r>
          </a:p>
          <a:p>
            <a:pPr marL="114300" indent="0">
              <a:buNone/>
            </a:pPr>
            <a:endParaRPr lang="en-US">
              <a:solidFill>
                <a:schemeClr val="tx1"/>
              </a:solidFill>
            </a:endParaRPr>
          </a:p>
          <a:p>
            <a:pPr marL="114300" indent="0">
              <a:buNone/>
            </a:pPr>
            <a:r>
              <a:rPr lang="en-US">
                <a:solidFill>
                  <a:srgbClr val="C00000"/>
                </a:solidFill>
              </a:rPr>
              <a:t>Q8. What impact does Duration has on customer activity/ inactivity?</a:t>
            </a:r>
          </a:p>
          <a:p>
            <a:pPr marL="114300" indent="0">
              <a:buNone/>
            </a:pPr>
            <a:r>
              <a:rPr lang="en-US">
                <a:solidFill>
                  <a:schemeClr val="tx1"/>
                </a:solidFill>
              </a:rPr>
              <a:t>ANS: As the p-value is zero there is no significant impact of duration on the customer activity status.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246888"/>
            <a:ext cx="4688333" cy="1337310"/>
          </a:xfrm>
        </p:spPr>
        <p:txBody>
          <a:bodyPr vert="horz" lIns="91440" tIns="45720" rIns="91440" bIns="45720" rtlCol="0" anchor="b">
            <a:normAutofit/>
          </a:bodyPr>
          <a:lstStyle/>
          <a:p>
            <a:pPr>
              <a:lnSpc>
                <a:spcPct val="90000"/>
              </a:lnSpc>
              <a:spcBef>
                <a:spcPct val="0"/>
              </a:spcBef>
            </a:pPr>
            <a:r>
              <a:rPr lang="en-US" sz="4100" kern="1200">
                <a:solidFill>
                  <a:schemeClr val="tx1"/>
                </a:solidFill>
                <a:latin typeface="+mj-lt"/>
                <a:ea typeface="+mj-ea"/>
                <a:cs typeface="+mj-cs"/>
              </a:rPr>
              <a:t>Problem Description</a:t>
            </a:r>
          </a:p>
        </p:txBody>
      </p:sp>
      <p:pic>
        <p:nvPicPr>
          <p:cNvPr id="16" name="Picture 4" descr="Stock numbers on a digital display">
            <a:extLst>
              <a:ext uri="{FF2B5EF4-FFF2-40B4-BE49-F238E27FC236}">
                <a16:creationId xmlns:a16="http://schemas.microsoft.com/office/drawing/2014/main" id="{FFA397D6-CEB0-43D8-FEDA-2EB4245D9EFC}"/>
              </a:ext>
            </a:extLst>
          </p:cNvPr>
          <p:cNvPicPr>
            <a:picLocks noChangeAspect="1"/>
          </p:cNvPicPr>
          <p:nvPr/>
        </p:nvPicPr>
        <p:blipFill rotWithShape="1">
          <a:blip r:embed="rId2"/>
          <a:srcRect l="41996" r="18446"/>
          <a:stretch/>
        </p:blipFill>
        <p:spPr>
          <a:xfrm>
            <a:off x="20" y="10"/>
            <a:ext cx="3492988" cy="51434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7"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1781210"/>
            <a:ext cx="3182692" cy="13716"/>
          </a:xfrm>
          <a:custGeom>
            <a:avLst/>
            <a:gdLst>
              <a:gd name="connsiteX0" fmla="*/ 0 w 3182692"/>
              <a:gd name="connsiteY0" fmla="*/ 0 h 13716"/>
              <a:gd name="connsiteX1" fmla="*/ 636538 w 3182692"/>
              <a:gd name="connsiteY1" fmla="*/ 0 h 13716"/>
              <a:gd name="connsiteX2" fmla="*/ 1273077 w 3182692"/>
              <a:gd name="connsiteY2" fmla="*/ 0 h 13716"/>
              <a:gd name="connsiteX3" fmla="*/ 1909615 w 3182692"/>
              <a:gd name="connsiteY3" fmla="*/ 0 h 13716"/>
              <a:gd name="connsiteX4" fmla="*/ 2482500 w 3182692"/>
              <a:gd name="connsiteY4" fmla="*/ 0 h 13716"/>
              <a:gd name="connsiteX5" fmla="*/ 3182692 w 3182692"/>
              <a:gd name="connsiteY5" fmla="*/ 0 h 13716"/>
              <a:gd name="connsiteX6" fmla="*/ 3182692 w 3182692"/>
              <a:gd name="connsiteY6" fmla="*/ 13716 h 13716"/>
              <a:gd name="connsiteX7" fmla="*/ 2609807 w 3182692"/>
              <a:gd name="connsiteY7" fmla="*/ 13716 h 13716"/>
              <a:gd name="connsiteX8" fmla="*/ 2068750 w 3182692"/>
              <a:gd name="connsiteY8" fmla="*/ 13716 h 13716"/>
              <a:gd name="connsiteX9" fmla="*/ 1432211 w 3182692"/>
              <a:gd name="connsiteY9" fmla="*/ 13716 h 13716"/>
              <a:gd name="connsiteX10" fmla="*/ 859327 w 3182692"/>
              <a:gd name="connsiteY10" fmla="*/ 13716 h 13716"/>
              <a:gd name="connsiteX11" fmla="*/ 0 w 3182692"/>
              <a:gd name="connsiteY11" fmla="*/ 13716 h 13716"/>
              <a:gd name="connsiteX12" fmla="*/ 0 w 3182692"/>
              <a:gd name="connsiteY12" fmla="*/ 0 h 13716"/>
              <a:gd name="connsiteX0" fmla="*/ 0 w 3182692"/>
              <a:gd name="connsiteY0" fmla="*/ 0 h 13716"/>
              <a:gd name="connsiteX1" fmla="*/ 572885 w 3182692"/>
              <a:gd name="connsiteY1" fmla="*/ 0 h 13716"/>
              <a:gd name="connsiteX2" fmla="*/ 1113942 w 3182692"/>
              <a:gd name="connsiteY2" fmla="*/ 0 h 13716"/>
              <a:gd name="connsiteX3" fmla="*/ 1686827 w 3182692"/>
              <a:gd name="connsiteY3" fmla="*/ 0 h 13716"/>
              <a:gd name="connsiteX4" fmla="*/ 2323365 w 3182692"/>
              <a:gd name="connsiteY4" fmla="*/ 0 h 13716"/>
              <a:gd name="connsiteX5" fmla="*/ 3182692 w 3182692"/>
              <a:gd name="connsiteY5" fmla="*/ 0 h 13716"/>
              <a:gd name="connsiteX6" fmla="*/ 3182692 w 3182692"/>
              <a:gd name="connsiteY6" fmla="*/ 13716 h 13716"/>
              <a:gd name="connsiteX7" fmla="*/ 2546154 w 3182692"/>
              <a:gd name="connsiteY7" fmla="*/ 13716 h 13716"/>
              <a:gd name="connsiteX8" fmla="*/ 1845961 w 3182692"/>
              <a:gd name="connsiteY8" fmla="*/ 13716 h 13716"/>
              <a:gd name="connsiteX9" fmla="*/ 1304904 w 3182692"/>
              <a:gd name="connsiteY9" fmla="*/ 13716 h 13716"/>
              <a:gd name="connsiteX10" fmla="*/ 604711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225870" y="33585"/>
                  <a:pt x="418138" y="17639"/>
                  <a:pt x="636538" y="0"/>
                </a:cubicBezTo>
                <a:cubicBezTo>
                  <a:pt x="865372" y="-3887"/>
                  <a:pt x="1010746" y="-18166"/>
                  <a:pt x="1273077" y="0"/>
                </a:cubicBezTo>
                <a:cubicBezTo>
                  <a:pt x="1527846" y="-24408"/>
                  <a:pt x="1703704" y="-36055"/>
                  <a:pt x="1909615" y="0"/>
                </a:cubicBezTo>
                <a:cubicBezTo>
                  <a:pt x="2119487" y="1667"/>
                  <a:pt x="2200543" y="-19343"/>
                  <a:pt x="2482500" y="0"/>
                </a:cubicBezTo>
                <a:cubicBezTo>
                  <a:pt x="2736775" y="57438"/>
                  <a:pt x="2997998" y="-48885"/>
                  <a:pt x="3182692" y="0"/>
                </a:cubicBezTo>
                <a:cubicBezTo>
                  <a:pt x="3182670" y="4238"/>
                  <a:pt x="3183054" y="9645"/>
                  <a:pt x="3182692" y="13716"/>
                </a:cubicBezTo>
                <a:cubicBezTo>
                  <a:pt x="2944477" y="11253"/>
                  <a:pt x="2868931" y="7798"/>
                  <a:pt x="2609807" y="13716"/>
                </a:cubicBezTo>
                <a:cubicBezTo>
                  <a:pt x="2341556" y="1621"/>
                  <a:pt x="2324113" y="18134"/>
                  <a:pt x="2068750" y="13716"/>
                </a:cubicBezTo>
                <a:cubicBezTo>
                  <a:pt x="1817163" y="3280"/>
                  <a:pt x="1716254" y="21407"/>
                  <a:pt x="1432211" y="13716"/>
                </a:cubicBezTo>
                <a:cubicBezTo>
                  <a:pt x="1164747" y="-32709"/>
                  <a:pt x="993140" y="23003"/>
                  <a:pt x="859327" y="13716"/>
                </a:cubicBezTo>
                <a:cubicBezTo>
                  <a:pt x="750703" y="-29546"/>
                  <a:pt x="236193" y="34159"/>
                  <a:pt x="0" y="13716"/>
                </a:cubicBezTo>
                <a:cubicBezTo>
                  <a:pt x="-950" y="8514"/>
                  <a:pt x="-119" y="3449"/>
                  <a:pt x="0" y="0"/>
                </a:cubicBezTo>
                <a:close/>
              </a:path>
              <a:path w="3182692" h="13716" stroke="0" extrusionOk="0">
                <a:moveTo>
                  <a:pt x="0" y="0"/>
                </a:moveTo>
                <a:cubicBezTo>
                  <a:pt x="224421" y="-39331"/>
                  <a:pt x="418777" y="11439"/>
                  <a:pt x="572885" y="0"/>
                </a:cubicBezTo>
                <a:cubicBezTo>
                  <a:pt x="750333" y="-6388"/>
                  <a:pt x="940592" y="15806"/>
                  <a:pt x="1113942" y="0"/>
                </a:cubicBezTo>
                <a:cubicBezTo>
                  <a:pt x="1322785" y="-1777"/>
                  <a:pt x="1505363" y="28230"/>
                  <a:pt x="1686827" y="0"/>
                </a:cubicBezTo>
                <a:cubicBezTo>
                  <a:pt x="1853304" y="1595"/>
                  <a:pt x="2194652" y="-1232"/>
                  <a:pt x="2323365" y="0"/>
                </a:cubicBezTo>
                <a:cubicBezTo>
                  <a:pt x="2488732" y="36406"/>
                  <a:pt x="2902093" y="-40336"/>
                  <a:pt x="3182692" y="0"/>
                </a:cubicBezTo>
                <a:cubicBezTo>
                  <a:pt x="3181911" y="5403"/>
                  <a:pt x="3181851" y="9705"/>
                  <a:pt x="3182692" y="13716"/>
                </a:cubicBezTo>
                <a:cubicBezTo>
                  <a:pt x="3012563" y="-42392"/>
                  <a:pt x="2765409" y="31046"/>
                  <a:pt x="2546154" y="13716"/>
                </a:cubicBezTo>
                <a:cubicBezTo>
                  <a:pt x="2333381" y="9342"/>
                  <a:pt x="2154438" y="5266"/>
                  <a:pt x="1845961" y="13716"/>
                </a:cubicBezTo>
                <a:cubicBezTo>
                  <a:pt x="1531509" y="29240"/>
                  <a:pt x="1456631" y="-11178"/>
                  <a:pt x="1304904" y="13716"/>
                </a:cubicBezTo>
                <a:cubicBezTo>
                  <a:pt x="1168344" y="31779"/>
                  <a:pt x="928499" y="10475"/>
                  <a:pt x="604711" y="13716"/>
                </a:cubicBezTo>
                <a:cubicBezTo>
                  <a:pt x="285438" y="33435"/>
                  <a:pt x="116029" y="-26776"/>
                  <a:pt x="0" y="13716"/>
                </a:cubicBezTo>
                <a:cubicBezTo>
                  <a:pt x="242" y="7496"/>
                  <a:pt x="776" y="5947"/>
                  <a:pt x="0" y="0"/>
                </a:cubicBezTo>
                <a:close/>
              </a:path>
              <a:path w="3182692" h="13716" fill="none" stroke="0" extrusionOk="0">
                <a:moveTo>
                  <a:pt x="0" y="0"/>
                </a:moveTo>
                <a:cubicBezTo>
                  <a:pt x="245832" y="29445"/>
                  <a:pt x="388924" y="-28919"/>
                  <a:pt x="636538" y="0"/>
                </a:cubicBezTo>
                <a:cubicBezTo>
                  <a:pt x="854919" y="4634"/>
                  <a:pt x="991654" y="8864"/>
                  <a:pt x="1273077" y="0"/>
                </a:cubicBezTo>
                <a:cubicBezTo>
                  <a:pt x="1566644" y="-14667"/>
                  <a:pt x="1666526" y="3717"/>
                  <a:pt x="1909615" y="0"/>
                </a:cubicBezTo>
                <a:cubicBezTo>
                  <a:pt x="2138795" y="27220"/>
                  <a:pt x="2225506" y="-13892"/>
                  <a:pt x="2482500" y="0"/>
                </a:cubicBezTo>
                <a:cubicBezTo>
                  <a:pt x="2775583" y="32183"/>
                  <a:pt x="3003218" y="-43687"/>
                  <a:pt x="3182692" y="0"/>
                </a:cubicBezTo>
                <a:cubicBezTo>
                  <a:pt x="3182796" y="3768"/>
                  <a:pt x="3182802" y="10153"/>
                  <a:pt x="3182692" y="13716"/>
                </a:cubicBezTo>
                <a:cubicBezTo>
                  <a:pt x="2959845" y="21002"/>
                  <a:pt x="2868929" y="20408"/>
                  <a:pt x="2609807" y="13716"/>
                </a:cubicBezTo>
                <a:cubicBezTo>
                  <a:pt x="2341405" y="1420"/>
                  <a:pt x="2328488" y="15864"/>
                  <a:pt x="2068750" y="13716"/>
                </a:cubicBezTo>
                <a:cubicBezTo>
                  <a:pt x="1816113" y="-2177"/>
                  <a:pt x="1699345" y="32283"/>
                  <a:pt x="1432211" y="13716"/>
                </a:cubicBezTo>
                <a:cubicBezTo>
                  <a:pt x="1148381" y="-32756"/>
                  <a:pt x="987622" y="-2169"/>
                  <a:pt x="859327" y="13716"/>
                </a:cubicBezTo>
                <a:cubicBezTo>
                  <a:pt x="743387" y="32850"/>
                  <a:pt x="194182" y="14217"/>
                  <a:pt x="0" y="13716"/>
                </a:cubicBezTo>
                <a:cubicBezTo>
                  <a:pt x="84" y="8233"/>
                  <a:pt x="-347" y="3186"/>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custGeom>
                    <a:avLst/>
                    <a:gdLst>
                      <a:gd name="connsiteX0" fmla="*/ 0 w 3182692"/>
                      <a:gd name="connsiteY0" fmla="*/ 0 h 13716"/>
                      <a:gd name="connsiteX1" fmla="*/ 636538 w 3182692"/>
                      <a:gd name="connsiteY1" fmla="*/ 0 h 13716"/>
                      <a:gd name="connsiteX2" fmla="*/ 1273077 w 3182692"/>
                      <a:gd name="connsiteY2" fmla="*/ 0 h 13716"/>
                      <a:gd name="connsiteX3" fmla="*/ 1909615 w 3182692"/>
                      <a:gd name="connsiteY3" fmla="*/ 0 h 13716"/>
                      <a:gd name="connsiteX4" fmla="*/ 2482500 w 3182692"/>
                      <a:gd name="connsiteY4" fmla="*/ 0 h 13716"/>
                      <a:gd name="connsiteX5" fmla="*/ 3182692 w 3182692"/>
                      <a:gd name="connsiteY5" fmla="*/ 0 h 13716"/>
                      <a:gd name="connsiteX6" fmla="*/ 3182692 w 3182692"/>
                      <a:gd name="connsiteY6" fmla="*/ 13716 h 13716"/>
                      <a:gd name="connsiteX7" fmla="*/ 2609807 w 3182692"/>
                      <a:gd name="connsiteY7" fmla="*/ 13716 h 13716"/>
                      <a:gd name="connsiteX8" fmla="*/ 2068750 w 3182692"/>
                      <a:gd name="connsiteY8" fmla="*/ 13716 h 13716"/>
                      <a:gd name="connsiteX9" fmla="*/ 1432211 w 3182692"/>
                      <a:gd name="connsiteY9" fmla="*/ 13716 h 13716"/>
                      <a:gd name="connsiteX10" fmla="*/ 859327 w 3182692"/>
                      <a:gd name="connsiteY10" fmla="*/ 13716 h 13716"/>
                      <a:gd name="connsiteX11" fmla="*/ 0 w 3182692"/>
                      <a:gd name="connsiteY11" fmla="*/ 13716 h 13716"/>
                      <a:gd name="connsiteX12" fmla="*/ 0 w 3182692"/>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3716"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2906" y="4075"/>
                          <a:pt x="3183008" y="9784"/>
                          <a:pt x="3182692" y="13716"/>
                        </a:cubicBezTo>
                        <a:cubicBezTo>
                          <a:pt x="2947402" y="17868"/>
                          <a:pt x="2876226" y="22619"/>
                          <a:pt x="2609807" y="13716"/>
                        </a:cubicBezTo>
                        <a:cubicBezTo>
                          <a:pt x="2343389" y="4813"/>
                          <a:pt x="2326689" y="21007"/>
                          <a:pt x="2068750" y="13716"/>
                        </a:cubicBezTo>
                        <a:cubicBezTo>
                          <a:pt x="1810811" y="6425"/>
                          <a:pt x="1713836" y="43647"/>
                          <a:pt x="1432211" y="13716"/>
                        </a:cubicBezTo>
                        <a:cubicBezTo>
                          <a:pt x="1150586" y="-16215"/>
                          <a:pt x="982765" y="-825"/>
                          <a:pt x="859327" y="13716"/>
                        </a:cubicBezTo>
                        <a:cubicBezTo>
                          <a:pt x="735889" y="28257"/>
                          <a:pt x="254183" y="30659"/>
                          <a:pt x="0" y="13716"/>
                        </a:cubicBezTo>
                        <a:cubicBezTo>
                          <a:pt x="-535" y="8247"/>
                          <a:pt x="-201" y="2959"/>
                          <a:pt x="0" y="0"/>
                        </a:cubicBezTo>
                        <a:close/>
                      </a:path>
                      <a:path w="3182692" h="13716"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2126" y="5320"/>
                          <a:pt x="3182368" y="9001"/>
                          <a:pt x="3182692" y="13716"/>
                        </a:cubicBezTo>
                        <a:cubicBezTo>
                          <a:pt x="3026065" y="-15421"/>
                          <a:pt x="2775006" y="18495"/>
                          <a:pt x="2546154" y="13716"/>
                        </a:cubicBezTo>
                        <a:cubicBezTo>
                          <a:pt x="2317302" y="8937"/>
                          <a:pt x="2168173" y="-13085"/>
                          <a:pt x="1845961" y="13716"/>
                        </a:cubicBezTo>
                        <a:cubicBezTo>
                          <a:pt x="1523749" y="40517"/>
                          <a:pt x="1450078" y="-5416"/>
                          <a:pt x="1304904" y="13716"/>
                        </a:cubicBezTo>
                        <a:cubicBezTo>
                          <a:pt x="1159730" y="32848"/>
                          <a:pt x="942635" y="-14593"/>
                          <a:pt x="604711" y="13716"/>
                        </a:cubicBezTo>
                        <a:cubicBezTo>
                          <a:pt x="266787" y="42025"/>
                          <a:pt x="141927" y="-12967"/>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2"/>
          <p:cNvSpPr>
            <a:spLocks noGrp="1"/>
          </p:cNvSpPr>
          <p:nvPr>
            <p:ph type="body" idx="1"/>
          </p:nvPr>
        </p:nvSpPr>
        <p:spPr>
          <a:xfrm>
            <a:off x="3973321" y="2029968"/>
            <a:ext cx="4688333" cy="2612898"/>
          </a:xfrm>
        </p:spPr>
        <p:txBody>
          <a:bodyPr vert="horz" lIns="91440" tIns="45720" rIns="91440" bIns="45720" rtlCol="0">
            <a:normAutofit/>
          </a:bodyPr>
          <a:lstStyle/>
          <a:p>
            <a:pPr marL="114300" indent="-228600">
              <a:lnSpc>
                <a:spcPct val="90000"/>
              </a:lnSpc>
              <a:spcAft>
                <a:spcPts val="600"/>
              </a:spcAft>
              <a:buFont typeface="Arial" panose="020B0604020202020204" pitchFamily="34" charset="0"/>
              <a:buChar char="•"/>
            </a:pPr>
            <a:r>
              <a:rPr lang="en-US" sz="800" kern="1200">
                <a:solidFill>
                  <a:schemeClr val="tx1"/>
                </a:solidFill>
                <a:latin typeface="+mn-lt"/>
                <a:ea typeface="+mn-ea"/>
                <a:cs typeface="+mn-cs"/>
              </a:rPr>
              <a:t>THE Bank wants to employ various strategies this quarter to retain the customer pool and prevent from churning.</a:t>
            </a:r>
          </a:p>
          <a:p>
            <a:pPr marL="114300" indent="-228600">
              <a:lnSpc>
                <a:spcPct val="90000"/>
              </a:lnSpc>
              <a:spcAft>
                <a:spcPts val="600"/>
              </a:spcAft>
              <a:buFont typeface="Arial" panose="020B0604020202020204" pitchFamily="34" charset="0"/>
              <a:buChar char="•"/>
            </a:pPr>
            <a:endParaRPr lang="en-US" sz="800" kern="1200">
              <a:solidFill>
                <a:schemeClr val="tx1"/>
              </a:solidFill>
              <a:latin typeface="+mn-lt"/>
              <a:ea typeface="+mn-ea"/>
              <a:cs typeface="+mn-cs"/>
            </a:endParaRPr>
          </a:p>
          <a:p>
            <a:pPr marL="114300" indent="-228600">
              <a:lnSpc>
                <a:spcPct val="90000"/>
              </a:lnSpc>
              <a:spcAft>
                <a:spcPts val="600"/>
              </a:spcAft>
              <a:buFont typeface="Arial" panose="020B0604020202020204" pitchFamily="34" charset="0"/>
              <a:buChar char="•"/>
            </a:pPr>
            <a:r>
              <a:rPr lang="en-US" sz="800" kern="1200">
                <a:solidFill>
                  <a:schemeClr val="tx1"/>
                </a:solidFill>
                <a:latin typeface="+mn-lt"/>
                <a:ea typeface="+mn-ea"/>
                <a:cs typeface="+mn-cs"/>
              </a:rPr>
              <a:t>They have approached Mind Matrix Analytics (MMA), a consultant group to study their current strategies and identify challenges in achieving their goal. </a:t>
            </a:r>
          </a:p>
          <a:p>
            <a:pPr marL="114300" indent="-228600">
              <a:lnSpc>
                <a:spcPct val="90000"/>
              </a:lnSpc>
              <a:spcAft>
                <a:spcPts val="600"/>
              </a:spcAft>
              <a:buFont typeface="Arial" panose="020B0604020202020204" pitchFamily="34" charset="0"/>
              <a:buChar char="•"/>
            </a:pPr>
            <a:endParaRPr lang="en-US" sz="800" kern="1200">
              <a:solidFill>
                <a:schemeClr val="tx1"/>
              </a:solidFill>
              <a:latin typeface="+mn-lt"/>
              <a:ea typeface="+mn-ea"/>
              <a:cs typeface="+mn-cs"/>
            </a:endParaRPr>
          </a:p>
          <a:p>
            <a:pPr marL="114300" indent="-228600">
              <a:lnSpc>
                <a:spcPct val="90000"/>
              </a:lnSpc>
              <a:spcAft>
                <a:spcPts val="600"/>
              </a:spcAft>
              <a:buFont typeface="Arial" panose="020B0604020202020204" pitchFamily="34" charset="0"/>
              <a:buChar char="•"/>
            </a:pPr>
            <a:r>
              <a:rPr lang="en-US" sz="800" kern="1200">
                <a:solidFill>
                  <a:schemeClr val="tx1"/>
                </a:solidFill>
                <a:latin typeface="+mn-lt"/>
                <a:ea typeface="+mn-ea"/>
                <a:cs typeface="+mn-cs"/>
              </a:rPr>
              <a:t>The bank wants to know:</a:t>
            </a:r>
          </a:p>
          <a:p>
            <a:pPr marL="114300" indent="-228600">
              <a:lnSpc>
                <a:spcPct val="90000"/>
              </a:lnSpc>
              <a:spcAft>
                <a:spcPts val="600"/>
              </a:spcAft>
              <a:buFont typeface="Arial" panose="020B0604020202020204" pitchFamily="34" charset="0"/>
              <a:buChar char="•"/>
            </a:pPr>
            <a:endParaRPr lang="en-US" sz="800"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800" kern="1200">
                <a:solidFill>
                  <a:schemeClr val="tx1"/>
                </a:solidFill>
                <a:latin typeface="+mn-lt"/>
                <a:ea typeface="+mn-ea"/>
                <a:cs typeface="+mn-cs"/>
              </a:rPr>
              <a:t>Which variables are significant in predicting the customer's duration with the bank?</a:t>
            </a:r>
          </a:p>
          <a:p>
            <a:pPr indent="-228600">
              <a:lnSpc>
                <a:spcPct val="90000"/>
              </a:lnSpc>
              <a:spcAft>
                <a:spcPts val="600"/>
              </a:spcAft>
              <a:buFont typeface="Arial" panose="020B0604020202020204" pitchFamily="34" charset="0"/>
              <a:buChar char="•"/>
            </a:pPr>
            <a:endParaRPr lang="en-US" sz="800"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800" kern="1200">
                <a:solidFill>
                  <a:schemeClr val="tx1"/>
                </a:solidFill>
                <a:latin typeface="+mn-lt"/>
                <a:ea typeface="+mn-ea"/>
                <a:cs typeface="+mn-cs"/>
              </a:rPr>
              <a:t>How well those variables describe the customer's duration with the bank?</a:t>
            </a:r>
          </a:p>
          <a:p>
            <a:pPr indent="-228600">
              <a:lnSpc>
                <a:spcPct val="90000"/>
              </a:lnSpc>
              <a:spcAft>
                <a:spcPts val="600"/>
              </a:spcAft>
              <a:buFont typeface="Arial" panose="020B0604020202020204" pitchFamily="34" charset="0"/>
              <a:buChar char="•"/>
            </a:pPr>
            <a:endParaRPr lang="en-US" sz="800" kern="1200">
              <a:solidFill>
                <a:schemeClr val="tx1"/>
              </a:solidFill>
              <a:latin typeface="+mn-lt"/>
              <a:ea typeface="+mn-ea"/>
              <a:cs typeface="+mn-cs"/>
            </a:endParaRPr>
          </a:p>
          <a:p>
            <a:pPr marL="114300" indent="-228600">
              <a:lnSpc>
                <a:spcPct val="90000"/>
              </a:lnSpc>
              <a:spcAft>
                <a:spcPts val="600"/>
              </a:spcAft>
              <a:buFont typeface="Arial" panose="020B0604020202020204" pitchFamily="34" charset="0"/>
              <a:buChar char="•"/>
            </a:pPr>
            <a:r>
              <a:rPr lang="en-US" sz="800" kern="1200">
                <a:solidFill>
                  <a:schemeClr val="tx1"/>
                </a:solidFill>
                <a:latin typeface="+mn-lt"/>
                <a:ea typeface="+mn-ea"/>
                <a:cs typeface="+mn-cs"/>
              </a:rPr>
              <a:t>Based on data, the consulting firm has to look at how well the bank is performing with their different customer segments.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273843"/>
            <a:ext cx="7886700" cy="994173"/>
          </a:xfrm>
        </p:spPr>
        <p:txBody>
          <a:bodyPr vert="horz" lIns="91440" tIns="45720" rIns="91440" bIns="45720" rtlCol="0" anchor="ctr">
            <a:normAutofit/>
          </a:bodyPr>
          <a:lstStyle/>
          <a:p>
            <a:pPr>
              <a:lnSpc>
                <a:spcPct val="90000"/>
              </a:lnSpc>
              <a:spcBef>
                <a:spcPct val="0"/>
              </a:spcBef>
            </a:pPr>
            <a:r>
              <a:rPr lang="en-US" sz="3800" kern="1200">
                <a:solidFill>
                  <a:schemeClr val="tx1"/>
                </a:solidFill>
                <a:latin typeface="+mj-lt"/>
                <a:ea typeface="+mj-ea"/>
                <a:cs typeface="+mj-cs"/>
              </a:rPr>
              <a:t>Strategies and Recommendations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258029"/>
            <a:ext cx="8140446" cy="13716"/>
          </a:xfrm>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 name="connsiteX0" fmla="*/ 0 w 8140446"/>
              <a:gd name="connsiteY0" fmla="*/ 0 h 13716"/>
              <a:gd name="connsiteX1" fmla="*/ 596966 w 8140446"/>
              <a:gd name="connsiteY1" fmla="*/ 0 h 13716"/>
              <a:gd name="connsiteX2" fmla="*/ 1031123 w 8140446"/>
              <a:gd name="connsiteY2" fmla="*/ 0 h 13716"/>
              <a:gd name="connsiteX3" fmla="*/ 1872303 w 8140446"/>
              <a:gd name="connsiteY3" fmla="*/ 0 h 13716"/>
              <a:gd name="connsiteX4" fmla="*/ 2469269 w 8140446"/>
              <a:gd name="connsiteY4" fmla="*/ 0 h 13716"/>
              <a:gd name="connsiteX5" fmla="*/ 3066235 w 8140446"/>
              <a:gd name="connsiteY5" fmla="*/ 0 h 13716"/>
              <a:gd name="connsiteX6" fmla="*/ 3907414 w 8140446"/>
              <a:gd name="connsiteY6" fmla="*/ 0 h 13716"/>
              <a:gd name="connsiteX7" fmla="*/ 4422976 w 8140446"/>
              <a:gd name="connsiteY7" fmla="*/ 0 h 13716"/>
              <a:gd name="connsiteX8" fmla="*/ 5264155 w 8140446"/>
              <a:gd name="connsiteY8" fmla="*/ 0 h 13716"/>
              <a:gd name="connsiteX9" fmla="*/ 6105335 w 8140446"/>
              <a:gd name="connsiteY9" fmla="*/ 0 h 13716"/>
              <a:gd name="connsiteX10" fmla="*/ 6783705 w 8140446"/>
              <a:gd name="connsiteY10" fmla="*/ 0 h 13716"/>
              <a:gd name="connsiteX11" fmla="*/ 8140446 w 8140446"/>
              <a:gd name="connsiteY11" fmla="*/ 0 h 13716"/>
              <a:gd name="connsiteX12" fmla="*/ 8140446 w 8140446"/>
              <a:gd name="connsiteY12" fmla="*/ 13716 h 13716"/>
              <a:gd name="connsiteX13" fmla="*/ 7706289 w 8140446"/>
              <a:gd name="connsiteY13" fmla="*/ 13716 h 13716"/>
              <a:gd name="connsiteX14" fmla="*/ 6865109 w 8140446"/>
              <a:gd name="connsiteY14" fmla="*/ 13716 h 13716"/>
              <a:gd name="connsiteX15" fmla="*/ 6349548 w 8140446"/>
              <a:gd name="connsiteY15" fmla="*/ 13716 h 13716"/>
              <a:gd name="connsiteX16" fmla="*/ 5671177 w 8140446"/>
              <a:gd name="connsiteY16" fmla="*/ 13716 h 13716"/>
              <a:gd name="connsiteX17" fmla="*/ 4829998 w 8140446"/>
              <a:gd name="connsiteY17" fmla="*/ 13716 h 13716"/>
              <a:gd name="connsiteX18" fmla="*/ 4151627 w 8140446"/>
              <a:gd name="connsiteY18" fmla="*/ 13716 h 13716"/>
              <a:gd name="connsiteX19" fmla="*/ 3717470 w 8140446"/>
              <a:gd name="connsiteY19" fmla="*/ 13716 h 13716"/>
              <a:gd name="connsiteX20" fmla="*/ 3201909 w 8140446"/>
              <a:gd name="connsiteY20" fmla="*/ 13716 h 13716"/>
              <a:gd name="connsiteX21" fmla="*/ 2360729 w 8140446"/>
              <a:gd name="connsiteY21" fmla="*/ 13716 h 13716"/>
              <a:gd name="connsiteX22" fmla="*/ 1682359 w 8140446"/>
              <a:gd name="connsiteY22" fmla="*/ 13716 h 13716"/>
              <a:gd name="connsiteX23" fmla="*/ 1166797 w 8140446"/>
              <a:gd name="connsiteY23" fmla="*/ 13716 h 13716"/>
              <a:gd name="connsiteX24" fmla="*/ 0 w 8140446"/>
              <a:gd name="connsiteY24" fmla="*/ 13716 h 13716"/>
              <a:gd name="connsiteX25" fmla="*/ 0 w 8140446"/>
              <a:gd name="connsiteY25"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140446" h="13716" fill="none" extrusionOk="0">
                <a:moveTo>
                  <a:pt x="0" y="0"/>
                </a:moveTo>
                <a:cubicBezTo>
                  <a:pt x="87427" y="6231"/>
                  <a:pt x="309612" y="-26324"/>
                  <a:pt x="434157" y="0"/>
                </a:cubicBezTo>
                <a:cubicBezTo>
                  <a:pt x="536972" y="29330"/>
                  <a:pt x="959392" y="28619"/>
                  <a:pt x="1193932" y="0"/>
                </a:cubicBezTo>
                <a:cubicBezTo>
                  <a:pt x="1446097" y="13819"/>
                  <a:pt x="1471680" y="7203"/>
                  <a:pt x="1628089" y="0"/>
                </a:cubicBezTo>
                <a:cubicBezTo>
                  <a:pt x="1817415" y="4047"/>
                  <a:pt x="1949536" y="-59324"/>
                  <a:pt x="2225055" y="0"/>
                </a:cubicBezTo>
                <a:cubicBezTo>
                  <a:pt x="2520490" y="18365"/>
                  <a:pt x="2717469" y="18707"/>
                  <a:pt x="3066235" y="0"/>
                </a:cubicBezTo>
                <a:cubicBezTo>
                  <a:pt x="3437075" y="3751"/>
                  <a:pt x="3408347" y="31644"/>
                  <a:pt x="3744605" y="0"/>
                </a:cubicBezTo>
                <a:cubicBezTo>
                  <a:pt x="4097249" y="-11527"/>
                  <a:pt x="4249699" y="-32555"/>
                  <a:pt x="4504380" y="0"/>
                </a:cubicBezTo>
                <a:cubicBezTo>
                  <a:pt x="4737570" y="17980"/>
                  <a:pt x="4877497" y="1006"/>
                  <a:pt x="5101346" y="0"/>
                </a:cubicBezTo>
                <a:cubicBezTo>
                  <a:pt x="5359305" y="-15330"/>
                  <a:pt x="5447195" y="7257"/>
                  <a:pt x="5779717" y="0"/>
                </a:cubicBezTo>
                <a:cubicBezTo>
                  <a:pt x="6090019" y="-17621"/>
                  <a:pt x="6273151" y="4279"/>
                  <a:pt x="6620896" y="0"/>
                </a:cubicBezTo>
                <a:cubicBezTo>
                  <a:pt x="6968586" y="34056"/>
                  <a:pt x="6990073" y="23587"/>
                  <a:pt x="7136458" y="0"/>
                </a:cubicBezTo>
                <a:cubicBezTo>
                  <a:pt x="7320575" y="20480"/>
                  <a:pt x="7847401" y="-6173"/>
                  <a:pt x="8140446" y="0"/>
                </a:cubicBezTo>
                <a:cubicBezTo>
                  <a:pt x="8139575" y="3138"/>
                  <a:pt x="8140433" y="8565"/>
                  <a:pt x="8140446" y="13716"/>
                </a:cubicBezTo>
                <a:cubicBezTo>
                  <a:pt x="7908069" y="-25208"/>
                  <a:pt x="7683037" y="17405"/>
                  <a:pt x="7543480" y="13716"/>
                </a:cubicBezTo>
                <a:cubicBezTo>
                  <a:pt x="7393752" y="5478"/>
                  <a:pt x="7221032" y="-7801"/>
                  <a:pt x="7109323" y="13716"/>
                </a:cubicBezTo>
                <a:cubicBezTo>
                  <a:pt x="7015297" y="17911"/>
                  <a:pt x="6599332" y="36327"/>
                  <a:pt x="6430952" y="13716"/>
                </a:cubicBezTo>
                <a:cubicBezTo>
                  <a:pt x="6292915" y="-38722"/>
                  <a:pt x="6142305" y="16935"/>
                  <a:pt x="5915391" y="13716"/>
                </a:cubicBezTo>
                <a:cubicBezTo>
                  <a:pt x="5682725" y="43271"/>
                  <a:pt x="5440566" y="26848"/>
                  <a:pt x="5237020" y="13716"/>
                </a:cubicBezTo>
                <a:cubicBezTo>
                  <a:pt x="5046456" y="6005"/>
                  <a:pt x="4706449" y="47404"/>
                  <a:pt x="4558650" y="13716"/>
                </a:cubicBezTo>
                <a:cubicBezTo>
                  <a:pt x="4361396" y="-5559"/>
                  <a:pt x="4145362" y="-26875"/>
                  <a:pt x="3880279" y="13716"/>
                </a:cubicBezTo>
                <a:cubicBezTo>
                  <a:pt x="3610716" y="20839"/>
                  <a:pt x="3472690" y="-564"/>
                  <a:pt x="3201909" y="13716"/>
                </a:cubicBezTo>
                <a:cubicBezTo>
                  <a:pt x="2913595" y="30525"/>
                  <a:pt x="2753317" y="-5721"/>
                  <a:pt x="2604943" y="13716"/>
                </a:cubicBezTo>
                <a:cubicBezTo>
                  <a:pt x="2450130" y="32417"/>
                  <a:pt x="1974183" y="35587"/>
                  <a:pt x="1845168" y="13716"/>
                </a:cubicBezTo>
                <a:cubicBezTo>
                  <a:pt x="1677929" y="-4352"/>
                  <a:pt x="1378098" y="-5344"/>
                  <a:pt x="1166797" y="13716"/>
                </a:cubicBezTo>
                <a:cubicBezTo>
                  <a:pt x="921150" y="48705"/>
                  <a:pt x="327457" y="42725"/>
                  <a:pt x="0" y="13716"/>
                </a:cubicBezTo>
                <a:cubicBezTo>
                  <a:pt x="-457" y="9675"/>
                  <a:pt x="580" y="3290"/>
                  <a:pt x="0" y="0"/>
                </a:cubicBezTo>
                <a:close/>
              </a:path>
              <a:path w="8140446" h="13716" stroke="0" extrusionOk="0">
                <a:moveTo>
                  <a:pt x="0" y="0"/>
                </a:moveTo>
                <a:cubicBezTo>
                  <a:pt x="136968" y="-25482"/>
                  <a:pt x="379786" y="11224"/>
                  <a:pt x="596966" y="0"/>
                </a:cubicBezTo>
                <a:cubicBezTo>
                  <a:pt x="815878" y="-21223"/>
                  <a:pt x="832062" y="11868"/>
                  <a:pt x="1031123" y="0"/>
                </a:cubicBezTo>
                <a:cubicBezTo>
                  <a:pt x="1256800" y="-30738"/>
                  <a:pt x="1658090" y="-20345"/>
                  <a:pt x="1872303" y="0"/>
                </a:cubicBezTo>
                <a:cubicBezTo>
                  <a:pt x="2115604" y="28431"/>
                  <a:pt x="2277865" y="-40642"/>
                  <a:pt x="2469269" y="0"/>
                </a:cubicBezTo>
                <a:cubicBezTo>
                  <a:pt x="2679731" y="25919"/>
                  <a:pt x="2788602" y="-6498"/>
                  <a:pt x="3066235" y="0"/>
                </a:cubicBezTo>
                <a:cubicBezTo>
                  <a:pt x="3325663" y="-14487"/>
                  <a:pt x="3706561" y="67517"/>
                  <a:pt x="3907414" y="0"/>
                </a:cubicBezTo>
                <a:cubicBezTo>
                  <a:pt x="4127229" y="-37113"/>
                  <a:pt x="4179037" y="-8167"/>
                  <a:pt x="4422976" y="0"/>
                </a:cubicBezTo>
                <a:cubicBezTo>
                  <a:pt x="4683575" y="-28486"/>
                  <a:pt x="5055803" y="-13799"/>
                  <a:pt x="5264155" y="0"/>
                </a:cubicBezTo>
                <a:cubicBezTo>
                  <a:pt x="5513566" y="14315"/>
                  <a:pt x="5735215" y="2768"/>
                  <a:pt x="6105335" y="0"/>
                </a:cubicBezTo>
                <a:cubicBezTo>
                  <a:pt x="6510913" y="-12587"/>
                  <a:pt x="6456171" y="3247"/>
                  <a:pt x="6783705" y="0"/>
                </a:cubicBezTo>
                <a:cubicBezTo>
                  <a:pt x="7057099" y="-15461"/>
                  <a:pt x="7592067" y="5384"/>
                  <a:pt x="8140446" y="0"/>
                </a:cubicBezTo>
                <a:cubicBezTo>
                  <a:pt x="8139761" y="5232"/>
                  <a:pt x="8140368" y="9058"/>
                  <a:pt x="8140446" y="13716"/>
                </a:cubicBezTo>
                <a:cubicBezTo>
                  <a:pt x="7961834" y="3834"/>
                  <a:pt x="7874097" y="5778"/>
                  <a:pt x="7706289" y="13716"/>
                </a:cubicBezTo>
                <a:cubicBezTo>
                  <a:pt x="7582508" y="-19492"/>
                  <a:pt x="7179551" y="-37683"/>
                  <a:pt x="6865109" y="13716"/>
                </a:cubicBezTo>
                <a:cubicBezTo>
                  <a:pt x="6583382" y="19545"/>
                  <a:pt x="6525821" y="32124"/>
                  <a:pt x="6349548" y="13716"/>
                </a:cubicBezTo>
                <a:cubicBezTo>
                  <a:pt x="6209953" y="6309"/>
                  <a:pt x="5959707" y="-52400"/>
                  <a:pt x="5671177" y="13716"/>
                </a:cubicBezTo>
                <a:cubicBezTo>
                  <a:pt x="5387744" y="25237"/>
                  <a:pt x="5228514" y="96935"/>
                  <a:pt x="4829998" y="13716"/>
                </a:cubicBezTo>
                <a:cubicBezTo>
                  <a:pt x="4415646" y="-33168"/>
                  <a:pt x="4343809" y="24382"/>
                  <a:pt x="4151627" y="13716"/>
                </a:cubicBezTo>
                <a:cubicBezTo>
                  <a:pt x="3950673" y="-14368"/>
                  <a:pt x="3879947" y="36571"/>
                  <a:pt x="3717470" y="13716"/>
                </a:cubicBezTo>
                <a:cubicBezTo>
                  <a:pt x="3558660" y="5538"/>
                  <a:pt x="3468854" y="24803"/>
                  <a:pt x="3201909" y="13716"/>
                </a:cubicBezTo>
                <a:cubicBezTo>
                  <a:pt x="2965673" y="5933"/>
                  <a:pt x="2568327" y="17544"/>
                  <a:pt x="2360729" y="13716"/>
                </a:cubicBezTo>
                <a:cubicBezTo>
                  <a:pt x="2171885" y="44572"/>
                  <a:pt x="1923258" y="11448"/>
                  <a:pt x="1682359" y="13716"/>
                </a:cubicBezTo>
                <a:cubicBezTo>
                  <a:pt x="1430698" y="-6950"/>
                  <a:pt x="1324229" y="-6323"/>
                  <a:pt x="1166797" y="13716"/>
                </a:cubicBezTo>
                <a:cubicBezTo>
                  <a:pt x="1001390" y="37223"/>
                  <a:pt x="324313" y="53392"/>
                  <a:pt x="0" y="13716"/>
                </a:cubicBezTo>
                <a:cubicBezTo>
                  <a:pt x="427" y="7441"/>
                  <a:pt x="425" y="4765"/>
                  <a:pt x="0" y="0"/>
                </a:cubicBezTo>
                <a:close/>
              </a:path>
              <a:path w="8140446" h="13716" fill="none" stroke="0" extrusionOk="0">
                <a:moveTo>
                  <a:pt x="0" y="0"/>
                </a:moveTo>
                <a:cubicBezTo>
                  <a:pt x="69532" y="-6557"/>
                  <a:pt x="264219" y="3919"/>
                  <a:pt x="434157" y="0"/>
                </a:cubicBezTo>
                <a:cubicBezTo>
                  <a:pt x="600013" y="9090"/>
                  <a:pt x="921449" y="-13478"/>
                  <a:pt x="1193932" y="0"/>
                </a:cubicBezTo>
                <a:cubicBezTo>
                  <a:pt x="1443592" y="14844"/>
                  <a:pt x="1471188" y="10722"/>
                  <a:pt x="1628089" y="0"/>
                </a:cubicBezTo>
                <a:cubicBezTo>
                  <a:pt x="1750006" y="-24149"/>
                  <a:pt x="1967480" y="-14904"/>
                  <a:pt x="2225055" y="0"/>
                </a:cubicBezTo>
                <a:cubicBezTo>
                  <a:pt x="2503918" y="19247"/>
                  <a:pt x="2709263" y="-16351"/>
                  <a:pt x="3066235" y="0"/>
                </a:cubicBezTo>
                <a:cubicBezTo>
                  <a:pt x="3429723" y="-1627"/>
                  <a:pt x="3399401" y="30976"/>
                  <a:pt x="3744605" y="0"/>
                </a:cubicBezTo>
                <a:cubicBezTo>
                  <a:pt x="4081920" y="-40602"/>
                  <a:pt x="4258272" y="-2441"/>
                  <a:pt x="4504380" y="0"/>
                </a:cubicBezTo>
                <a:cubicBezTo>
                  <a:pt x="4760039" y="21121"/>
                  <a:pt x="4866555" y="-1351"/>
                  <a:pt x="5101346" y="0"/>
                </a:cubicBezTo>
                <a:cubicBezTo>
                  <a:pt x="5336279" y="1859"/>
                  <a:pt x="5465100" y="30801"/>
                  <a:pt x="5779717" y="0"/>
                </a:cubicBezTo>
                <a:cubicBezTo>
                  <a:pt x="6117018" y="-2879"/>
                  <a:pt x="6273497" y="-5002"/>
                  <a:pt x="6620896" y="0"/>
                </a:cubicBezTo>
                <a:cubicBezTo>
                  <a:pt x="6972306" y="38666"/>
                  <a:pt x="6992056" y="28334"/>
                  <a:pt x="7136458" y="0"/>
                </a:cubicBezTo>
                <a:cubicBezTo>
                  <a:pt x="7325567" y="-61201"/>
                  <a:pt x="7766555" y="-88399"/>
                  <a:pt x="8140446" y="0"/>
                </a:cubicBezTo>
                <a:cubicBezTo>
                  <a:pt x="8140370" y="2812"/>
                  <a:pt x="8139830" y="9122"/>
                  <a:pt x="8140446" y="13716"/>
                </a:cubicBezTo>
                <a:cubicBezTo>
                  <a:pt x="7892673" y="-8584"/>
                  <a:pt x="7668025" y="-3922"/>
                  <a:pt x="7543480" y="13716"/>
                </a:cubicBezTo>
                <a:cubicBezTo>
                  <a:pt x="7406710" y="-8039"/>
                  <a:pt x="7207646" y="4321"/>
                  <a:pt x="7109323" y="13716"/>
                </a:cubicBezTo>
                <a:cubicBezTo>
                  <a:pt x="6993037" y="44439"/>
                  <a:pt x="6598723" y="54833"/>
                  <a:pt x="6430952" y="13716"/>
                </a:cubicBezTo>
                <a:cubicBezTo>
                  <a:pt x="6284771" y="10743"/>
                  <a:pt x="6162730" y="15778"/>
                  <a:pt x="5915391" y="13716"/>
                </a:cubicBezTo>
                <a:cubicBezTo>
                  <a:pt x="5684668" y="9031"/>
                  <a:pt x="5422852" y="49046"/>
                  <a:pt x="5237020" y="13716"/>
                </a:cubicBezTo>
                <a:cubicBezTo>
                  <a:pt x="5035482" y="21724"/>
                  <a:pt x="4719808" y="50573"/>
                  <a:pt x="4558650" y="13716"/>
                </a:cubicBezTo>
                <a:cubicBezTo>
                  <a:pt x="4375169" y="-40159"/>
                  <a:pt x="4137553" y="7514"/>
                  <a:pt x="3880279" y="13716"/>
                </a:cubicBezTo>
                <a:cubicBezTo>
                  <a:pt x="3624533" y="28076"/>
                  <a:pt x="3467387" y="1908"/>
                  <a:pt x="3201909" y="13716"/>
                </a:cubicBezTo>
                <a:cubicBezTo>
                  <a:pt x="2918126" y="68770"/>
                  <a:pt x="2717830" y="-21728"/>
                  <a:pt x="2604943" y="13716"/>
                </a:cubicBezTo>
                <a:cubicBezTo>
                  <a:pt x="2496133" y="39953"/>
                  <a:pt x="2003915" y="13682"/>
                  <a:pt x="1845168" y="13716"/>
                </a:cubicBezTo>
                <a:cubicBezTo>
                  <a:pt x="1694518" y="10417"/>
                  <a:pt x="1344959" y="39616"/>
                  <a:pt x="1166797" y="13716"/>
                </a:cubicBezTo>
                <a:cubicBezTo>
                  <a:pt x="935925" y="64879"/>
                  <a:pt x="319712" y="-68544"/>
                  <a:pt x="0" y="13716"/>
                </a:cubicBezTo>
                <a:cubicBezTo>
                  <a:pt x="203" y="9362"/>
                  <a:pt x="845" y="232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8140446"/>
                      <a:gd name="connsiteY0" fmla="*/ 0 h 13716"/>
                      <a:gd name="connsiteX1" fmla="*/ 434157 w 8140446"/>
                      <a:gd name="connsiteY1" fmla="*/ 0 h 13716"/>
                      <a:gd name="connsiteX2" fmla="*/ 1193932 w 8140446"/>
                      <a:gd name="connsiteY2" fmla="*/ 0 h 13716"/>
                      <a:gd name="connsiteX3" fmla="*/ 1628089 w 8140446"/>
                      <a:gd name="connsiteY3" fmla="*/ 0 h 13716"/>
                      <a:gd name="connsiteX4" fmla="*/ 2225055 w 8140446"/>
                      <a:gd name="connsiteY4" fmla="*/ 0 h 13716"/>
                      <a:gd name="connsiteX5" fmla="*/ 3066235 w 8140446"/>
                      <a:gd name="connsiteY5" fmla="*/ 0 h 13716"/>
                      <a:gd name="connsiteX6" fmla="*/ 3744605 w 8140446"/>
                      <a:gd name="connsiteY6" fmla="*/ 0 h 13716"/>
                      <a:gd name="connsiteX7" fmla="*/ 4504380 w 8140446"/>
                      <a:gd name="connsiteY7" fmla="*/ 0 h 13716"/>
                      <a:gd name="connsiteX8" fmla="*/ 5101346 w 8140446"/>
                      <a:gd name="connsiteY8" fmla="*/ 0 h 13716"/>
                      <a:gd name="connsiteX9" fmla="*/ 5779717 w 8140446"/>
                      <a:gd name="connsiteY9" fmla="*/ 0 h 13716"/>
                      <a:gd name="connsiteX10" fmla="*/ 6620896 w 8140446"/>
                      <a:gd name="connsiteY10" fmla="*/ 0 h 13716"/>
                      <a:gd name="connsiteX11" fmla="*/ 7136458 w 8140446"/>
                      <a:gd name="connsiteY11" fmla="*/ 0 h 13716"/>
                      <a:gd name="connsiteX12" fmla="*/ 8140446 w 8140446"/>
                      <a:gd name="connsiteY12" fmla="*/ 0 h 13716"/>
                      <a:gd name="connsiteX13" fmla="*/ 8140446 w 8140446"/>
                      <a:gd name="connsiteY13" fmla="*/ 13716 h 13716"/>
                      <a:gd name="connsiteX14" fmla="*/ 7543480 w 8140446"/>
                      <a:gd name="connsiteY14" fmla="*/ 13716 h 13716"/>
                      <a:gd name="connsiteX15" fmla="*/ 7109323 w 8140446"/>
                      <a:gd name="connsiteY15" fmla="*/ 13716 h 13716"/>
                      <a:gd name="connsiteX16" fmla="*/ 6430952 w 8140446"/>
                      <a:gd name="connsiteY16" fmla="*/ 13716 h 13716"/>
                      <a:gd name="connsiteX17" fmla="*/ 5915391 w 8140446"/>
                      <a:gd name="connsiteY17" fmla="*/ 13716 h 13716"/>
                      <a:gd name="connsiteX18" fmla="*/ 5237020 w 8140446"/>
                      <a:gd name="connsiteY18" fmla="*/ 13716 h 13716"/>
                      <a:gd name="connsiteX19" fmla="*/ 4558650 w 8140446"/>
                      <a:gd name="connsiteY19" fmla="*/ 13716 h 13716"/>
                      <a:gd name="connsiteX20" fmla="*/ 3880279 w 8140446"/>
                      <a:gd name="connsiteY20" fmla="*/ 13716 h 13716"/>
                      <a:gd name="connsiteX21" fmla="*/ 3201909 w 8140446"/>
                      <a:gd name="connsiteY21" fmla="*/ 13716 h 13716"/>
                      <a:gd name="connsiteX22" fmla="*/ 2604943 w 8140446"/>
                      <a:gd name="connsiteY22" fmla="*/ 13716 h 13716"/>
                      <a:gd name="connsiteX23" fmla="*/ 1845168 w 8140446"/>
                      <a:gd name="connsiteY23" fmla="*/ 13716 h 13716"/>
                      <a:gd name="connsiteX24" fmla="*/ 1166797 w 8140446"/>
                      <a:gd name="connsiteY24" fmla="*/ 13716 h 13716"/>
                      <a:gd name="connsiteX25" fmla="*/ 0 w 8140446"/>
                      <a:gd name="connsiteY25" fmla="*/ 13716 h 13716"/>
                      <a:gd name="connsiteX26" fmla="*/ 0 w 8140446"/>
                      <a:gd name="connsiteY2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3716"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543" y="2784"/>
                          <a:pt x="8140462" y="9558"/>
                          <a:pt x="8140446" y="13716"/>
                        </a:cubicBezTo>
                        <a:cubicBezTo>
                          <a:pt x="7906329" y="-7615"/>
                          <a:pt x="7681180" y="22893"/>
                          <a:pt x="7543480" y="13716"/>
                        </a:cubicBezTo>
                        <a:cubicBezTo>
                          <a:pt x="7405780" y="4539"/>
                          <a:pt x="7216607" y="-912"/>
                          <a:pt x="7109323" y="13716"/>
                        </a:cubicBezTo>
                        <a:cubicBezTo>
                          <a:pt x="7002039" y="28344"/>
                          <a:pt x="6576231" y="38120"/>
                          <a:pt x="6430952" y="13716"/>
                        </a:cubicBezTo>
                        <a:cubicBezTo>
                          <a:pt x="6285673" y="-10688"/>
                          <a:pt x="6138840" y="29949"/>
                          <a:pt x="5915391" y="13716"/>
                        </a:cubicBezTo>
                        <a:cubicBezTo>
                          <a:pt x="5691942" y="-2517"/>
                          <a:pt x="5459460" y="47094"/>
                          <a:pt x="5237020" y="13716"/>
                        </a:cubicBezTo>
                        <a:cubicBezTo>
                          <a:pt x="5014580" y="-19662"/>
                          <a:pt x="4747677" y="35877"/>
                          <a:pt x="4558650" y="13716"/>
                        </a:cubicBezTo>
                        <a:cubicBezTo>
                          <a:pt x="4369623" y="-8445"/>
                          <a:pt x="4146061" y="7996"/>
                          <a:pt x="3880279" y="13716"/>
                        </a:cubicBezTo>
                        <a:cubicBezTo>
                          <a:pt x="3614497" y="19436"/>
                          <a:pt x="3473808" y="-17480"/>
                          <a:pt x="3201909" y="13716"/>
                        </a:cubicBezTo>
                        <a:cubicBezTo>
                          <a:pt x="2930010" y="44912"/>
                          <a:pt x="2728175" y="-8002"/>
                          <a:pt x="2604943" y="13716"/>
                        </a:cubicBezTo>
                        <a:cubicBezTo>
                          <a:pt x="2481711" y="35434"/>
                          <a:pt x="2004334" y="22380"/>
                          <a:pt x="1845168" y="13716"/>
                        </a:cubicBezTo>
                        <a:cubicBezTo>
                          <a:pt x="1686003" y="5052"/>
                          <a:pt x="1375070" y="33008"/>
                          <a:pt x="1166797" y="13716"/>
                        </a:cubicBezTo>
                        <a:cubicBezTo>
                          <a:pt x="958524" y="-5576"/>
                          <a:pt x="342846" y="4308"/>
                          <a:pt x="0" y="13716"/>
                        </a:cubicBezTo>
                        <a:cubicBezTo>
                          <a:pt x="-100" y="9589"/>
                          <a:pt x="468" y="2983"/>
                          <a:pt x="0" y="0"/>
                        </a:cubicBezTo>
                        <a:close/>
                      </a:path>
                      <a:path w="8140446" h="13716"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39772" y="5682"/>
                          <a:pt x="8139843" y="9439"/>
                          <a:pt x="8140446" y="13716"/>
                        </a:cubicBezTo>
                        <a:cubicBezTo>
                          <a:pt x="7959314" y="-1227"/>
                          <a:pt x="7870113" y="5865"/>
                          <a:pt x="7706289" y="13716"/>
                        </a:cubicBezTo>
                        <a:cubicBezTo>
                          <a:pt x="7542465" y="21567"/>
                          <a:pt x="7157940" y="12910"/>
                          <a:pt x="6865109" y="13716"/>
                        </a:cubicBezTo>
                        <a:cubicBezTo>
                          <a:pt x="6572278" y="14522"/>
                          <a:pt x="6524256" y="33479"/>
                          <a:pt x="6349548" y="13716"/>
                        </a:cubicBezTo>
                        <a:cubicBezTo>
                          <a:pt x="6174840" y="-6047"/>
                          <a:pt x="5951624" y="-4398"/>
                          <a:pt x="5671177" y="13716"/>
                        </a:cubicBezTo>
                        <a:cubicBezTo>
                          <a:pt x="5390730" y="31830"/>
                          <a:pt x="5222992" y="55486"/>
                          <a:pt x="4829998" y="13716"/>
                        </a:cubicBezTo>
                        <a:cubicBezTo>
                          <a:pt x="4437004" y="-28054"/>
                          <a:pt x="4344181" y="34515"/>
                          <a:pt x="4151627" y="13716"/>
                        </a:cubicBezTo>
                        <a:cubicBezTo>
                          <a:pt x="3959073" y="-7083"/>
                          <a:pt x="3886970" y="28303"/>
                          <a:pt x="3717470" y="13716"/>
                        </a:cubicBezTo>
                        <a:cubicBezTo>
                          <a:pt x="3547970" y="-871"/>
                          <a:pt x="3451521" y="27300"/>
                          <a:pt x="3201909" y="13716"/>
                        </a:cubicBezTo>
                        <a:cubicBezTo>
                          <a:pt x="2952297" y="132"/>
                          <a:pt x="2543413" y="1457"/>
                          <a:pt x="2360729" y="13716"/>
                        </a:cubicBezTo>
                        <a:cubicBezTo>
                          <a:pt x="2178045" y="25975"/>
                          <a:pt x="1906056" y="21275"/>
                          <a:pt x="1682359" y="13716"/>
                        </a:cubicBezTo>
                        <a:cubicBezTo>
                          <a:pt x="1458662" y="6158"/>
                          <a:pt x="1330405" y="3474"/>
                          <a:pt x="1166797" y="13716"/>
                        </a:cubicBezTo>
                        <a:cubicBezTo>
                          <a:pt x="1003189" y="23958"/>
                          <a:pt x="278098" y="14961"/>
                          <a:pt x="0" y="13716"/>
                        </a:cubicBezTo>
                        <a:cubicBezTo>
                          <a:pt x="303" y="7982"/>
                          <a:pt x="182" y="5202"/>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28650" y="1447038"/>
            <a:ext cx="7886700" cy="3188970"/>
          </a:xfrm>
        </p:spPr>
        <p:txBody>
          <a:bodyPr vert="horz" lIns="91440" tIns="45720" rIns="91440" bIns="45720" rtlCol="0">
            <a:normAutofit/>
          </a:bodyPr>
          <a:lstStyle/>
          <a:p>
            <a:pPr marL="114300" indent="-228600">
              <a:lnSpc>
                <a:spcPct val="90000"/>
              </a:lnSpc>
              <a:spcAft>
                <a:spcPts val="600"/>
              </a:spcAft>
              <a:buFont typeface="Arial" panose="020B0604020202020204" pitchFamily="34" charset="0"/>
              <a:buChar char="•"/>
            </a:pPr>
            <a:r>
              <a:rPr lang="en-US" sz="1700" kern="1200">
                <a:solidFill>
                  <a:schemeClr val="tx1"/>
                </a:solidFill>
                <a:latin typeface="+mn-lt"/>
                <a:ea typeface="+mn-ea"/>
                <a:cs typeface="+mn-cs"/>
              </a:rPr>
              <a:t>1. Target customers based on segments with age group and income in consideration.</a:t>
            </a:r>
            <a:br>
              <a:rPr lang="en-US" sz="1700" kern="1200">
                <a:solidFill>
                  <a:schemeClr val="tx1"/>
                </a:solidFill>
                <a:latin typeface="+mn-lt"/>
                <a:ea typeface="+mn-ea"/>
                <a:cs typeface="+mn-cs"/>
              </a:rPr>
            </a:br>
            <a:endParaRPr lang="en-US" sz="1700" kern="1200">
              <a:solidFill>
                <a:schemeClr val="tx1"/>
              </a:solidFill>
              <a:latin typeface="+mn-lt"/>
              <a:ea typeface="+mn-ea"/>
              <a:cs typeface="+mn-cs"/>
            </a:endParaRPr>
          </a:p>
          <a:p>
            <a:pPr marL="114300" indent="-228600">
              <a:lnSpc>
                <a:spcPct val="90000"/>
              </a:lnSpc>
              <a:spcAft>
                <a:spcPts val="600"/>
              </a:spcAft>
              <a:buFont typeface="Arial" panose="020B0604020202020204" pitchFamily="34" charset="0"/>
              <a:buChar char="•"/>
            </a:pPr>
            <a:r>
              <a:rPr lang="en-US" sz="1700" kern="1200">
                <a:solidFill>
                  <a:schemeClr val="tx1"/>
                </a:solidFill>
                <a:latin typeface="+mn-lt"/>
                <a:ea typeface="+mn-ea"/>
                <a:cs typeface="+mn-cs"/>
              </a:rPr>
              <a:t>2. Target specific products like loans, credit cards based on age group and income.</a:t>
            </a:r>
          </a:p>
          <a:p>
            <a:pPr marL="114300" indent="-228600">
              <a:lnSpc>
                <a:spcPct val="90000"/>
              </a:lnSpc>
              <a:spcAft>
                <a:spcPts val="600"/>
              </a:spcAft>
              <a:buFont typeface="Arial" panose="020B0604020202020204" pitchFamily="34" charset="0"/>
              <a:buChar char="•"/>
            </a:pPr>
            <a:endParaRPr lang="en-US" sz="1700" kern="1200">
              <a:solidFill>
                <a:schemeClr val="tx1"/>
              </a:solidFill>
              <a:latin typeface="+mn-lt"/>
              <a:ea typeface="+mn-ea"/>
              <a:cs typeface="+mn-cs"/>
            </a:endParaRPr>
          </a:p>
          <a:p>
            <a:pPr marL="114300" indent="-228600">
              <a:lnSpc>
                <a:spcPct val="90000"/>
              </a:lnSpc>
              <a:spcAft>
                <a:spcPts val="600"/>
              </a:spcAft>
              <a:buFont typeface="Arial" panose="020B0604020202020204" pitchFamily="34" charset="0"/>
              <a:buChar char="•"/>
            </a:pPr>
            <a:endParaRPr lang="en-US" sz="1700" kern="1200">
              <a:solidFill>
                <a:schemeClr val="tx1"/>
              </a:solidFill>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79640"/>
            <a:ext cx="2571750" cy="1289304"/>
          </a:xfrm>
        </p:spPr>
        <p:txBody>
          <a:bodyPr vert="horz" lIns="91440" tIns="45720" rIns="91440" bIns="45720" rtlCol="0" anchor="b">
            <a:normAutofit/>
          </a:bodyPr>
          <a:lstStyle/>
          <a:p>
            <a:pPr>
              <a:lnSpc>
                <a:spcPct val="90000"/>
              </a:lnSpc>
              <a:spcBef>
                <a:spcPct val="0"/>
              </a:spcBef>
            </a:pPr>
            <a:r>
              <a:rPr lang="en-US" sz="4100" kern="1200">
                <a:solidFill>
                  <a:schemeClr val="tx1"/>
                </a:solidFill>
                <a:latin typeface="+mj-lt"/>
                <a:ea typeface="+mj-ea"/>
                <a:cs typeface="+mj-cs"/>
                <a:sym typeface="+mn-ea"/>
              </a:rPr>
              <a:t>Based on income</a:t>
            </a:r>
            <a:endParaRPr lang="en-US" sz="4100" kern="1200">
              <a:solidFill>
                <a:schemeClr val="tx1"/>
              </a:solidFill>
              <a:latin typeface="+mj-lt"/>
              <a:ea typeface="+mj-ea"/>
              <a:cs typeface="+mj-cs"/>
            </a:endParaRPr>
          </a:p>
        </p:txBody>
      </p:sp>
      <p:sp>
        <p:nvSpPr>
          <p:cNvPr id="15"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73202" y="2105406"/>
            <a:ext cx="2571750" cy="2558034"/>
          </a:xfrm>
        </p:spPr>
        <p:txBody>
          <a:bodyPr vert="horz" lIns="91440" tIns="45720" rIns="91440" bIns="45720" rtlCol="0" anchor="t">
            <a:normAutofit/>
          </a:bodyPr>
          <a:lstStyle/>
          <a:p>
            <a:pPr marL="114300" indent="-228600">
              <a:lnSpc>
                <a:spcPct val="90000"/>
              </a:lnSpc>
              <a:spcAft>
                <a:spcPts val="600"/>
              </a:spcAft>
              <a:buFont typeface="Arial" panose="020B0604020202020204" pitchFamily="34" charset="0"/>
              <a:buChar char="•"/>
            </a:pPr>
            <a:r>
              <a:rPr lang="en-US" sz="1700" kern="1200">
                <a:solidFill>
                  <a:schemeClr val="tx1"/>
                </a:solidFill>
                <a:latin typeface="+mn-lt"/>
                <a:ea typeface="+mn-ea"/>
                <a:cs typeface="+mn-cs"/>
              </a:rPr>
              <a:t>1. More than 287k: Less products were purchased. Place more strategies to attract use of the bank's products</a:t>
            </a:r>
            <a:br>
              <a:rPr lang="en-US" sz="1700" kern="1200">
                <a:solidFill>
                  <a:schemeClr val="tx1"/>
                </a:solidFill>
                <a:latin typeface="+mn-lt"/>
                <a:ea typeface="+mn-ea"/>
                <a:cs typeface="+mn-cs"/>
              </a:rPr>
            </a:br>
            <a:endParaRPr lang="en-US" sz="1700" kern="1200">
              <a:solidFill>
                <a:schemeClr val="tx1"/>
              </a:solidFill>
              <a:latin typeface="+mn-lt"/>
              <a:ea typeface="+mn-ea"/>
              <a:cs typeface="+mn-cs"/>
            </a:endParaRPr>
          </a:p>
          <a:p>
            <a:pPr marL="114300" indent="-228600">
              <a:lnSpc>
                <a:spcPct val="90000"/>
              </a:lnSpc>
              <a:spcAft>
                <a:spcPts val="600"/>
              </a:spcAft>
              <a:buFont typeface="Arial" panose="020B0604020202020204" pitchFamily="34" charset="0"/>
              <a:buChar char="•"/>
            </a:pPr>
            <a:r>
              <a:rPr lang="en-US" sz="1700" kern="1200">
                <a:solidFill>
                  <a:schemeClr val="tx1"/>
                </a:solidFill>
                <a:latin typeface="+mn-lt"/>
                <a:ea typeface="+mn-ea"/>
                <a:cs typeface="+mn-cs"/>
              </a:rPr>
              <a:t>2. Initiate better loans for income of less than 287k </a:t>
            </a:r>
          </a:p>
        </p:txBody>
      </p:sp>
      <p:pic>
        <p:nvPicPr>
          <p:cNvPr id="16" name="Graphic 6" descr="Piggy Bank">
            <a:extLst>
              <a:ext uri="{FF2B5EF4-FFF2-40B4-BE49-F238E27FC236}">
                <a16:creationId xmlns:a16="http://schemas.microsoft.com/office/drawing/2014/main" id="{3BC565C8-C450-4D08-4EFB-581548624F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7927" y="480060"/>
            <a:ext cx="4183380" cy="41833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480617"/>
            <a:ext cx="2563994" cy="4187361"/>
          </a:xfrm>
        </p:spPr>
        <p:txBody>
          <a:bodyPr vert="horz" lIns="91440" tIns="45720" rIns="91440" bIns="45720" rtlCol="0" anchor="ctr">
            <a:normAutofit/>
          </a:bodyPr>
          <a:lstStyle/>
          <a:p>
            <a:pPr>
              <a:lnSpc>
                <a:spcPct val="90000"/>
              </a:lnSpc>
              <a:spcBef>
                <a:spcPct val="0"/>
              </a:spcBef>
            </a:pPr>
            <a:r>
              <a:rPr lang="en-US" sz="3200" kern="1200">
                <a:solidFill>
                  <a:schemeClr val="tx1"/>
                </a:solidFill>
                <a:latin typeface="+mj-lt"/>
                <a:ea typeface="+mj-ea"/>
                <a:cs typeface="+mj-cs"/>
              </a:rPr>
              <a:t>Based on Credit cards/Loans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20588" y="2597039"/>
            <a:ext cx="4057650" cy="13716"/>
          </a:xfrm>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 name="connsiteX0" fmla="*/ 0 w 4057650"/>
              <a:gd name="connsiteY0" fmla="*/ 0 h 13716"/>
              <a:gd name="connsiteX1" fmla="*/ 635698 w 4057650"/>
              <a:gd name="connsiteY1" fmla="*/ 0 h 13716"/>
              <a:gd name="connsiteX2" fmla="*/ 1190244 w 4057650"/>
              <a:gd name="connsiteY2" fmla="*/ 0 h 13716"/>
              <a:gd name="connsiteX3" fmla="*/ 1947672 w 4057650"/>
              <a:gd name="connsiteY3" fmla="*/ 0 h 13716"/>
              <a:gd name="connsiteX4" fmla="*/ 2583370 w 4057650"/>
              <a:gd name="connsiteY4" fmla="*/ 0 h 13716"/>
              <a:gd name="connsiteX5" fmla="*/ 3219069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150555 w 4057650"/>
              <a:gd name="connsiteY10" fmla="*/ 13716 h 13716"/>
              <a:gd name="connsiteX11" fmla="*/ 1474280 w 4057650"/>
              <a:gd name="connsiteY11" fmla="*/ 13716 h 13716"/>
              <a:gd name="connsiteX12" fmla="*/ 838581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67148" y="-8908"/>
                  <a:pt x="517612" y="4501"/>
                  <a:pt x="757428" y="0"/>
                </a:cubicBezTo>
                <a:cubicBezTo>
                  <a:pt x="1032602" y="-7253"/>
                  <a:pt x="1110097" y="-4084"/>
                  <a:pt x="1474279" y="0"/>
                </a:cubicBezTo>
                <a:cubicBezTo>
                  <a:pt x="1838373" y="-7421"/>
                  <a:pt x="1905070" y="-3632"/>
                  <a:pt x="2191131" y="0"/>
                </a:cubicBezTo>
                <a:cubicBezTo>
                  <a:pt x="2479083" y="8044"/>
                  <a:pt x="2590278" y="-15025"/>
                  <a:pt x="2745676" y="0"/>
                </a:cubicBezTo>
                <a:cubicBezTo>
                  <a:pt x="2939709" y="9877"/>
                  <a:pt x="3136017" y="-24028"/>
                  <a:pt x="3340798" y="0"/>
                </a:cubicBezTo>
                <a:cubicBezTo>
                  <a:pt x="3577524" y="19058"/>
                  <a:pt x="3755433" y="-7221"/>
                  <a:pt x="4057650" y="0"/>
                </a:cubicBezTo>
                <a:cubicBezTo>
                  <a:pt x="4057445" y="4501"/>
                  <a:pt x="4058270" y="7438"/>
                  <a:pt x="4057650" y="13716"/>
                </a:cubicBezTo>
                <a:cubicBezTo>
                  <a:pt x="3746991" y="46900"/>
                  <a:pt x="3642040" y="-13712"/>
                  <a:pt x="3381375" y="13716"/>
                </a:cubicBezTo>
                <a:cubicBezTo>
                  <a:pt x="3142532" y="64771"/>
                  <a:pt x="2955382" y="-7162"/>
                  <a:pt x="2826830" y="13716"/>
                </a:cubicBezTo>
                <a:cubicBezTo>
                  <a:pt x="2734164" y="26064"/>
                  <a:pt x="2422331" y="12987"/>
                  <a:pt x="2272284" y="13716"/>
                </a:cubicBezTo>
                <a:cubicBezTo>
                  <a:pt x="2111408" y="20158"/>
                  <a:pt x="1888168" y="21489"/>
                  <a:pt x="1555432" y="13716"/>
                </a:cubicBezTo>
                <a:cubicBezTo>
                  <a:pt x="1389125" y="3117"/>
                  <a:pt x="1177551" y="39730"/>
                  <a:pt x="960310" y="13716"/>
                </a:cubicBezTo>
                <a:cubicBezTo>
                  <a:pt x="875922" y="-39900"/>
                  <a:pt x="323458" y="10262"/>
                  <a:pt x="0" y="13716"/>
                </a:cubicBezTo>
                <a:cubicBezTo>
                  <a:pt x="-331" y="11187"/>
                  <a:pt x="993" y="6491"/>
                  <a:pt x="0" y="0"/>
                </a:cubicBezTo>
                <a:close/>
              </a:path>
              <a:path w="4057650" h="13716" stroke="0" extrusionOk="0">
                <a:moveTo>
                  <a:pt x="0" y="0"/>
                </a:moveTo>
                <a:cubicBezTo>
                  <a:pt x="242151" y="36334"/>
                  <a:pt x="500401" y="29139"/>
                  <a:pt x="635698" y="0"/>
                </a:cubicBezTo>
                <a:cubicBezTo>
                  <a:pt x="783144" y="-32004"/>
                  <a:pt x="950843" y="-4485"/>
                  <a:pt x="1190244" y="0"/>
                </a:cubicBezTo>
                <a:cubicBezTo>
                  <a:pt x="1493739" y="37672"/>
                  <a:pt x="1683931" y="-5135"/>
                  <a:pt x="1947672" y="0"/>
                </a:cubicBezTo>
                <a:cubicBezTo>
                  <a:pt x="2231467" y="29157"/>
                  <a:pt x="2283780" y="-18583"/>
                  <a:pt x="2583370" y="0"/>
                </a:cubicBezTo>
                <a:cubicBezTo>
                  <a:pt x="2879743" y="13186"/>
                  <a:pt x="3001896" y="40538"/>
                  <a:pt x="3219069" y="0"/>
                </a:cubicBezTo>
                <a:cubicBezTo>
                  <a:pt x="3480307" y="-5034"/>
                  <a:pt x="3756341" y="17550"/>
                  <a:pt x="4057650" y="0"/>
                </a:cubicBezTo>
                <a:cubicBezTo>
                  <a:pt x="4056913" y="2900"/>
                  <a:pt x="4056504" y="10718"/>
                  <a:pt x="4057650" y="13716"/>
                </a:cubicBezTo>
                <a:cubicBezTo>
                  <a:pt x="3866391" y="10757"/>
                  <a:pt x="3683092" y="22641"/>
                  <a:pt x="3381375" y="13716"/>
                </a:cubicBezTo>
                <a:cubicBezTo>
                  <a:pt x="3077442" y="-36111"/>
                  <a:pt x="2959293" y="-9904"/>
                  <a:pt x="2826830" y="13716"/>
                </a:cubicBezTo>
                <a:cubicBezTo>
                  <a:pt x="2745586" y="48996"/>
                  <a:pt x="2366651" y="54820"/>
                  <a:pt x="2150555" y="13716"/>
                </a:cubicBezTo>
                <a:cubicBezTo>
                  <a:pt x="1889766" y="-21926"/>
                  <a:pt x="1744011" y="-27260"/>
                  <a:pt x="1474280" y="13716"/>
                </a:cubicBezTo>
                <a:cubicBezTo>
                  <a:pt x="1211536" y="18423"/>
                  <a:pt x="970196" y="30950"/>
                  <a:pt x="838581" y="13716"/>
                </a:cubicBezTo>
                <a:cubicBezTo>
                  <a:pt x="683899" y="-9022"/>
                  <a:pt x="224248" y="-47016"/>
                  <a:pt x="0" y="13716"/>
                </a:cubicBezTo>
                <a:cubicBezTo>
                  <a:pt x="324" y="6999"/>
                  <a:pt x="221" y="2972"/>
                  <a:pt x="0" y="0"/>
                </a:cubicBezTo>
                <a:close/>
              </a:path>
              <a:path w="4057650" h="13716" fill="none" stroke="0" extrusionOk="0">
                <a:moveTo>
                  <a:pt x="0" y="0"/>
                </a:moveTo>
                <a:cubicBezTo>
                  <a:pt x="358409" y="-4652"/>
                  <a:pt x="486702" y="12101"/>
                  <a:pt x="757428" y="0"/>
                </a:cubicBezTo>
                <a:cubicBezTo>
                  <a:pt x="1022678" y="-8760"/>
                  <a:pt x="1108573" y="-4098"/>
                  <a:pt x="1474279" y="0"/>
                </a:cubicBezTo>
                <a:cubicBezTo>
                  <a:pt x="1819257" y="16644"/>
                  <a:pt x="1919656" y="-4532"/>
                  <a:pt x="2191131" y="0"/>
                </a:cubicBezTo>
                <a:cubicBezTo>
                  <a:pt x="2458468" y="10266"/>
                  <a:pt x="2618941" y="-8527"/>
                  <a:pt x="2745676" y="0"/>
                </a:cubicBezTo>
                <a:cubicBezTo>
                  <a:pt x="2931643" y="26136"/>
                  <a:pt x="3158142" y="-56944"/>
                  <a:pt x="3340798" y="0"/>
                </a:cubicBezTo>
                <a:cubicBezTo>
                  <a:pt x="3532039" y="10299"/>
                  <a:pt x="3748090" y="-3814"/>
                  <a:pt x="4057650" y="0"/>
                </a:cubicBezTo>
                <a:cubicBezTo>
                  <a:pt x="4057333" y="4276"/>
                  <a:pt x="4057768" y="7437"/>
                  <a:pt x="4057650" y="13716"/>
                </a:cubicBezTo>
                <a:cubicBezTo>
                  <a:pt x="3759943" y="44812"/>
                  <a:pt x="3655385" y="-12313"/>
                  <a:pt x="3381375" y="13716"/>
                </a:cubicBezTo>
                <a:cubicBezTo>
                  <a:pt x="3117080" y="43667"/>
                  <a:pt x="2965830" y="11179"/>
                  <a:pt x="2826830" y="13716"/>
                </a:cubicBezTo>
                <a:cubicBezTo>
                  <a:pt x="2719180" y="50001"/>
                  <a:pt x="2405341" y="23637"/>
                  <a:pt x="2272284" y="13716"/>
                </a:cubicBezTo>
                <a:cubicBezTo>
                  <a:pt x="2146521" y="37825"/>
                  <a:pt x="1920511" y="43731"/>
                  <a:pt x="1555432" y="13716"/>
                </a:cubicBezTo>
                <a:cubicBezTo>
                  <a:pt x="1341297" y="-14932"/>
                  <a:pt x="1185337" y="6286"/>
                  <a:pt x="960310" y="13716"/>
                </a:cubicBezTo>
                <a:cubicBezTo>
                  <a:pt x="797841" y="-31644"/>
                  <a:pt x="348704" y="-84402"/>
                  <a:pt x="0" y="13716"/>
                </a:cubicBezTo>
                <a:cubicBezTo>
                  <a:pt x="-929" y="10136"/>
                  <a:pt x="7" y="679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custGeom>
                    <a:avLst/>
                    <a:gdLst>
                      <a:gd name="connsiteX0" fmla="*/ 0 w 4057650"/>
                      <a:gd name="connsiteY0" fmla="*/ 0 h 13716"/>
                      <a:gd name="connsiteX1" fmla="*/ 757428 w 4057650"/>
                      <a:gd name="connsiteY1" fmla="*/ 0 h 13716"/>
                      <a:gd name="connsiteX2" fmla="*/ 1474279 w 4057650"/>
                      <a:gd name="connsiteY2" fmla="*/ 0 h 13716"/>
                      <a:gd name="connsiteX3" fmla="*/ 2191131 w 4057650"/>
                      <a:gd name="connsiteY3" fmla="*/ 0 h 13716"/>
                      <a:gd name="connsiteX4" fmla="*/ 2745676 w 4057650"/>
                      <a:gd name="connsiteY4" fmla="*/ 0 h 13716"/>
                      <a:gd name="connsiteX5" fmla="*/ 3340798 w 4057650"/>
                      <a:gd name="connsiteY5" fmla="*/ 0 h 13716"/>
                      <a:gd name="connsiteX6" fmla="*/ 4057650 w 4057650"/>
                      <a:gd name="connsiteY6" fmla="*/ 0 h 13716"/>
                      <a:gd name="connsiteX7" fmla="*/ 4057650 w 4057650"/>
                      <a:gd name="connsiteY7" fmla="*/ 13716 h 13716"/>
                      <a:gd name="connsiteX8" fmla="*/ 3381375 w 4057650"/>
                      <a:gd name="connsiteY8" fmla="*/ 13716 h 13716"/>
                      <a:gd name="connsiteX9" fmla="*/ 2826830 w 4057650"/>
                      <a:gd name="connsiteY9" fmla="*/ 13716 h 13716"/>
                      <a:gd name="connsiteX10" fmla="*/ 2272284 w 4057650"/>
                      <a:gd name="connsiteY10" fmla="*/ 13716 h 13716"/>
                      <a:gd name="connsiteX11" fmla="*/ 1555432 w 4057650"/>
                      <a:gd name="connsiteY11" fmla="*/ 13716 h 13716"/>
                      <a:gd name="connsiteX12" fmla="*/ 960310 w 4057650"/>
                      <a:gd name="connsiteY12" fmla="*/ 13716 h 13716"/>
                      <a:gd name="connsiteX13" fmla="*/ 0 w 4057650"/>
                      <a:gd name="connsiteY13" fmla="*/ 13716 h 13716"/>
                      <a:gd name="connsiteX14" fmla="*/ 0 w 4057650"/>
                      <a:gd name="connsiteY14"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3716"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378" y="4708"/>
                          <a:pt x="4057987" y="7132"/>
                          <a:pt x="4057650" y="13716"/>
                        </a:cubicBezTo>
                        <a:cubicBezTo>
                          <a:pt x="3743404" y="35553"/>
                          <a:pt x="3625516" y="-19495"/>
                          <a:pt x="3381375" y="13716"/>
                        </a:cubicBezTo>
                        <a:cubicBezTo>
                          <a:pt x="3137235" y="46927"/>
                          <a:pt x="2946571" y="-4571"/>
                          <a:pt x="2826830" y="13716"/>
                        </a:cubicBezTo>
                        <a:cubicBezTo>
                          <a:pt x="2707090" y="32003"/>
                          <a:pt x="2402756" y="-3140"/>
                          <a:pt x="2272284" y="13716"/>
                        </a:cubicBezTo>
                        <a:cubicBezTo>
                          <a:pt x="2141812" y="30572"/>
                          <a:pt x="1895935" y="13627"/>
                          <a:pt x="1555432" y="13716"/>
                        </a:cubicBezTo>
                        <a:cubicBezTo>
                          <a:pt x="1214929" y="13805"/>
                          <a:pt x="1103072" y="9931"/>
                          <a:pt x="960310" y="13716"/>
                        </a:cubicBezTo>
                        <a:cubicBezTo>
                          <a:pt x="817548" y="17501"/>
                          <a:pt x="402272" y="-33931"/>
                          <a:pt x="0" y="13716"/>
                        </a:cubicBezTo>
                        <a:cubicBezTo>
                          <a:pt x="-460" y="10837"/>
                          <a:pt x="38" y="6680"/>
                          <a:pt x="0" y="0"/>
                        </a:cubicBezTo>
                        <a:close/>
                      </a:path>
                      <a:path w="4057650" h="13716"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980" y="3019"/>
                          <a:pt x="4057134" y="10425"/>
                          <a:pt x="4057650" y="13716"/>
                        </a:cubicBezTo>
                        <a:cubicBezTo>
                          <a:pt x="3865148" y="-7885"/>
                          <a:pt x="3702543" y="44896"/>
                          <a:pt x="3381375" y="13716"/>
                        </a:cubicBezTo>
                        <a:cubicBezTo>
                          <a:pt x="3060208" y="-17464"/>
                          <a:pt x="2956571" y="-13250"/>
                          <a:pt x="2826830" y="13716"/>
                        </a:cubicBezTo>
                        <a:cubicBezTo>
                          <a:pt x="2697089" y="40682"/>
                          <a:pt x="2411031" y="38582"/>
                          <a:pt x="2150555" y="13716"/>
                        </a:cubicBezTo>
                        <a:cubicBezTo>
                          <a:pt x="1890080" y="-11150"/>
                          <a:pt x="1741827" y="-5187"/>
                          <a:pt x="1474280" y="13716"/>
                        </a:cubicBezTo>
                        <a:cubicBezTo>
                          <a:pt x="1206734" y="32619"/>
                          <a:pt x="998203" y="28763"/>
                          <a:pt x="838581" y="13716"/>
                        </a:cubicBezTo>
                        <a:cubicBezTo>
                          <a:pt x="678959" y="-1331"/>
                          <a:pt x="187101" y="-17784"/>
                          <a:pt x="0" y="13716"/>
                        </a:cubicBezTo>
                        <a:cubicBezTo>
                          <a:pt x="-114" y="7033"/>
                          <a:pt x="103" y="342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ext Placeholder 2">
            <a:extLst>
              <a:ext uri="{FF2B5EF4-FFF2-40B4-BE49-F238E27FC236}">
                <a16:creationId xmlns:a16="http://schemas.microsoft.com/office/drawing/2014/main" id="{C31A2C68-F5DD-BBB2-75A3-25055D72DA7F}"/>
              </a:ext>
            </a:extLst>
          </p:cNvPr>
          <p:cNvGraphicFramePr/>
          <p:nvPr>
            <p:extLst>
              <p:ext uri="{D42A27DB-BD31-4B8C-83A1-F6EECF244321}">
                <p14:modId xmlns:p14="http://schemas.microsoft.com/office/powerpoint/2010/main" val="2269443446"/>
              </p:ext>
            </p:extLst>
          </p:nvPr>
        </p:nvGraphicFramePr>
        <p:xfrm>
          <a:off x="3486013" y="480616"/>
          <a:ext cx="5175384" cy="41521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479640"/>
            <a:ext cx="2571750" cy="1289304"/>
          </a:xfrm>
        </p:spPr>
        <p:txBody>
          <a:bodyPr vert="horz" lIns="91440" tIns="45720" rIns="91440" bIns="45720" rtlCol="0" anchor="b">
            <a:normAutofit/>
            <a:scene3d>
              <a:camera prst="orthographicFront"/>
              <a:lightRig rig="threePt" dir="t"/>
            </a:scene3d>
          </a:bodyPr>
          <a:lstStyle/>
          <a:p>
            <a:pPr>
              <a:lnSpc>
                <a:spcPct val="90000"/>
              </a:lnSpc>
              <a:spcBef>
                <a:spcPct val="0"/>
              </a:spcBef>
            </a:pPr>
            <a:r>
              <a:rPr lang="en-US" sz="3500" kern="1200">
                <a:ln w="12700">
                  <a:solidFill>
                    <a:schemeClr val="accent3">
                      <a:lumMod val="50000"/>
                      <a:lumMod val="50000"/>
                    </a:schemeClr>
                  </a:solidFill>
                  <a:prstDash val="solid"/>
                </a:ln>
                <a:solidFill>
                  <a:schemeClr val="tx1"/>
                </a:solidFill>
                <a:effectLst>
                  <a:innerShdw blurRad="177800">
                    <a:schemeClr val="accent3">
                      <a:lumMod val="50000"/>
                      <a:lumMod val="50000"/>
                    </a:schemeClr>
                  </a:innerShdw>
                </a:effectLst>
                <a:latin typeface="+mj-lt"/>
                <a:ea typeface="+mj-ea"/>
                <a:cs typeface="+mj-cs"/>
              </a:rPr>
              <a:t>Conclusion</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1930317"/>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73202" y="2105406"/>
            <a:ext cx="2571750" cy="2558034"/>
          </a:xfrm>
        </p:spPr>
        <p:txBody>
          <a:bodyPr vert="horz" lIns="91440" tIns="45720" rIns="91440" bIns="45720" rtlCol="0" anchor="t">
            <a:normAutofit/>
          </a:bodyPr>
          <a:lstStyle/>
          <a:p>
            <a:pPr marL="114300" indent="-228600">
              <a:lnSpc>
                <a:spcPct val="90000"/>
              </a:lnSpc>
              <a:spcAft>
                <a:spcPts val="600"/>
              </a:spcAft>
              <a:buFont typeface="Arial" panose="020B0604020202020204" pitchFamily="34" charset="0"/>
              <a:buChar char="•"/>
            </a:pPr>
            <a:r>
              <a:rPr lang="en-US" sz="1300" kern="1200">
                <a:solidFill>
                  <a:schemeClr val="tx1"/>
                </a:solidFill>
                <a:latin typeface="+mn-lt"/>
                <a:ea typeface="+mn-ea"/>
                <a:cs typeface="+mn-cs"/>
              </a:rPr>
              <a:t>Most of the features/attributes in the data reveal that they do not show a statistically significant relation with the activity status of the customers. MMA would require more data to interpret and devise statistically sound strategies and /or ML models to predict better recommendations to retain customers.</a:t>
            </a:r>
          </a:p>
        </p:txBody>
      </p:sp>
      <p:pic>
        <p:nvPicPr>
          <p:cNvPr id="8" name="Graphic 7" descr="CRM Customer Insights App">
            <a:extLst>
              <a:ext uri="{FF2B5EF4-FFF2-40B4-BE49-F238E27FC236}">
                <a16:creationId xmlns:a16="http://schemas.microsoft.com/office/drawing/2014/main" id="{0B522D3F-3270-0301-844C-621D0091812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87927" y="480060"/>
            <a:ext cx="4183380" cy="4183380"/>
          </a:xfrm>
          <a:prstGeom prst="rect">
            <a:avLst/>
          </a:prstGeom>
        </p:spPr>
      </p:pic>
      <p:sp>
        <p:nvSpPr>
          <p:cNvPr id="4" name="Action Button: Custom 3"/>
          <p:cNvSpPr/>
          <p:nvPr/>
        </p:nvSpPr>
        <p:spPr>
          <a:xfrm>
            <a:off x="1956435" y="1059180"/>
            <a:ext cx="5480685" cy="3025140"/>
          </a:xfrm>
          <a:prstGeom prst="actionButtonBlank">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1" y="2683092"/>
            <a:ext cx="8182230" cy="1265860"/>
          </a:xfrm>
        </p:spPr>
        <p:txBody>
          <a:bodyPr vert="horz" lIns="91440" tIns="45720" rIns="91440" bIns="45720" rtlCol="0" anchor="b">
            <a:normAutofit/>
          </a:bodyPr>
          <a:lstStyle/>
          <a:p>
            <a:pPr algn="ctr">
              <a:lnSpc>
                <a:spcPct val="90000"/>
              </a:lnSpc>
              <a:spcBef>
                <a:spcPct val="0"/>
              </a:spcBef>
            </a:pPr>
            <a:r>
              <a:rPr lang="en-US" sz="5000" kern="1200" dirty="0">
                <a:ln/>
                <a:solidFill>
                  <a:schemeClr val="tx1"/>
                </a:solidFill>
                <a:effectLst>
                  <a:outerShdw blurRad="38100" dist="19050" dir="2700000" algn="tl" rotWithShape="0">
                    <a:schemeClr val="dk1">
                      <a:lumMod val="50000"/>
                      <a:alpha val="40000"/>
                      <a:alpha val="40000"/>
                      <a:lumMod val="50000"/>
                    </a:schemeClr>
                  </a:outerShdw>
                </a:effectLst>
                <a:latin typeface="+mj-lt"/>
                <a:ea typeface="+mj-ea"/>
                <a:cs typeface="+mj-cs"/>
              </a:rPr>
              <a:t>Q &amp; A</a:t>
            </a:r>
          </a:p>
        </p:txBody>
      </p:sp>
      <p:pic>
        <p:nvPicPr>
          <p:cNvPr id="5" name="Picture 4" descr="A yellow sign with words cut out of it&#10;&#10;Description automatically generated">
            <a:extLst>
              <a:ext uri="{FF2B5EF4-FFF2-40B4-BE49-F238E27FC236}">
                <a16:creationId xmlns:a16="http://schemas.microsoft.com/office/drawing/2014/main" id="{5DA536A9-E121-4382-101A-0D347BC053CD}"/>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031397" y="443752"/>
            <a:ext cx="3077759" cy="2056503"/>
          </a:xfrm>
          <a:prstGeom prst="rect">
            <a:avLst/>
          </a:prstGeom>
        </p:spPr>
      </p:pic>
      <p:sp>
        <p:nvSpPr>
          <p:cNvPr id="12"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4131789"/>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 name="connsiteX0" fmla="*/ 0 w 3429000"/>
              <a:gd name="connsiteY0" fmla="*/ 0 h 13716"/>
              <a:gd name="connsiteX1" fmla="*/ 617220 w 3429000"/>
              <a:gd name="connsiteY1" fmla="*/ 0 h 13716"/>
              <a:gd name="connsiteX2" fmla="*/ 1200150 w 3429000"/>
              <a:gd name="connsiteY2" fmla="*/ 0 h 13716"/>
              <a:gd name="connsiteX3" fmla="*/ 1817370 w 3429000"/>
              <a:gd name="connsiteY3" fmla="*/ 0 h 13716"/>
              <a:gd name="connsiteX4" fmla="*/ 2503170 w 3429000"/>
              <a:gd name="connsiteY4" fmla="*/ 0 h 13716"/>
              <a:gd name="connsiteX5" fmla="*/ 3429000 w 3429000"/>
              <a:gd name="connsiteY5" fmla="*/ 0 h 13716"/>
              <a:gd name="connsiteX6" fmla="*/ 3429000 w 3429000"/>
              <a:gd name="connsiteY6" fmla="*/ 13716 h 13716"/>
              <a:gd name="connsiteX7" fmla="*/ 2743200 w 3429000"/>
              <a:gd name="connsiteY7" fmla="*/ 13716 h 13716"/>
              <a:gd name="connsiteX8" fmla="*/ 1988820 w 3429000"/>
              <a:gd name="connsiteY8" fmla="*/ 13716 h 13716"/>
              <a:gd name="connsiteX9" fmla="*/ 1405890 w 3429000"/>
              <a:gd name="connsiteY9" fmla="*/ 13716 h 13716"/>
              <a:gd name="connsiteX10" fmla="*/ 65151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78" y="4238"/>
                  <a:pt x="3429362" y="9645"/>
                  <a:pt x="3429000" y="13716"/>
                </a:cubicBezTo>
                <a:cubicBezTo>
                  <a:pt x="3212354" y="24300"/>
                  <a:pt x="3083619" y="-5408"/>
                  <a:pt x="2811780" y="13716"/>
                </a:cubicBezTo>
                <a:cubicBezTo>
                  <a:pt x="2533576" y="20486"/>
                  <a:pt x="2477440" y="15959"/>
                  <a:pt x="2228850" y="13716"/>
                </a:cubicBezTo>
                <a:cubicBezTo>
                  <a:pt x="2003657" y="-6415"/>
                  <a:pt x="1810789" y="13722"/>
                  <a:pt x="1543050" y="13716"/>
                </a:cubicBezTo>
                <a:cubicBezTo>
                  <a:pt x="1286635" y="-25734"/>
                  <a:pt x="1189418" y="17718"/>
                  <a:pt x="925830" y="13716"/>
                </a:cubicBezTo>
                <a:cubicBezTo>
                  <a:pt x="678389" y="-6959"/>
                  <a:pt x="367033" y="38662"/>
                  <a:pt x="0" y="13716"/>
                </a:cubicBezTo>
                <a:cubicBezTo>
                  <a:pt x="-950" y="8514"/>
                  <a:pt x="-119" y="3449"/>
                  <a:pt x="0" y="0"/>
                </a:cubicBezTo>
                <a:close/>
              </a:path>
              <a:path w="3429000" h="13716"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219" y="5403"/>
                  <a:pt x="3428159" y="9705"/>
                  <a:pt x="3429000" y="13716"/>
                </a:cubicBezTo>
                <a:cubicBezTo>
                  <a:pt x="3101445" y="-8012"/>
                  <a:pt x="2879434" y="29451"/>
                  <a:pt x="2743200" y="13716"/>
                </a:cubicBezTo>
                <a:cubicBezTo>
                  <a:pt x="2609544" y="9343"/>
                  <a:pt x="2334178" y="44077"/>
                  <a:pt x="1988820" y="13716"/>
                </a:cubicBezTo>
                <a:cubicBezTo>
                  <a:pt x="1620382" y="13563"/>
                  <a:pt x="1588099" y="-7567"/>
                  <a:pt x="1405890" y="13716"/>
                </a:cubicBezTo>
                <a:cubicBezTo>
                  <a:pt x="1266239" y="23975"/>
                  <a:pt x="867500" y="10636"/>
                  <a:pt x="651510" y="13716"/>
                </a:cubicBezTo>
                <a:cubicBezTo>
                  <a:pt x="445459" y="35533"/>
                  <a:pt x="119818" y="-28316"/>
                  <a:pt x="0" y="13716"/>
                </a:cubicBezTo>
                <a:cubicBezTo>
                  <a:pt x="242" y="7496"/>
                  <a:pt x="776" y="5947"/>
                  <a:pt x="0" y="0"/>
                </a:cubicBezTo>
                <a:close/>
              </a:path>
              <a:path w="3429000" h="13716"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104" y="3768"/>
                  <a:pt x="3429110" y="10153"/>
                  <a:pt x="3429000" y="13716"/>
                </a:cubicBezTo>
                <a:cubicBezTo>
                  <a:pt x="3250522" y="51451"/>
                  <a:pt x="3056248" y="-6129"/>
                  <a:pt x="2811780" y="13716"/>
                </a:cubicBezTo>
                <a:cubicBezTo>
                  <a:pt x="2534418" y="21986"/>
                  <a:pt x="2483107" y="15318"/>
                  <a:pt x="2228850" y="13716"/>
                </a:cubicBezTo>
                <a:cubicBezTo>
                  <a:pt x="1996093" y="-24934"/>
                  <a:pt x="1790611" y="30524"/>
                  <a:pt x="1543050" y="13716"/>
                </a:cubicBezTo>
                <a:cubicBezTo>
                  <a:pt x="1276188" y="-34299"/>
                  <a:pt x="1196665" y="-3522"/>
                  <a:pt x="925830" y="13716"/>
                </a:cubicBezTo>
                <a:cubicBezTo>
                  <a:pt x="718623" y="56844"/>
                  <a:pt x="374628" y="2046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62450"/>
            <a:ext cx="8520600" cy="572700"/>
          </a:xfrm>
        </p:spPr>
        <p:txBody>
          <a:bodyPr>
            <a:normAutofit fontScale="90000"/>
          </a:bodyPr>
          <a:lstStyle/>
          <a:p>
            <a:r>
              <a:rPr lang="en-US"/>
              <a:t>Business </a:t>
            </a:r>
            <a:r>
              <a:rPr lang="en-US" sz="2665"/>
              <a:t>Objective </a:t>
            </a:r>
            <a:r>
              <a:rPr lang="en-US"/>
              <a:t>understanding and High-level Approach</a:t>
            </a:r>
          </a:p>
        </p:txBody>
      </p:sp>
      <p:graphicFrame>
        <p:nvGraphicFramePr>
          <p:cNvPr id="5" name="Diagram 4"/>
          <p:cNvGraphicFramePr/>
          <p:nvPr/>
        </p:nvGraphicFramePr>
        <p:xfrm>
          <a:off x="497205" y="848995"/>
          <a:ext cx="8149590" cy="3215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nvSpPr>
        <p:spPr>
          <a:xfrm>
            <a:off x="441960" y="4364355"/>
            <a:ext cx="8588375" cy="57277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sz="1300"/>
              <a:t>Objective: We at MMA would have to analyse and suggest what are the potential features that might require attention to ensure the customers are retained to our client.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243120" y="154830"/>
            <a:ext cx="8520600" cy="572700"/>
          </a:xfrm>
          <a:prstGeom prst="rect">
            <a:avLst/>
          </a:prstGeom>
          <a:noFill/>
          <a:ln>
            <a:noFill/>
          </a:ln>
        </p:spPr>
        <p:txBody>
          <a:bodyPr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r>
              <a:rPr lang="en-US"/>
              <a:t>Data Health Review</a:t>
            </a:r>
          </a:p>
        </p:txBody>
      </p:sp>
      <p:graphicFrame>
        <p:nvGraphicFramePr>
          <p:cNvPr id="5" name="Diagram 4"/>
          <p:cNvGraphicFramePr/>
          <p:nvPr/>
        </p:nvGraphicFramePr>
        <p:xfrm>
          <a:off x="852170" y="445770"/>
          <a:ext cx="7484745" cy="44773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 Placeholder 2"/>
          <p:cNvSpPr>
            <a:spLocks noGrp="1"/>
          </p:cNvSpPr>
          <p:nvPr/>
        </p:nvSpPr>
        <p:spPr>
          <a:xfrm>
            <a:off x="243205" y="1344930"/>
            <a:ext cx="3030855" cy="1437640"/>
          </a:xfrm>
          <a:prstGeom prst="rect">
            <a:avLst/>
          </a:prstGeom>
          <a:noFill/>
          <a:ln>
            <a:noFill/>
          </a:ln>
        </p:spPr>
        <p:txBody>
          <a:bodyPr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buFont typeface="Wingdings" panose="05000000000000000000" charset="0"/>
              <a:buChar char=""/>
            </a:pPr>
            <a:r>
              <a:rPr lang="en-US" sz="1200"/>
              <a:t>Total number of rows - 54030.</a:t>
            </a:r>
          </a:p>
          <a:p>
            <a:pPr>
              <a:buFont typeface="Wingdings" panose="05000000000000000000" charset="0"/>
              <a:buChar char=""/>
            </a:pPr>
            <a:r>
              <a:rPr lang="en-US" sz="1200"/>
              <a:t>No missing values in dataset.</a:t>
            </a:r>
          </a:p>
          <a:p>
            <a:pPr>
              <a:buFont typeface="Wingdings" panose="05000000000000000000" charset="0"/>
              <a:buChar char=""/>
            </a:pPr>
            <a:r>
              <a:rPr lang="en-US" sz="1200"/>
              <a:t>Outliers in age (2 to 112) and gross income (2,336 to 7,089,412).</a:t>
            </a:r>
          </a:p>
        </p:txBody>
      </p:sp>
      <p:sp>
        <p:nvSpPr>
          <p:cNvPr id="10" name="Text Placeholder 2"/>
          <p:cNvSpPr>
            <a:spLocks noGrp="1"/>
          </p:cNvSpPr>
          <p:nvPr/>
        </p:nvSpPr>
        <p:spPr>
          <a:xfrm>
            <a:off x="6005195" y="445770"/>
            <a:ext cx="3030855" cy="1437640"/>
          </a:xfrm>
          <a:prstGeom prst="rect">
            <a:avLst/>
          </a:prstGeom>
          <a:noFill/>
          <a:ln>
            <a:noFill/>
          </a:ln>
        </p:spPr>
        <p:txBody>
          <a:bodyPr wrap="square" lIns="91425" tIns="91425" rIns="91425" bIns="91425" anchor="t" anchorCtr="0">
            <a:normAutofit fontScale="7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buFont typeface="Wingdings" panose="05000000000000000000" charset="0"/>
              <a:buChar char=""/>
            </a:pPr>
            <a:r>
              <a:rPr lang="en-US" sz="1715"/>
              <a:t>Data has 4 variables which are numeric in nature and 6 variables which are categorical.</a:t>
            </a:r>
          </a:p>
          <a:p>
            <a:pPr>
              <a:buFont typeface="Wingdings" panose="05000000000000000000" charset="0"/>
              <a:buChar char=""/>
            </a:pPr>
            <a:r>
              <a:rPr lang="en-US" sz="1715"/>
              <a:t>All the numerical values are in the right format.</a:t>
            </a:r>
          </a:p>
        </p:txBody>
      </p:sp>
      <p:sp>
        <p:nvSpPr>
          <p:cNvPr id="11" name="Text Placeholder 2"/>
          <p:cNvSpPr>
            <a:spLocks noGrp="1"/>
          </p:cNvSpPr>
          <p:nvPr/>
        </p:nvSpPr>
        <p:spPr>
          <a:xfrm>
            <a:off x="5936615" y="2988945"/>
            <a:ext cx="3099435" cy="1720215"/>
          </a:xfrm>
          <a:prstGeom prst="rect">
            <a:avLst/>
          </a:prstGeom>
          <a:noFill/>
          <a:ln>
            <a:noFill/>
          </a:ln>
        </p:spPr>
        <p:txBody>
          <a:bodyPr wrap="square" lIns="91425" tIns="91425" rIns="91425" bIns="91425" anchor="t" anchorCtr="0">
            <a:normAutofit fontScale="8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lvl="0" algn="l">
              <a:buFont typeface="Wingdings" panose="05000000000000000000" charset="0"/>
              <a:buChar char=""/>
            </a:pPr>
            <a:r>
              <a:rPr lang="en-US" sz="1200">
                <a:sym typeface="+mn-ea"/>
              </a:rPr>
              <a:t>Identifying duplicates and elementating them. Yes, Found ~ 1190.</a:t>
            </a:r>
          </a:p>
          <a:p>
            <a:pPr lvl="0" algn="l">
              <a:buFont typeface="Wingdings" panose="05000000000000000000" charset="0"/>
              <a:buChar char=""/>
            </a:pPr>
            <a:r>
              <a:rPr lang="en-US" sz="1200">
                <a:sym typeface="+mn-ea"/>
              </a:rPr>
              <a:t>Extra spaces eleminated.</a:t>
            </a:r>
          </a:p>
          <a:p>
            <a:pPr lvl="0" algn="l">
              <a:buFont typeface="Wingdings" panose="05000000000000000000" charset="0"/>
              <a:buChar char=""/>
            </a:pPr>
            <a:r>
              <a:rPr lang="en-US" sz="1200">
                <a:sym typeface="+mn-ea"/>
              </a:rPr>
              <a:t>EDD - Adding Years column by converting duration from days to number of years.</a:t>
            </a:r>
          </a:p>
          <a:p>
            <a:pPr lvl="0" algn="l">
              <a:buFont typeface="Wingdings" panose="05000000000000000000" charset="0"/>
              <a:buChar char=""/>
            </a:pPr>
            <a:endParaRPr lang="en-US" sz="1200">
              <a:sym typeface="+mn-ea"/>
            </a:endParaRPr>
          </a:p>
          <a:p>
            <a:pPr lvl="0" algn="l">
              <a:buFont typeface="Wingdings" panose="05000000000000000000" charset="0"/>
              <a:buChar char=""/>
            </a:pPr>
            <a:endParaRPr lang="en-US" sz="1200">
              <a:sym typeface="+mn-ea"/>
            </a:endParaRPr>
          </a:p>
          <a:p>
            <a:pPr lvl="0" algn="l">
              <a:buFont typeface="Wingdings" panose="05000000000000000000" charset="0"/>
              <a:buChar char=""/>
            </a:pPr>
            <a:r>
              <a:rPr lang="en-US" sz="1200">
                <a:sym typeface="+mn-ea"/>
              </a:rPr>
              <a:t>Data is Good to GO.</a:t>
            </a:r>
          </a:p>
        </p:txBody>
      </p:sp>
      <p:sp>
        <p:nvSpPr>
          <p:cNvPr id="13" name="Text Placeholder 2"/>
          <p:cNvSpPr>
            <a:spLocks noGrp="1"/>
          </p:cNvSpPr>
          <p:nvPr/>
        </p:nvSpPr>
        <p:spPr>
          <a:xfrm>
            <a:off x="295275" y="2988945"/>
            <a:ext cx="2926715" cy="1062990"/>
          </a:xfrm>
          <a:prstGeom prst="rect">
            <a:avLst/>
          </a:prstGeom>
          <a:noFill/>
          <a:ln>
            <a:noFill/>
          </a:ln>
        </p:spPr>
        <p:txBody>
          <a:bodyPr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panose="020B0604020202020204"/>
              <a:buChar char="●"/>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15000"/>
              </a:lnSpc>
              <a:spcBef>
                <a:spcPts val="0"/>
              </a:spcBef>
              <a:spcAft>
                <a:spcPts val="0"/>
              </a:spcAft>
              <a:buClr>
                <a:schemeClr val="dk2"/>
              </a:buClr>
              <a:buSzPts val="1400"/>
              <a:buFont typeface="Arial" panose="020B0604020202020204"/>
              <a:buChar char="■"/>
              <a:defRPr sz="14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a:buFont typeface="Wingdings" panose="05000000000000000000" charset="0"/>
              <a:buChar char=""/>
            </a:pPr>
            <a:r>
              <a:rPr lang="en-US" sz="1000"/>
              <a:t>Assumption: Number of credit cards, number of loans, Active_Inactive_end have only two values, 0 and 1. Assuming that these are categorical Values, we will be converting them into String.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2">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313182"/>
            <a:ext cx="8182230" cy="937045"/>
          </a:xfrm>
        </p:spPr>
        <p:txBody>
          <a:bodyPr vert="horz" lIns="91440" tIns="45720" rIns="91440" bIns="45720" rtlCol="0" anchor="ctr">
            <a:normAutofit/>
          </a:bodyPr>
          <a:lstStyle/>
          <a:p>
            <a:pPr algn="ctr">
              <a:lnSpc>
                <a:spcPct val="90000"/>
              </a:lnSpc>
              <a:spcBef>
                <a:spcPct val="0"/>
              </a:spcBef>
            </a:pPr>
            <a:r>
              <a:rPr lang="en-US" sz="5000" kern="1200">
                <a:solidFill>
                  <a:schemeClr val="tx1"/>
                </a:solidFill>
                <a:latin typeface="+mj-lt"/>
                <a:ea typeface="+mj-ea"/>
                <a:cs typeface="+mj-cs"/>
              </a:rPr>
              <a:t>Extended Data Dictionary</a:t>
            </a:r>
          </a:p>
        </p:txBody>
      </p:sp>
      <p:sp>
        <p:nvSpPr>
          <p:cNvPr id="2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5776" y="1300090"/>
            <a:ext cx="3429000" cy="13716"/>
          </a:xfrm>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 name="connsiteX0" fmla="*/ 0 w 3429000"/>
              <a:gd name="connsiteY0" fmla="*/ 0 h 13716"/>
              <a:gd name="connsiteX1" fmla="*/ 617220 w 3429000"/>
              <a:gd name="connsiteY1" fmla="*/ 0 h 13716"/>
              <a:gd name="connsiteX2" fmla="*/ 1200150 w 3429000"/>
              <a:gd name="connsiteY2" fmla="*/ 0 h 13716"/>
              <a:gd name="connsiteX3" fmla="*/ 1817370 w 3429000"/>
              <a:gd name="connsiteY3" fmla="*/ 0 h 13716"/>
              <a:gd name="connsiteX4" fmla="*/ 2503170 w 3429000"/>
              <a:gd name="connsiteY4" fmla="*/ 0 h 13716"/>
              <a:gd name="connsiteX5" fmla="*/ 3429000 w 3429000"/>
              <a:gd name="connsiteY5" fmla="*/ 0 h 13716"/>
              <a:gd name="connsiteX6" fmla="*/ 3429000 w 3429000"/>
              <a:gd name="connsiteY6" fmla="*/ 13716 h 13716"/>
              <a:gd name="connsiteX7" fmla="*/ 2743200 w 3429000"/>
              <a:gd name="connsiteY7" fmla="*/ 13716 h 13716"/>
              <a:gd name="connsiteX8" fmla="*/ 1988820 w 3429000"/>
              <a:gd name="connsiteY8" fmla="*/ 13716 h 13716"/>
              <a:gd name="connsiteX9" fmla="*/ 1405890 w 3429000"/>
              <a:gd name="connsiteY9" fmla="*/ 13716 h 13716"/>
              <a:gd name="connsiteX10" fmla="*/ 65151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07705" y="23860"/>
                  <a:pt x="509323" y="68036"/>
                  <a:pt x="685800" y="0"/>
                </a:cubicBezTo>
                <a:cubicBezTo>
                  <a:pt x="881422" y="-43910"/>
                  <a:pt x="1129204" y="-58858"/>
                  <a:pt x="1371600" y="0"/>
                </a:cubicBezTo>
                <a:cubicBezTo>
                  <a:pt x="1611115" y="-12848"/>
                  <a:pt x="1887211" y="-6418"/>
                  <a:pt x="2057400" y="0"/>
                </a:cubicBezTo>
                <a:cubicBezTo>
                  <a:pt x="2233905" y="-53439"/>
                  <a:pt x="2400311" y="-9735"/>
                  <a:pt x="2674620" y="0"/>
                </a:cubicBezTo>
                <a:cubicBezTo>
                  <a:pt x="2899369" y="50175"/>
                  <a:pt x="3197952" y="-27603"/>
                  <a:pt x="3429000" y="0"/>
                </a:cubicBezTo>
                <a:cubicBezTo>
                  <a:pt x="3428978" y="4238"/>
                  <a:pt x="3429362" y="9645"/>
                  <a:pt x="3429000" y="13716"/>
                </a:cubicBezTo>
                <a:cubicBezTo>
                  <a:pt x="3212354" y="24300"/>
                  <a:pt x="3083619" y="-5408"/>
                  <a:pt x="2811780" y="13716"/>
                </a:cubicBezTo>
                <a:cubicBezTo>
                  <a:pt x="2533576" y="20486"/>
                  <a:pt x="2477440" y="15959"/>
                  <a:pt x="2228850" y="13716"/>
                </a:cubicBezTo>
                <a:cubicBezTo>
                  <a:pt x="2003657" y="-6415"/>
                  <a:pt x="1810789" y="13722"/>
                  <a:pt x="1543050" y="13716"/>
                </a:cubicBezTo>
                <a:cubicBezTo>
                  <a:pt x="1286635" y="-25734"/>
                  <a:pt x="1189418" y="17718"/>
                  <a:pt x="925830" y="13716"/>
                </a:cubicBezTo>
                <a:cubicBezTo>
                  <a:pt x="678389" y="-6959"/>
                  <a:pt x="367033" y="38662"/>
                  <a:pt x="0" y="13716"/>
                </a:cubicBezTo>
                <a:cubicBezTo>
                  <a:pt x="-950" y="8514"/>
                  <a:pt x="-119" y="3449"/>
                  <a:pt x="0" y="0"/>
                </a:cubicBezTo>
                <a:close/>
              </a:path>
              <a:path w="3429000" h="13716" stroke="0" extrusionOk="0">
                <a:moveTo>
                  <a:pt x="0" y="0"/>
                </a:moveTo>
                <a:cubicBezTo>
                  <a:pt x="169914" y="-16656"/>
                  <a:pt x="469790" y="-24030"/>
                  <a:pt x="617220" y="0"/>
                </a:cubicBezTo>
                <a:cubicBezTo>
                  <a:pt x="786601" y="24467"/>
                  <a:pt x="1085311" y="15192"/>
                  <a:pt x="1200150" y="0"/>
                </a:cubicBezTo>
                <a:cubicBezTo>
                  <a:pt x="1340195" y="-5060"/>
                  <a:pt x="1552999" y="41254"/>
                  <a:pt x="1817370" y="0"/>
                </a:cubicBezTo>
                <a:cubicBezTo>
                  <a:pt x="2086739" y="-377"/>
                  <a:pt x="2228603" y="31972"/>
                  <a:pt x="2503170" y="0"/>
                </a:cubicBezTo>
                <a:cubicBezTo>
                  <a:pt x="2794334" y="-14173"/>
                  <a:pt x="3002837" y="-13310"/>
                  <a:pt x="3429000" y="0"/>
                </a:cubicBezTo>
                <a:cubicBezTo>
                  <a:pt x="3428219" y="5403"/>
                  <a:pt x="3428159" y="9705"/>
                  <a:pt x="3429000" y="13716"/>
                </a:cubicBezTo>
                <a:cubicBezTo>
                  <a:pt x="3101445" y="-8012"/>
                  <a:pt x="2879434" y="29451"/>
                  <a:pt x="2743200" y="13716"/>
                </a:cubicBezTo>
                <a:cubicBezTo>
                  <a:pt x="2609544" y="9343"/>
                  <a:pt x="2334178" y="44077"/>
                  <a:pt x="1988820" y="13716"/>
                </a:cubicBezTo>
                <a:cubicBezTo>
                  <a:pt x="1620382" y="13563"/>
                  <a:pt x="1588099" y="-7567"/>
                  <a:pt x="1405890" y="13716"/>
                </a:cubicBezTo>
                <a:cubicBezTo>
                  <a:pt x="1266239" y="23975"/>
                  <a:pt x="867500" y="10636"/>
                  <a:pt x="651510" y="13716"/>
                </a:cubicBezTo>
                <a:cubicBezTo>
                  <a:pt x="445459" y="35533"/>
                  <a:pt x="119818" y="-28316"/>
                  <a:pt x="0" y="13716"/>
                </a:cubicBezTo>
                <a:cubicBezTo>
                  <a:pt x="242" y="7496"/>
                  <a:pt x="776" y="5947"/>
                  <a:pt x="0" y="0"/>
                </a:cubicBezTo>
                <a:close/>
              </a:path>
              <a:path w="3429000" h="13716" fill="none" stroke="0" extrusionOk="0">
                <a:moveTo>
                  <a:pt x="0" y="0"/>
                </a:moveTo>
                <a:cubicBezTo>
                  <a:pt x="199661" y="29771"/>
                  <a:pt x="488726" y="20925"/>
                  <a:pt x="685800" y="0"/>
                </a:cubicBezTo>
                <a:cubicBezTo>
                  <a:pt x="835372" y="-29710"/>
                  <a:pt x="1088413" y="6369"/>
                  <a:pt x="1371600" y="0"/>
                </a:cubicBezTo>
                <a:cubicBezTo>
                  <a:pt x="1631865" y="6637"/>
                  <a:pt x="1839907" y="52251"/>
                  <a:pt x="2057400" y="0"/>
                </a:cubicBezTo>
                <a:cubicBezTo>
                  <a:pt x="2266442" y="-8132"/>
                  <a:pt x="2461070" y="-4034"/>
                  <a:pt x="2674620" y="0"/>
                </a:cubicBezTo>
                <a:cubicBezTo>
                  <a:pt x="2940120" y="30498"/>
                  <a:pt x="3202681" y="-54357"/>
                  <a:pt x="3429000" y="0"/>
                </a:cubicBezTo>
                <a:cubicBezTo>
                  <a:pt x="3429104" y="3768"/>
                  <a:pt x="3429110" y="10153"/>
                  <a:pt x="3429000" y="13716"/>
                </a:cubicBezTo>
                <a:cubicBezTo>
                  <a:pt x="3250522" y="51451"/>
                  <a:pt x="3056248" y="-6129"/>
                  <a:pt x="2811780" y="13716"/>
                </a:cubicBezTo>
                <a:cubicBezTo>
                  <a:pt x="2534418" y="21986"/>
                  <a:pt x="2483107" y="15318"/>
                  <a:pt x="2228850" y="13716"/>
                </a:cubicBezTo>
                <a:cubicBezTo>
                  <a:pt x="1996093" y="-24934"/>
                  <a:pt x="1790611" y="30524"/>
                  <a:pt x="1543050" y="13716"/>
                </a:cubicBezTo>
                <a:cubicBezTo>
                  <a:pt x="1276188" y="-34299"/>
                  <a:pt x="1196665" y="-3522"/>
                  <a:pt x="925830" y="13716"/>
                </a:cubicBezTo>
                <a:cubicBezTo>
                  <a:pt x="718623" y="56844"/>
                  <a:pt x="374628" y="20467"/>
                  <a:pt x="0" y="13716"/>
                </a:cubicBezTo>
                <a:cubicBezTo>
                  <a:pt x="84" y="8233"/>
                  <a:pt x="-347" y="318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custGeom>
                    <a:avLst/>
                    <a:gdLst>
                      <a:gd name="connsiteX0" fmla="*/ 0 w 3429000"/>
                      <a:gd name="connsiteY0" fmla="*/ 0 h 13716"/>
                      <a:gd name="connsiteX1" fmla="*/ 685800 w 3429000"/>
                      <a:gd name="connsiteY1" fmla="*/ 0 h 13716"/>
                      <a:gd name="connsiteX2" fmla="*/ 1371600 w 3429000"/>
                      <a:gd name="connsiteY2" fmla="*/ 0 h 13716"/>
                      <a:gd name="connsiteX3" fmla="*/ 2057400 w 3429000"/>
                      <a:gd name="connsiteY3" fmla="*/ 0 h 13716"/>
                      <a:gd name="connsiteX4" fmla="*/ 2674620 w 3429000"/>
                      <a:gd name="connsiteY4" fmla="*/ 0 h 13716"/>
                      <a:gd name="connsiteX5" fmla="*/ 3429000 w 3429000"/>
                      <a:gd name="connsiteY5" fmla="*/ 0 h 13716"/>
                      <a:gd name="connsiteX6" fmla="*/ 3429000 w 3429000"/>
                      <a:gd name="connsiteY6" fmla="*/ 13716 h 13716"/>
                      <a:gd name="connsiteX7" fmla="*/ 2811780 w 3429000"/>
                      <a:gd name="connsiteY7" fmla="*/ 13716 h 13716"/>
                      <a:gd name="connsiteX8" fmla="*/ 2228850 w 3429000"/>
                      <a:gd name="connsiteY8" fmla="*/ 13716 h 13716"/>
                      <a:gd name="connsiteX9" fmla="*/ 1543050 w 3429000"/>
                      <a:gd name="connsiteY9" fmla="*/ 13716 h 13716"/>
                      <a:gd name="connsiteX10" fmla="*/ 925830 w 3429000"/>
                      <a:gd name="connsiteY10" fmla="*/ 13716 h 13716"/>
                      <a:gd name="connsiteX11" fmla="*/ 0 w 3429000"/>
                      <a:gd name="connsiteY11" fmla="*/ 13716 h 13716"/>
                      <a:gd name="connsiteX12" fmla="*/ 0 w 3429000"/>
                      <a:gd name="connsiteY12"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29000" h="13716" fill="none" extrusionOk="0">
                        <a:moveTo>
                          <a:pt x="0" y="0"/>
                        </a:moveTo>
                        <a:cubicBezTo>
                          <a:pt x="219865" y="20479"/>
                          <a:pt x="493281" y="26186"/>
                          <a:pt x="685800" y="0"/>
                        </a:cubicBezTo>
                        <a:cubicBezTo>
                          <a:pt x="878319" y="-26186"/>
                          <a:pt x="1121382" y="-11869"/>
                          <a:pt x="1371600" y="0"/>
                        </a:cubicBezTo>
                        <a:cubicBezTo>
                          <a:pt x="1621818" y="11869"/>
                          <a:pt x="1878793" y="32281"/>
                          <a:pt x="2057400" y="0"/>
                        </a:cubicBezTo>
                        <a:cubicBezTo>
                          <a:pt x="2236007" y="-32281"/>
                          <a:pt x="2433797" y="-18251"/>
                          <a:pt x="2674620" y="0"/>
                        </a:cubicBezTo>
                        <a:cubicBezTo>
                          <a:pt x="2915443" y="18251"/>
                          <a:pt x="3205923" y="-1443"/>
                          <a:pt x="3429000" y="0"/>
                        </a:cubicBezTo>
                        <a:cubicBezTo>
                          <a:pt x="3429214" y="4075"/>
                          <a:pt x="3429316" y="9784"/>
                          <a:pt x="3429000" y="13716"/>
                        </a:cubicBezTo>
                        <a:cubicBezTo>
                          <a:pt x="3221081" y="44036"/>
                          <a:pt x="3088001" y="3494"/>
                          <a:pt x="2811780" y="13716"/>
                        </a:cubicBezTo>
                        <a:cubicBezTo>
                          <a:pt x="2535559" y="23938"/>
                          <a:pt x="2481355" y="20326"/>
                          <a:pt x="2228850" y="13716"/>
                        </a:cubicBezTo>
                        <a:cubicBezTo>
                          <a:pt x="1976345" y="7107"/>
                          <a:pt x="1807520" y="43784"/>
                          <a:pt x="1543050" y="13716"/>
                        </a:cubicBezTo>
                        <a:cubicBezTo>
                          <a:pt x="1278580" y="-16352"/>
                          <a:pt x="1181944" y="551"/>
                          <a:pt x="925830" y="13716"/>
                        </a:cubicBezTo>
                        <a:cubicBezTo>
                          <a:pt x="669716" y="26881"/>
                          <a:pt x="410304" y="30243"/>
                          <a:pt x="0" y="13716"/>
                        </a:cubicBezTo>
                        <a:cubicBezTo>
                          <a:pt x="-535" y="8247"/>
                          <a:pt x="-201" y="2959"/>
                          <a:pt x="0" y="0"/>
                        </a:cubicBezTo>
                        <a:close/>
                      </a:path>
                      <a:path w="3429000" h="13716" stroke="0" extrusionOk="0">
                        <a:moveTo>
                          <a:pt x="0" y="0"/>
                        </a:moveTo>
                        <a:cubicBezTo>
                          <a:pt x="174095" y="-12874"/>
                          <a:pt x="443087" y="-14090"/>
                          <a:pt x="617220" y="0"/>
                        </a:cubicBezTo>
                        <a:cubicBezTo>
                          <a:pt x="791353" y="14090"/>
                          <a:pt x="1072677" y="8451"/>
                          <a:pt x="1200150" y="0"/>
                        </a:cubicBezTo>
                        <a:cubicBezTo>
                          <a:pt x="1327623" y="-8451"/>
                          <a:pt x="1526638" y="19866"/>
                          <a:pt x="1817370" y="0"/>
                        </a:cubicBezTo>
                        <a:cubicBezTo>
                          <a:pt x="2108102" y="-19866"/>
                          <a:pt x="2221289" y="26161"/>
                          <a:pt x="2503170" y="0"/>
                        </a:cubicBezTo>
                        <a:cubicBezTo>
                          <a:pt x="2785051" y="-26161"/>
                          <a:pt x="3022134" y="39178"/>
                          <a:pt x="3429000" y="0"/>
                        </a:cubicBezTo>
                        <a:cubicBezTo>
                          <a:pt x="3428434" y="5320"/>
                          <a:pt x="3428676" y="9001"/>
                          <a:pt x="3429000" y="13716"/>
                        </a:cubicBezTo>
                        <a:cubicBezTo>
                          <a:pt x="3103464" y="-3979"/>
                          <a:pt x="2887909" y="18368"/>
                          <a:pt x="2743200" y="13716"/>
                        </a:cubicBezTo>
                        <a:cubicBezTo>
                          <a:pt x="2598491" y="9064"/>
                          <a:pt x="2362615" y="6084"/>
                          <a:pt x="1988820" y="13716"/>
                        </a:cubicBezTo>
                        <a:cubicBezTo>
                          <a:pt x="1615025" y="21348"/>
                          <a:pt x="1580494" y="-880"/>
                          <a:pt x="1405890" y="13716"/>
                        </a:cubicBezTo>
                        <a:cubicBezTo>
                          <a:pt x="1231286" y="28312"/>
                          <a:pt x="885259" y="-20857"/>
                          <a:pt x="651510" y="13716"/>
                        </a:cubicBezTo>
                        <a:cubicBezTo>
                          <a:pt x="417761" y="48289"/>
                          <a:pt x="138362" y="-18428"/>
                          <a:pt x="0" y="13716"/>
                        </a:cubicBezTo>
                        <a:cubicBezTo>
                          <a:pt x="58" y="7834"/>
                          <a:pt x="453" y="5833"/>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p:cNvGraphicFramePr/>
          <p:nvPr>
            <p:extLst>
              <p:ext uri="{D42A27DB-BD31-4B8C-83A1-F6EECF244321}">
                <p14:modId xmlns:p14="http://schemas.microsoft.com/office/powerpoint/2010/main" val="2880312373"/>
              </p:ext>
            </p:extLst>
          </p:nvPr>
        </p:nvGraphicFramePr>
        <p:xfrm>
          <a:off x="943192" y="1975104"/>
          <a:ext cx="7255331" cy="2689764"/>
        </p:xfrm>
        <a:graphic>
          <a:graphicData uri="http://schemas.openxmlformats.org/drawingml/2006/table">
            <a:tbl>
              <a:tblPr firstRow="1" bandRow="1">
                <a:tableStyleId>{5C22544A-7EE6-4342-B048-85BDC9FD1C3A}</a:tableStyleId>
              </a:tblPr>
              <a:tblGrid>
                <a:gridCol w="1177680">
                  <a:extLst>
                    <a:ext uri="{9D8B030D-6E8A-4147-A177-3AD203B41FA5}">
                      <a16:colId xmlns:a16="http://schemas.microsoft.com/office/drawing/2014/main" val="20000"/>
                    </a:ext>
                  </a:extLst>
                </a:gridCol>
                <a:gridCol w="826215">
                  <a:extLst>
                    <a:ext uri="{9D8B030D-6E8A-4147-A177-3AD203B41FA5}">
                      <a16:colId xmlns:a16="http://schemas.microsoft.com/office/drawing/2014/main" val="20001"/>
                    </a:ext>
                  </a:extLst>
                </a:gridCol>
                <a:gridCol w="4440361">
                  <a:extLst>
                    <a:ext uri="{9D8B030D-6E8A-4147-A177-3AD203B41FA5}">
                      <a16:colId xmlns:a16="http://schemas.microsoft.com/office/drawing/2014/main" val="20002"/>
                    </a:ext>
                  </a:extLst>
                </a:gridCol>
                <a:gridCol w="811075">
                  <a:extLst>
                    <a:ext uri="{9D8B030D-6E8A-4147-A177-3AD203B41FA5}">
                      <a16:colId xmlns:a16="http://schemas.microsoft.com/office/drawing/2014/main" val="20003"/>
                    </a:ext>
                  </a:extLst>
                </a:gridCol>
              </a:tblGrid>
              <a:tr h="224147">
                <a:tc>
                  <a:txBody>
                    <a:bodyPr/>
                    <a:lstStyle/>
                    <a:p>
                      <a:pPr marL="0" indent="0">
                        <a:buNone/>
                      </a:pPr>
                      <a:r>
                        <a:rPr lang="en-US" sz="900" b="1">
                          <a:solidFill>
                            <a:srgbClr val="FFFFFF"/>
                          </a:solidFill>
                          <a:latin typeface="Calibri" charset="-122"/>
                        </a:rPr>
                        <a:t>Variables</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03764"/>
                    </a:solidFill>
                  </a:tcPr>
                </a:tc>
                <a:tc>
                  <a:txBody>
                    <a:bodyPr/>
                    <a:lstStyle/>
                    <a:p>
                      <a:pPr marL="0" indent="0">
                        <a:buNone/>
                      </a:pPr>
                      <a:r>
                        <a:rPr lang="en-US" sz="900" b="1">
                          <a:solidFill>
                            <a:srgbClr val="FFFFFF"/>
                          </a:solidFill>
                          <a:latin typeface="Calibri" charset="-122"/>
                        </a:rPr>
                        <a:t>Variable Type</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03764"/>
                    </a:solidFill>
                  </a:tcPr>
                </a:tc>
                <a:tc>
                  <a:txBody>
                    <a:bodyPr/>
                    <a:lstStyle/>
                    <a:p>
                      <a:pPr marL="0" indent="0">
                        <a:buNone/>
                      </a:pPr>
                      <a:r>
                        <a:rPr lang="en-US" sz="900" b="1">
                          <a:solidFill>
                            <a:srgbClr val="FFFFFF"/>
                          </a:solidFill>
                          <a:latin typeface="Calibri" charset="-122"/>
                        </a:rPr>
                        <a:t>Description</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03764"/>
                    </a:solidFill>
                  </a:tcPr>
                </a:tc>
                <a:tc>
                  <a:txBody>
                    <a:bodyPr/>
                    <a:lstStyle/>
                    <a:p>
                      <a:pPr marL="0" indent="0">
                        <a:buNone/>
                      </a:pPr>
                      <a:r>
                        <a:rPr lang="en-US" sz="900" b="1">
                          <a:solidFill>
                            <a:srgbClr val="FFFFFF"/>
                          </a:solidFill>
                          <a:latin typeface="Calibri" charset="-122"/>
                        </a:rPr>
                        <a:t>Data Type</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203764"/>
                    </a:solidFill>
                  </a:tcPr>
                </a:tc>
                <a:extLst>
                  <a:ext uri="{0D108BD9-81ED-4DB2-BD59-A6C34878D82A}">
                    <a16:rowId xmlns:a16="http://schemas.microsoft.com/office/drawing/2014/main" val="10000"/>
                  </a:ext>
                </a:extLst>
              </a:tr>
              <a:tr h="224147">
                <a:tc>
                  <a:txBody>
                    <a:bodyPr/>
                    <a:lstStyle/>
                    <a:p>
                      <a:pPr marL="0" indent="0">
                        <a:buNone/>
                      </a:pPr>
                      <a:r>
                        <a:rPr lang="en-US" sz="900">
                          <a:solidFill>
                            <a:srgbClr val="000000"/>
                          </a:solidFill>
                          <a:latin typeface="Calibri" charset="-122"/>
                        </a:rPr>
                        <a:t>gender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Categorical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Gender of Customer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String</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extLst>
                  <a:ext uri="{0D108BD9-81ED-4DB2-BD59-A6C34878D82A}">
                    <a16:rowId xmlns:a16="http://schemas.microsoft.com/office/drawing/2014/main" val="10001"/>
                  </a:ext>
                </a:extLst>
              </a:tr>
              <a:tr h="224147">
                <a:tc>
                  <a:txBody>
                    <a:bodyPr/>
                    <a:lstStyle/>
                    <a:p>
                      <a:pPr marL="0" indent="0">
                        <a:buNone/>
                      </a:pPr>
                      <a:r>
                        <a:rPr lang="en-US" sz="900">
                          <a:solidFill>
                            <a:srgbClr val="000000"/>
                          </a:solidFill>
                          <a:latin typeface="Calibri" charset="-122"/>
                        </a:rPr>
                        <a:t>age</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Numerical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Age of Customer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Integer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extLst>
                  <a:ext uri="{0D108BD9-81ED-4DB2-BD59-A6C34878D82A}">
                    <a16:rowId xmlns:a16="http://schemas.microsoft.com/office/drawing/2014/main" val="10002"/>
                  </a:ext>
                </a:extLst>
              </a:tr>
              <a:tr h="224147">
                <a:tc>
                  <a:txBody>
                    <a:bodyPr/>
                    <a:lstStyle/>
                    <a:p>
                      <a:pPr marL="0" indent="0">
                        <a:buNone/>
                      </a:pPr>
                      <a:r>
                        <a:rPr lang="en-US" sz="900">
                          <a:solidFill>
                            <a:srgbClr val="000000"/>
                          </a:solidFill>
                          <a:latin typeface="Calibri" charset="-122"/>
                        </a:rPr>
                        <a:t>gross_income</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buNone/>
                      </a:pPr>
                      <a:r>
                        <a:rPr lang="en-US" sz="900">
                          <a:solidFill>
                            <a:srgbClr val="000000"/>
                          </a:solidFill>
                          <a:latin typeface="Calibri" charset="-122"/>
                        </a:rPr>
                        <a:t>Numerical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buNone/>
                      </a:pPr>
                      <a:r>
                        <a:rPr lang="en-US" sz="900">
                          <a:solidFill>
                            <a:srgbClr val="000000"/>
                          </a:solidFill>
                          <a:latin typeface="Calibri" charset="-122"/>
                        </a:rPr>
                        <a:t>Annual income</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tc>
                  <a:txBody>
                    <a:bodyPr/>
                    <a:lstStyle/>
                    <a:p>
                      <a:pPr marL="0" indent="0">
                        <a:buNone/>
                      </a:pPr>
                      <a:r>
                        <a:rPr lang="en-US" sz="900">
                          <a:solidFill>
                            <a:srgbClr val="000000"/>
                          </a:solidFill>
                          <a:latin typeface="Calibri" charset="-122"/>
                        </a:rPr>
                        <a:t>Float</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CE4D6"/>
                    </a:solidFill>
                  </a:tcPr>
                </a:tc>
                <a:extLst>
                  <a:ext uri="{0D108BD9-81ED-4DB2-BD59-A6C34878D82A}">
                    <a16:rowId xmlns:a16="http://schemas.microsoft.com/office/drawing/2014/main" val="10003"/>
                  </a:ext>
                </a:extLst>
              </a:tr>
              <a:tr h="224147">
                <a:tc>
                  <a:txBody>
                    <a:bodyPr/>
                    <a:lstStyle/>
                    <a:p>
                      <a:pPr marL="0" indent="0">
                        <a:buNone/>
                      </a:pPr>
                      <a:r>
                        <a:rPr lang="en-US" sz="900">
                          <a:solidFill>
                            <a:srgbClr val="000000"/>
                          </a:solidFill>
                          <a:latin typeface="Calibri" charset="-122"/>
                        </a:rPr>
                        <a:t>segment</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Categorical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Segment as specified by the bank</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tc>
                  <a:txBody>
                    <a:bodyPr/>
                    <a:lstStyle/>
                    <a:p>
                      <a:pPr marL="0" indent="0">
                        <a:buNone/>
                      </a:pPr>
                      <a:r>
                        <a:rPr lang="en-US" sz="900">
                          <a:solidFill>
                            <a:srgbClr val="000000"/>
                          </a:solidFill>
                          <a:latin typeface="Calibri" charset="-122"/>
                        </a:rPr>
                        <a:t>String</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E1F2"/>
                    </a:solidFill>
                  </a:tcPr>
                </a:tc>
                <a:extLst>
                  <a:ext uri="{0D108BD9-81ED-4DB2-BD59-A6C34878D82A}">
                    <a16:rowId xmlns:a16="http://schemas.microsoft.com/office/drawing/2014/main" val="10004"/>
                  </a:ext>
                </a:extLst>
              </a:tr>
              <a:tr h="224147">
                <a:tc>
                  <a:txBody>
                    <a:bodyPr/>
                    <a:lstStyle/>
                    <a:p>
                      <a:pPr marL="0" indent="0">
                        <a:buNone/>
                      </a:pPr>
                      <a:r>
                        <a:rPr lang="en-US" sz="900">
                          <a:solidFill>
                            <a:srgbClr val="000000"/>
                          </a:solidFill>
                          <a:latin typeface="Calibri" charset="-122"/>
                        </a:rPr>
                        <a:t>num_credit_cards</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Categorical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Number of credit cards issued</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String</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extLst>
                  <a:ext uri="{0D108BD9-81ED-4DB2-BD59-A6C34878D82A}">
                    <a16:rowId xmlns:a16="http://schemas.microsoft.com/office/drawing/2014/main" val="10005"/>
                  </a:ext>
                </a:extLst>
              </a:tr>
              <a:tr h="224147">
                <a:tc>
                  <a:txBody>
                    <a:bodyPr/>
                    <a:lstStyle/>
                    <a:p>
                      <a:pPr marL="0" indent="0">
                        <a:buNone/>
                      </a:pPr>
                      <a:r>
                        <a:rPr lang="en-US" sz="900">
                          <a:solidFill>
                            <a:srgbClr val="000000"/>
                          </a:solidFill>
                          <a:latin typeface="Calibri" charset="-122"/>
                        </a:rPr>
                        <a:t>active_inactive_start</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E699"/>
                    </a:solidFill>
                  </a:tcPr>
                </a:tc>
                <a:tc>
                  <a:txBody>
                    <a:bodyPr/>
                    <a:lstStyle/>
                    <a:p>
                      <a:pPr marL="0" indent="0">
                        <a:buNone/>
                      </a:pPr>
                      <a:r>
                        <a:rPr lang="en-US" sz="900">
                          <a:solidFill>
                            <a:srgbClr val="000000"/>
                          </a:solidFill>
                          <a:latin typeface="Calibri" charset="-122"/>
                        </a:rPr>
                        <a:t>Categorical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E699"/>
                    </a:solidFill>
                  </a:tcPr>
                </a:tc>
                <a:tc>
                  <a:txBody>
                    <a:bodyPr/>
                    <a:lstStyle/>
                    <a:p>
                      <a:pPr marL="0" indent="0">
                        <a:buNone/>
                      </a:pPr>
                      <a:r>
                        <a:rPr lang="en-US" sz="900">
                          <a:solidFill>
                            <a:srgbClr val="000000"/>
                          </a:solidFill>
                          <a:latin typeface="Calibri" charset="-122"/>
                        </a:rPr>
                        <a:t>Customer Inactivity Flag at the beginning of the period (A-Active, I-Inactive)</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E699"/>
                    </a:solidFill>
                  </a:tcPr>
                </a:tc>
                <a:tc>
                  <a:txBody>
                    <a:bodyPr/>
                    <a:lstStyle/>
                    <a:p>
                      <a:pPr marL="0" indent="0">
                        <a:buNone/>
                      </a:pPr>
                      <a:r>
                        <a:rPr lang="en-US" sz="900">
                          <a:solidFill>
                            <a:srgbClr val="000000"/>
                          </a:solidFill>
                          <a:latin typeface="Calibri" charset="-122"/>
                        </a:rPr>
                        <a:t>String </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E699"/>
                    </a:solidFill>
                  </a:tcPr>
                </a:tc>
                <a:extLst>
                  <a:ext uri="{0D108BD9-81ED-4DB2-BD59-A6C34878D82A}">
                    <a16:rowId xmlns:a16="http://schemas.microsoft.com/office/drawing/2014/main" val="10006"/>
                  </a:ext>
                </a:extLst>
              </a:tr>
              <a:tr h="224147">
                <a:tc>
                  <a:txBody>
                    <a:bodyPr/>
                    <a:lstStyle/>
                    <a:p>
                      <a:pPr marL="0" indent="0">
                        <a:buNone/>
                      </a:pPr>
                      <a:r>
                        <a:rPr lang="en-US" sz="900">
                          <a:solidFill>
                            <a:srgbClr val="000000"/>
                          </a:solidFill>
                          <a:latin typeface="Calibri" charset="-122"/>
                        </a:rPr>
                        <a:t>active_inactive_end</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E699"/>
                    </a:solidFill>
                  </a:tcPr>
                </a:tc>
                <a:tc>
                  <a:txBody>
                    <a:bodyPr/>
                    <a:lstStyle/>
                    <a:p>
                      <a:pPr marL="0" indent="0">
                        <a:buNone/>
                      </a:pPr>
                      <a:r>
                        <a:rPr lang="en-US" sz="900">
                          <a:solidFill>
                            <a:srgbClr val="000000"/>
                          </a:solidFill>
                          <a:latin typeface="Calibri" charset="-122"/>
                        </a:rPr>
                        <a:t>Categorical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E699"/>
                    </a:solidFill>
                  </a:tcPr>
                </a:tc>
                <a:tc>
                  <a:txBody>
                    <a:bodyPr/>
                    <a:lstStyle/>
                    <a:p>
                      <a:pPr marL="0" indent="0">
                        <a:buNone/>
                      </a:pPr>
                      <a:r>
                        <a:rPr lang="en-US" sz="900">
                          <a:solidFill>
                            <a:srgbClr val="000000"/>
                          </a:solidFill>
                          <a:latin typeface="Calibri" charset="-122"/>
                        </a:rPr>
                        <a:t>Customer Inactivity Flag at the end of the period (6 Months) (1-Active, 0-Inactive)</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E699"/>
                    </a:solidFill>
                  </a:tcPr>
                </a:tc>
                <a:tc>
                  <a:txBody>
                    <a:bodyPr/>
                    <a:lstStyle/>
                    <a:p>
                      <a:pPr marL="0" indent="0">
                        <a:buNone/>
                      </a:pPr>
                      <a:r>
                        <a:rPr lang="en-US" sz="900">
                          <a:solidFill>
                            <a:srgbClr val="000000"/>
                          </a:solidFill>
                          <a:latin typeface="Calibri" charset="-122"/>
                        </a:rPr>
                        <a:t>String </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E699"/>
                    </a:solidFill>
                  </a:tcPr>
                </a:tc>
                <a:extLst>
                  <a:ext uri="{0D108BD9-81ED-4DB2-BD59-A6C34878D82A}">
                    <a16:rowId xmlns:a16="http://schemas.microsoft.com/office/drawing/2014/main" val="10007"/>
                  </a:ext>
                </a:extLst>
              </a:tr>
              <a:tr h="224147">
                <a:tc>
                  <a:txBody>
                    <a:bodyPr/>
                    <a:lstStyle/>
                    <a:p>
                      <a:pPr marL="0" indent="0">
                        <a:buNone/>
                      </a:pPr>
                      <a:r>
                        <a:rPr lang="en-US" sz="900">
                          <a:solidFill>
                            <a:srgbClr val="000000"/>
                          </a:solidFill>
                          <a:latin typeface="Calibri" charset="-122"/>
                        </a:rPr>
                        <a:t>num_products</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Numerical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Total number of financial products that the customer has bought</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Integer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extLst>
                  <a:ext uri="{0D108BD9-81ED-4DB2-BD59-A6C34878D82A}">
                    <a16:rowId xmlns:a16="http://schemas.microsoft.com/office/drawing/2014/main" val="10008"/>
                  </a:ext>
                </a:extLst>
              </a:tr>
              <a:tr h="224147">
                <a:tc>
                  <a:txBody>
                    <a:bodyPr/>
                    <a:lstStyle/>
                    <a:p>
                      <a:pPr marL="0" indent="0">
                        <a:buNone/>
                      </a:pPr>
                      <a:r>
                        <a:rPr lang="en-US" sz="900">
                          <a:solidFill>
                            <a:srgbClr val="000000"/>
                          </a:solidFill>
                          <a:latin typeface="Calibri" charset="-122"/>
                        </a:rPr>
                        <a:t>num_loans</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Categorical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Total number loans disbursed to the customer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tc>
                  <a:txBody>
                    <a:bodyPr/>
                    <a:lstStyle/>
                    <a:p>
                      <a:pPr marL="0" indent="0">
                        <a:buNone/>
                      </a:pPr>
                      <a:r>
                        <a:rPr lang="en-US" sz="900">
                          <a:solidFill>
                            <a:srgbClr val="000000"/>
                          </a:solidFill>
                          <a:latin typeface="Calibri" charset="-122"/>
                        </a:rPr>
                        <a:t>String</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E2EFDA"/>
                    </a:solidFill>
                  </a:tcPr>
                </a:tc>
                <a:extLst>
                  <a:ext uri="{0D108BD9-81ED-4DB2-BD59-A6C34878D82A}">
                    <a16:rowId xmlns:a16="http://schemas.microsoft.com/office/drawing/2014/main" val="10009"/>
                  </a:ext>
                </a:extLst>
              </a:tr>
              <a:tr h="224147">
                <a:tc>
                  <a:txBody>
                    <a:bodyPr/>
                    <a:lstStyle/>
                    <a:p>
                      <a:pPr marL="0" indent="0">
                        <a:buNone/>
                      </a:pPr>
                      <a:r>
                        <a:rPr lang="en-US" sz="900">
                          <a:solidFill>
                            <a:srgbClr val="000000"/>
                          </a:solidFill>
                          <a:latin typeface="Calibri" charset="-122"/>
                        </a:rPr>
                        <a:t>duration</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buNone/>
                      </a:pPr>
                      <a:r>
                        <a:rPr lang="en-US" sz="900">
                          <a:solidFill>
                            <a:srgbClr val="000000"/>
                          </a:solidFill>
                          <a:latin typeface="Calibri" charset="-122"/>
                        </a:rPr>
                        <a:t>Numerical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buNone/>
                      </a:pPr>
                      <a:r>
                        <a:rPr lang="en-US" sz="900">
                          <a:solidFill>
                            <a:srgbClr val="000000"/>
                          </a:solidFill>
                          <a:latin typeface="Calibri" charset="-122"/>
                        </a:rPr>
                        <a:t>Number of days since customer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buNone/>
                      </a:pPr>
                      <a:r>
                        <a:rPr lang="en-US" sz="900">
                          <a:solidFill>
                            <a:srgbClr val="000000"/>
                          </a:solidFill>
                          <a:latin typeface="Calibri" charset="-122"/>
                        </a:rPr>
                        <a:t>Integer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10"/>
                  </a:ext>
                </a:extLst>
              </a:tr>
              <a:tr h="224147">
                <a:tc>
                  <a:txBody>
                    <a:bodyPr/>
                    <a:lstStyle/>
                    <a:p>
                      <a:pPr marL="0" indent="0">
                        <a:buNone/>
                      </a:pPr>
                      <a:r>
                        <a:rPr lang="en-US" sz="900">
                          <a:solidFill>
                            <a:srgbClr val="000000"/>
                          </a:solidFill>
                          <a:latin typeface="Calibri" charset="-122"/>
                        </a:rPr>
                        <a:t>duration_years</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buNone/>
                      </a:pPr>
                      <a:r>
                        <a:rPr lang="en-US" sz="900">
                          <a:solidFill>
                            <a:srgbClr val="000000"/>
                          </a:solidFill>
                          <a:latin typeface="Calibri" charset="-122"/>
                        </a:rPr>
                        <a:t>Numerical</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buNone/>
                      </a:pPr>
                      <a:r>
                        <a:rPr lang="en-US" sz="900">
                          <a:solidFill>
                            <a:srgbClr val="000000"/>
                          </a:solidFill>
                          <a:latin typeface="Calibri" charset="-122"/>
                        </a:rPr>
                        <a:t>Number of years since customer.</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tc>
                  <a:txBody>
                    <a:bodyPr/>
                    <a:lstStyle/>
                    <a:p>
                      <a:pPr marL="0" indent="0">
                        <a:buNone/>
                      </a:pPr>
                      <a:r>
                        <a:rPr lang="en-US" sz="900">
                          <a:solidFill>
                            <a:srgbClr val="000000"/>
                          </a:solidFill>
                          <a:latin typeface="Calibri" charset="-122"/>
                        </a:rPr>
                        <a:t>Float</a:t>
                      </a:r>
                    </a:p>
                  </a:txBody>
                  <a:tcPr marL="10814" marR="10814" marT="10814" marB="38931" anchor="b">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vert="horz" lIns="91440" tIns="45720" rIns="91440" bIns="45720" rtlCol="0" anchor="b">
            <a:normAutofit/>
          </a:bodyPr>
          <a:lstStyle/>
          <a:p>
            <a:pPr>
              <a:lnSpc>
                <a:spcPct val="90000"/>
              </a:lnSpc>
              <a:spcBef>
                <a:spcPct val="0"/>
              </a:spcBef>
            </a:pPr>
            <a:r>
              <a:rPr lang="en-US" sz="3800" kern="1200">
                <a:solidFill>
                  <a:schemeClr val="tx1"/>
                </a:solidFill>
                <a:latin typeface="+mj-lt"/>
                <a:ea typeface="+mj-ea"/>
                <a:cs typeface="+mj-cs"/>
              </a:rPr>
              <a:t>Exploratory Data Analysis</a:t>
            </a:r>
          </a:p>
        </p:txBody>
      </p:sp>
      <p:sp>
        <p:nvSpPr>
          <p:cNvPr id="2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2"/>
          <p:cNvSpPr>
            <a:spLocks noGrp="1"/>
          </p:cNvSpPr>
          <p:nvPr>
            <p:ph type="body" idx="1"/>
          </p:nvPr>
        </p:nvSpPr>
        <p:spPr>
          <a:xfrm>
            <a:off x="480060" y="2154674"/>
            <a:ext cx="3182691" cy="2490501"/>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Quality check of data</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Missing data</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Derivative features</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Removing duplicates from dataset</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Subsets of data</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Univariate Analysis</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Bi-variate Analysis</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Outlier Analysis</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Correlation Analysis</a:t>
            </a:r>
          </a:p>
          <a:p>
            <a:pPr indent="-228600">
              <a:lnSpc>
                <a:spcPct val="90000"/>
              </a:lnSpc>
              <a:spcAft>
                <a:spcPts val="600"/>
              </a:spcAft>
              <a:buFont typeface="Arial" panose="020B0604020202020204" pitchFamily="34" charset="0"/>
              <a:buChar char="•"/>
            </a:pPr>
            <a:r>
              <a:rPr lang="en-US" sz="1100" kern="1200">
                <a:solidFill>
                  <a:schemeClr val="tx1"/>
                </a:solidFill>
                <a:latin typeface="+mn-lt"/>
                <a:ea typeface="+mn-ea"/>
                <a:cs typeface="+mn-cs"/>
              </a:rPr>
              <a:t>Customer, Segment, Product Analysis</a:t>
            </a:r>
          </a:p>
        </p:txBody>
      </p:sp>
      <p:pic>
        <p:nvPicPr>
          <p:cNvPr id="24" name="Picture 4" descr="Magnifying glass showing decling performance">
            <a:extLst>
              <a:ext uri="{FF2B5EF4-FFF2-40B4-BE49-F238E27FC236}">
                <a16:creationId xmlns:a16="http://schemas.microsoft.com/office/drawing/2014/main" id="{7C266D85-BFC0-B0AF-FF89-141AE5C9DE8E}"/>
              </a:ext>
            </a:extLst>
          </p:cNvPr>
          <p:cNvPicPr>
            <a:picLocks noChangeAspect="1"/>
          </p:cNvPicPr>
          <p:nvPr/>
        </p:nvPicPr>
        <p:blipFill rotWithShape="1">
          <a:blip r:embed="rId2"/>
          <a:srcRect l="1242" r="31806"/>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9160" y="342900"/>
            <a:ext cx="8182230" cy="1026460"/>
          </a:xfrm>
        </p:spPr>
        <p:txBody>
          <a:bodyPr vert="horz" lIns="91440" tIns="45720" rIns="91440" bIns="45720" rtlCol="0" anchor="ctr">
            <a:normAutofit/>
          </a:bodyPr>
          <a:lstStyle/>
          <a:p>
            <a:pPr algn="ctr">
              <a:lnSpc>
                <a:spcPct val="90000"/>
              </a:lnSpc>
              <a:spcBef>
                <a:spcPct val="0"/>
              </a:spcBef>
            </a:pPr>
            <a:r>
              <a:rPr lang="en-US" sz="5000" kern="1200">
                <a:solidFill>
                  <a:schemeClr val="tx1"/>
                </a:solidFill>
                <a:latin typeface="+mj-lt"/>
                <a:ea typeface="+mj-ea"/>
                <a:cs typeface="+mj-cs"/>
              </a:rPr>
              <a:t>Outliers</a:t>
            </a:r>
          </a:p>
        </p:txBody>
      </p:sp>
      <p:sp>
        <p:nvSpPr>
          <p:cNvPr id="30"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37560" y="1388012"/>
            <a:ext cx="2468880" cy="13716"/>
          </a:xfrm>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 name="connsiteX0" fmla="*/ 0 w 2468880"/>
              <a:gd name="connsiteY0" fmla="*/ 0 h 13716"/>
              <a:gd name="connsiteX1" fmla="*/ 567842 w 2468880"/>
              <a:gd name="connsiteY1" fmla="*/ 0 h 13716"/>
              <a:gd name="connsiteX2" fmla="*/ 1234440 w 2468880"/>
              <a:gd name="connsiteY2" fmla="*/ 0 h 13716"/>
              <a:gd name="connsiteX3" fmla="*/ 1777594 w 2468880"/>
              <a:gd name="connsiteY3" fmla="*/ 0 h 13716"/>
              <a:gd name="connsiteX4" fmla="*/ 2468880 w 2468880"/>
              <a:gd name="connsiteY4" fmla="*/ 0 h 13716"/>
              <a:gd name="connsiteX5" fmla="*/ 2468880 w 2468880"/>
              <a:gd name="connsiteY5" fmla="*/ 13716 h 13716"/>
              <a:gd name="connsiteX6" fmla="*/ 1876349 w 2468880"/>
              <a:gd name="connsiteY6" fmla="*/ 13716 h 13716"/>
              <a:gd name="connsiteX7" fmla="*/ 1209751 w 2468880"/>
              <a:gd name="connsiteY7" fmla="*/ 13716 h 13716"/>
              <a:gd name="connsiteX8" fmla="*/ 617220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2691" y="-12357"/>
                  <a:pt x="387089" y="31321"/>
                  <a:pt x="592531" y="0"/>
                </a:cubicBezTo>
                <a:cubicBezTo>
                  <a:pt x="767979" y="-23244"/>
                  <a:pt x="871733" y="8472"/>
                  <a:pt x="1160374" y="0"/>
                </a:cubicBezTo>
                <a:cubicBezTo>
                  <a:pt x="1449601" y="-3911"/>
                  <a:pt x="1607266" y="19376"/>
                  <a:pt x="1728216" y="0"/>
                </a:cubicBezTo>
                <a:cubicBezTo>
                  <a:pt x="1818829" y="-58888"/>
                  <a:pt x="2275430" y="-9413"/>
                  <a:pt x="2468880" y="0"/>
                </a:cubicBezTo>
                <a:cubicBezTo>
                  <a:pt x="2468188" y="5888"/>
                  <a:pt x="2468638" y="7585"/>
                  <a:pt x="2468880" y="13716"/>
                </a:cubicBezTo>
                <a:cubicBezTo>
                  <a:pt x="2232442" y="-7891"/>
                  <a:pt x="2078773" y="18481"/>
                  <a:pt x="1802282" y="13716"/>
                </a:cubicBezTo>
                <a:cubicBezTo>
                  <a:pt x="1540683" y="28046"/>
                  <a:pt x="1384233" y="12786"/>
                  <a:pt x="1209751" y="13716"/>
                </a:cubicBezTo>
                <a:cubicBezTo>
                  <a:pt x="1038679" y="-32929"/>
                  <a:pt x="820616" y="386"/>
                  <a:pt x="641909" y="13716"/>
                </a:cubicBezTo>
                <a:cubicBezTo>
                  <a:pt x="423595" y="7916"/>
                  <a:pt x="155068" y="36884"/>
                  <a:pt x="0" y="13716"/>
                </a:cubicBezTo>
                <a:cubicBezTo>
                  <a:pt x="-272" y="10611"/>
                  <a:pt x="1187" y="4872"/>
                  <a:pt x="0" y="0"/>
                </a:cubicBezTo>
                <a:close/>
              </a:path>
              <a:path w="2468880" h="13716" stroke="0" extrusionOk="0">
                <a:moveTo>
                  <a:pt x="0" y="0"/>
                </a:moveTo>
                <a:cubicBezTo>
                  <a:pt x="201127" y="34474"/>
                  <a:pt x="321325" y="11273"/>
                  <a:pt x="567842" y="0"/>
                </a:cubicBezTo>
                <a:cubicBezTo>
                  <a:pt x="816255" y="-37660"/>
                  <a:pt x="940209" y="-838"/>
                  <a:pt x="1234440" y="0"/>
                </a:cubicBezTo>
                <a:cubicBezTo>
                  <a:pt x="1509789" y="16874"/>
                  <a:pt x="1664509" y="5689"/>
                  <a:pt x="1777594" y="0"/>
                </a:cubicBezTo>
                <a:cubicBezTo>
                  <a:pt x="1845726" y="-6548"/>
                  <a:pt x="2193196" y="19370"/>
                  <a:pt x="2468880" y="0"/>
                </a:cubicBezTo>
                <a:cubicBezTo>
                  <a:pt x="2469348" y="4754"/>
                  <a:pt x="2469666" y="7202"/>
                  <a:pt x="2468880" y="13716"/>
                </a:cubicBezTo>
                <a:cubicBezTo>
                  <a:pt x="2271382" y="39808"/>
                  <a:pt x="1978656" y="27169"/>
                  <a:pt x="1876349" y="13716"/>
                </a:cubicBezTo>
                <a:cubicBezTo>
                  <a:pt x="1751977" y="-10588"/>
                  <a:pt x="1388067" y="-1350"/>
                  <a:pt x="1209751" y="13716"/>
                </a:cubicBezTo>
                <a:cubicBezTo>
                  <a:pt x="1065802" y="26489"/>
                  <a:pt x="753821" y="-5576"/>
                  <a:pt x="617220" y="13716"/>
                </a:cubicBezTo>
                <a:cubicBezTo>
                  <a:pt x="481425" y="23840"/>
                  <a:pt x="248319" y="-4963"/>
                  <a:pt x="0" y="13716"/>
                </a:cubicBezTo>
                <a:cubicBezTo>
                  <a:pt x="255" y="8106"/>
                  <a:pt x="1215" y="5237"/>
                  <a:pt x="0" y="0"/>
                </a:cubicBezTo>
                <a:close/>
              </a:path>
              <a:path w="2468880" h="13716" fill="none" stroke="0" extrusionOk="0">
                <a:moveTo>
                  <a:pt x="0" y="0"/>
                </a:moveTo>
                <a:cubicBezTo>
                  <a:pt x="191987" y="-31891"/>
                  <a:pt x="414837" y="25678"/>
                  <a:pt x="592531" y="0"/>
                </a:cubicBezTo>
                <a:cubicBezTo>
                  <a:pt x="785000" y="-43603"/>
                  <a:pt x="868560" y="12415"/>
                  <a:pt x="1160374" y="0"/>
                </a:cubicBezTo>
                <a:cubicBezTo>
                  <a:pt x="1441409" y="-18672"/>
                  <a:pt x="1600372" y="47113"/>
                  <a:pt x="1728216" y="0"/>
                </a:cubicBezTo>
                <a:cubicBezTo>
                  <a:pt x="1847110" y="23792"/>
                  <a:pt x="2233557" y="23802"/>
                  <a:pt x="2468880" y="0"/>
                </a:cubicBezTo>
                <a:cubicBezTo>
                  <a:pt x="2468111" y="5840"/>
                  <a:pt x="2468272" y="8037"/>
                  <a:pt x="2468880" y="13716"/>
                </a:cubicBezTo>
                <a:cubicBezTo>
                  <a:pt x="2265563" y="-22543"/>
                  <a:pt x="2033349" y="11690"/>
                  <a:pt x="1802282" y="13716"/>
                </a:cubicBezTo>
                <a:cubicBezTo>
                  <a:pt x="1512355" y="27001"/>
                  <a:pt x="1367809" y="24730"/>
                  <a:pt x="1209751" y="13716"/>
                </a:cubicBezTo>
                <a:cubicBezTo>
                  <a:pt x="1060405" y="21557"/>
                  <a:pt x="875661" y="6266"/>
                  <a:pt x="641909" y="13716"/>
                </a:cubicBezTo>
                <a:cubicBezTo>
                  <a:pt x="461670" y="10009"/>
                  <a:pt x="162829" y="13891"/>
                  <a:pt x="0" y="13716"/>
                </a:cubicBezTo>
                <a:cubicBezTo>
                  <a:pt x="48" y="10879"/>
                  <a:pt x="353" y="48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custGeom>
                    <a:avLst/>
                    <a:gdLst>
                      <a:gd name="connsiteX0" fmla="*/ 0 w 2468880"/>
                      <a:gd name="connsiteY0" fmla="*/ 0 h 13716"/>
                      <a:gd name="connsiteX1" fmla="*/ 592531 w 2468880"/>
                      <a:gd name="connsiteY1" fmla="*/ 0 h 13716"/>
                      <a:gd name="connsiteX2" fmla="*/ 1160374 w 2468880"/>
                      <a:gd name="connsiteY2" fmla="*/ 0 h 13716"/>
                      <a:gd name="connsiteX3" fmla="*/ 1728216 w 2468880"/>
                      <a:gd name="connsiteY3" fmla="*/ 0 h 13716"/>
                      <a:gd name="connsiteX4" fmla="*/ 2468880 w 2468880"/>
                      <a:gd name="connsiteY4" fmla="*/ 0 h 13716"/>
                      <a:gd name="connsiteX5" fmla="*/ 2468880 w 2468880"/>
                      <a:gd name="connsiteY5" fmla="*/ 13716 h 13716"/>
                      <a:gd name="connsiteX6" fmla="*/ 1802282 w 2468880"/>
                      <a:gd name="connsiteY6" fmla="*/ 13716 h 13716"/>
                      <a:gd name="connsiteX7" fmla="*/ 1209751 w 2468880"/>
                      <a:gd name="connsiteY7" fmla="*/ 13716 h 13716"/>
                      <a:gd name="connsiteX8" fmla="*/ 641909 w 2468880"/>
                      <a:gd name="connsiteY8" fmla="*/ 13716 h 13716"/>
                      <a:gd name="connsiteX9" fmla="*/ 0 w 2468880"/>
                      <a:gd name="connsiteY9" fmla="*/ 13716 h 13716"/>
                      <a:gd name="connsiteX10" fmla="*/ 0 w 246888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68880" h="13716" fill="none" extrusionOk="0">
                        <a:moveTo>
                          <a:pt x="0" y="0"/>
                        </a:moveTo>
                        <a:cubicBezTo>
                          <a:pt x="171523" y="-1510"/>
                          <a:pt x="416079" y="20036"/>
                          <a:pt x="592531" y="0"/>
                        </a:cubicBezTo>
                        <a:cubicBezTo>
                          <a:pt x="768983" y="-20036"/>
                          <a:pt x="878305" y="13110"/>
                          <a:pt x="1160374" y="0"/>
                        </a:cubicBezTo>
                        <a:cubicBezTo>
                          <a:pt x="1442443" y="-13110"/>
                          <a:pt x="1612108" y="24695"/>
                          <a:pt x="1728216" y="0"/>
                        </a:cubicBezTo>
                        <a:cubicBezTo>
                          <a:pt x="1844324" y="-24695"/>
                          <a:pt x="2271040" y="20667"/>
                          <a:pt x="2468880" y="0"/>
                        </a:cubicBezTo>
                        <a:cubicBezTo>
                          <a:pt x="2468530" y="5728"/>
                          <a:pt x="2468490" y="7624"/>
                          <a:pt x="2468880" y="13716"/>
                        </a:cubicBezTo>
                        <a:cubicBezTo>
                          <a:pt x="2229297" y="-19231"/>
                          <a:pt x="2066775" y="25681"/>
                          <a:pt x="1802282" y="13716"/>
                        </a:cubicBezTo>
                        <a:cubicBezTo>
                          <a:pt x="1537789" y="1751"/>
                          <a:pt x="1379930" y="17694"/>
                          <a:pt x="1209751" y="13716"/>
                        </a:cubicBezTo>
                        <a:cubicBezTo>
                          <a:pt x="1039572" y="9738"/>
                          <a:pt x="837025" y="8278"/>
                          <a:pt x="641909" y="13716"/>
                        </a:cubicBezTo>
                        <a:cubicBezTo>
                          <a:pt x="446793" y="19154"/>
                          <a:pt x="170561" y="13900"/>
                          <a:pt x="0" y="13716"/>
                        </a:cubicBezTo>
                        <a:cubicBezTo>
                          <a:pt x="-302" y="10335"/>
                          <a:pt x="417" y="4724"/>
                          <a:pt x="0" y="0"/>
                        </a:cubicBezTo>
                        <a:close/>
                      </a:path>
                      <a:path w="2468880" h="13716" stroke="0" extrusionOk="0">
                        <a:moveTo>
                          <a:pt x="0" y="0"/>
                        </a:moveTo>
                        <a:cubicBezTo>
                          <a:pt x="190931" y="24910"/>
                          <a:pt x="333688" y="11559"/>
                          <a:pt x="567842" y="0"/>
                        </a:cubicBezTo>
                        <a:cubicBezTo>
                          <a:pt x="801996" y="-11559"/>
                          <a:pt x="939971" y="-5677"/>
                          <a:pt x="1234440" y="0"/>
                        </a:cubicBezTo>
                        <a:cubicBezTo>
                          <a:pt x="1528909" y="5677"/>
                          <a:pt x="1658539" y="5184"/>
                          <a:pt x="1777594" y="0"/>
                        </a:cubicBezTo>
                        <a:cubicBezTo>
                          <a:pt x="1896649" y="-5184"/>
                          <a:pt x="2186164" y="23915"/>
                          <a:pt x="2468880" y="0"/>
                        </a:cubicBezTo>
                        <a:cubicBezTo>
                          <a:pt x="2469409" y="5071"/>
                          <a:pt x="2469155" y="7437"/>
                          <a:pt x="2468880" y="13716"/>
                        </a:cubicBezTo>
                        <a:cubicBezTo>
                          <a:pt x="2271330" y="32027"/>
                          <a:pt x="2001027" y="26982"/>
                          <a:pt x="1876349" y="13716"/>
                        </a:cubicBezTo>
                        <a:cubicBezTo>
                          <a:pt x="1751671" y="450"/>
                          <a:pt x="1364652" y="10491"/>
                          <a:pt x="1209751" y="13716"/>
                        </a:cubicBezTo>
                        <a:cubicBezTo>
                          <a:pt x="1054850" y="16941"/>
                          <a:pt x="748438" y="15502"/>
                          <a:pt x="617220" y="13716"/>
                        </a:cubicBezTo>
                        <a:cubicBezTo>
                          <a:pt x="486002" y="11930"/>
                          <a:pt x="237432" y="22628"/>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Screenshot 2023-07-28 at 10.23.01 PM"/>
          <p:cNvPicPr>
            <a:picLocks noChangeAspect="1"/>
          </p:cNvPicPr>
          <p:nvPr/>
        </p:nvPicPr>
        <p:blipFill>
          <a:blip r:embed="rId2"/>
          <a:stretch>
            <a:fillRect/>
          </a:stretch>
        </p:blipFill>
        <p:spPr>
          <a:xfrm>
            <a:off x="473922" y="1981962"/>
            <a:ext cx="3743028" cy="2704338"/>
          </a:xfrm>
          <a:prstGeom prst="rect">
            <a:avLst/>
          </a:prstGeom>
        </p:spPr>
      </p:pic>
      <p:pic>
        <p:nvPicPr>
          <p:cNvPr id="7" name="Picture 6" descr="Screenshot 2023-07-28 at 10.22.38 PM"/>
          <p:cNvPicPr>
            <a:picLocks noChangeAspect="1"/>
          </p:cNvPicPr>
          <p:nvPr/>
        </p:nvPicPr>
        <p:blipFill>
          <a:blip r:embed="rId3"/>
          <a:stretch>
            <a:fillRect/>
          </a:stretch>
        </p:blipFill>
        <p:spPr>
          <a:xfrm>
            <a:off x="4911722" y="1981962"/>
            <a:ext cx="3769111" cy="27043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244026"/>
            <a:ext cx="3276451" cy="1467631"/>
          </a:xfrm>
        </p:spPr>
        <p:txBody>
          <a:bodyPr vert="horz" lIns="91440" tIns="45720" rIns="91440" bIns="45720" rtlCol="0" anchor="b">
            <a:normAutofit/>
          </a:bodyPr>
          <a:lstStyle/>
          <a:p>
            <a:pPr>
              <a:lnSpc>
                <a:spcPct val="90000"/>
              </a:lnSpc>
              <a:spcBef>
                <a:spcPct val="0"/>
              </a:spcBef>
            </a:pPr>
            <a:r>
              <a:rPr lang="en-US" sz="3200" kern="1200">
                <a:solidFill>
                  <a:schemeClr val="tx1"/>
                </a:solidFill>
                <a:latin typeface="+mj-lt"/>
                <a:ea typeface="+mj-ea"/>
                <a:cs typeface="+mj-cs"/>
              </a:rPr>
              <a:t>KPI / Metric Based Questions</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1940245"/>
            <a:ext cx="2606040" cy="13716"/>
          </a:xfrm>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 name="connsiteX0" fmla="*/ 0 w 2606040"/>
              <a:gd name="connsiteY0" fmla="*/ 0 h 13716"/>
              <a:gd name="connsiteX1" fmla="*/ 599389 w 2606040"/>
              <a:gd name="connsiteY1" fmla="*/ 0 h 13716"/>
              <a:gd name="connsiteX2" fmla="*/ 1303020 w 2606040"/>
              <a:gd name="connsiteY2" fmla="*/ 0 h 13716"/>
              <a:gd name="connsiteX3" fmla="*/ 1876349 w 2606040"/>
              <a:gd name="connsiteY3" fmla="*/ 0 h 13716"/>
              <a:gd name="connsiteX4" fmla="*/ 2606040 w 2606040"/>
              <a:gd name="connsiteY4" fmla="*/ 0 h 13716"/>
              <a:gd name="connsiteX5" fmla="*/ 2606040 w 2606040"/>
              <a:gd name="connsiteY5" fmla="*/ 13716 h 13716"/>
              <a:gd name="connsiteX6" fmla="*/ 1980590 w 2606040"/>
              <a:gd name="connsiteY6" fmla="*/ 13716 h 13716"/>
              <a:gd name="connsiteX7" fmla="*/ 1276960 w 2606040"/>
              <a:gd name="connsiteY7" fmla="*/ 13716 h 13716"/>
              <a:gd name="connsiteX8" fmla="*/ 65151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11079" y="-22080"/>
                  <a:pt x="479378" y="-26537"/>
                  <a:pt x="625450" y="0"/>
                </a:cubicBezTo>
                <a:cubicBezTo>
                  <a:pt x="925937" y="-4758"/>
                  <a:pt x="973176" y="15739"/>
                  <a:pt x="1224839" y="0"/>
                </a:cubicBezTo>
                <a:cubicBezTo>
                  <a:pt x="1479663" y="-11328"/>
                  <a:pt x="1566636" y="18697"/>
                  <a:pt x="1824228" y="0"/>
                </a:cubicBezTo>
                <a:cubicBezTo>
                  <a:pt x="2086799" y="-72665"/>
                  <a:pt x="2306223" y="-891"/>
                  <a:pt x="2606040" y="0"/>
                </a:cubicBezTo>
                <a:cubicBezTo>
                  <a:pt x="2605838" y="5689"/>
                  <a:pt x="2605775" y="8075"/>
                  <a:pt x="2606040" y="13716"/>
                </a:cubicBezTo>
                <a:cubicBezTo>
                  <a:pt x="2260204" y="24770"/>
                  <a:pt x="2175708" y="1042"/>
                  <a:pt x="1902409" y="13716"/>
                </a:cubicBezTo>
                <a:cubicBezTo>
                  <a:pt x="1638502" y="36492"/>
                  <a:pt x="1460923" y="-20841"/>
                  <a:pt x="1276960" y="13716"/>
                </a:cubicBezTo>
                <a:cubicBezTo>
                  <a:pt x="1057717" y="9789"/>
                  <a:pt x="867956" y="-2252"/>
                  <a:pt x="677570" y="13716"/>
                </a:cubicBezTo>
                <a:cubicBezTo>
                  <a:pt x="457951" y="28801"/>
                  <a:pt x="189752" y="50816"/>
                  <a:pt x="0" y="13716"/>
                </a:cubicBezTo>
                <a:cubicBezTo>
                  <a:pt x="468" y="10483"/>
                  <a:pt x="836" y="5117"/>
                  <a:pt x="0" y="0"/>
                </a:cubicBezTo>
                <a:close/>
              </a:path>
              <a:path w="2606040" h="13716" stroke="0" extrusionOk="0">
                <a:moveTo>
                  <a:pt x="0" y="0"/>
                </a:moveTo>
                <a:cubicBezTo>
                  <a:pt x="172759" y="3236"/>
                  <a:pt x="361166" y="-13413"/>
                  <a:pt x="599389" y="0"/>
                </a:cubicBezTo>
                <a:cubicBezTo>
                  <a:pt x="841226" y="37042"/>
                  <a:pt x="968991" y="14587"/>
                  <a:pt x="1303020" y="0"/>
                </a:cubicBezTo>
                <a:cubicBezTo>
                  <a:pt x="1643101" y="-7120"/>
                  <a:pt x="1717813" y="7213"/>
                  <a:pt x="1876349" y="0"/>
                </a:cubicBezTo>
                <a:cubicBezTo>
                  <a:pt x="2036762" y="-14138"/>
                  <a:pt x="2426397" y="-4451"/>
                  <a:pt x="2606040" y="0"/>
                </a:cubicBezTo>
                <a:cubicBezTo>
                  <a:pt x="2607080" y="4836"/>
                  <a:pt x="2606317" y="7740"/>
                  <a:pt x="2606040" y="13716"/>
                </a:cubicBezTo>
                <a:cubicBezTo>
                  <a:pt x="2347059" y="-1948"/>
                  <a:pt x="2192004" y="4234"/>
                  <a:pt x="1980590" y="13716"/>
                </a:cubicBezTo>
                <a:cubicBezTo>
                  <a:pt x="1783984" y="-14317"/>
                  <a:pt x="1487673" y="41336"/>
                  <a:pt x="1276960" y="13716"/>
                </a:cubicBezTo>
                <a:cubicBezTo>
                  <a:pt x="1087111" y="-41823"/>
                  <a:pt x="879204" y="42195"/>
                  <a:pt x="651510" y="13716"/>
                </a:cubicBezTo>
                <a:cubicBezTo>
                  <a:pt x="430798" y="-32336"/>
                  <a:pt x="132889" y="-38039"/>
                  <a:pt x="0" y="13716"/>
                </a:cubicBezTo>
                <a:cubicBezTo>
                  <a:pt x="1109" y="8984"/>
                  <a:pt x="330" y="5748"/>
                  <a:pt x="0" y="0"/>
                </a:cubicBezTo>
                <a:close/>
              </a:path>
              <a:path w="2606040" h="13716" fill="none" stroke="0" extrusionOk="0">
                <a:moveTo>
                  <a:pt x="0" y="0"/>
                </a:moveTo>
                <a:cubicBezTo>
                  <a:pt x="202328" y="-14716"/>
                  <a:pt x="332722" y="-11499"/>
                  <a:pt x="625450" y="0"/>
                </a:cubicBezTo>
                <a:cubicBezTo>
                  <a:pt x="927712" y="6878"/>
                  <a:pt x="971143" y="7084"/>
                  <a:pt x="1224839" y="0"/>
                </a:cubicBezTo>
                <a:cubicBezTo>
                  <a:pt x="1477775" y="-16815"/>
                  <a:pt x="1569904" y="19146"/>
                  <a:pt x="1824228" y="0"/>
                </a:cubicBezTo>
                <a:cubicBezTo>
                  <a:pt x="2055206" y="24867"/>
                  <a:pt x="2317192" y="-62872"/>
                  <a:pt x="2606040" y="0"/>
                </a:cubicBezTo>
                <a:cubicBezTo>
                  <a:pt x="2605859" y="5467"/>
                  <a:pt x="2605677" y="7416"/>
                  <a:pt x="2606040" y="13716"/>
                </a:cubicBezTo>
                <a:cubicBezTo>
                  <a:pt x="2234648" y="22404"/>
                  <a:pt x="2180202" y="-14933"/>
                  <a:pt x="1902409" y="13716"/>
                </a:cubicBezTo>
                <a:cubicBezTo>
                  <a:pt x="1635562" y="42622"/>
                  <a:pt x="1477339" y="222"/>
                  <a:pt x="1276960" y="13716"/>
                </a:cubicBezTo>
                <a:cubicBezTo>
                  <a:pt x="1058094" y="62350"/>
                  <a:pt x="904206" y="-25208"/>
                  <a:pt x="677570" y="13716"/>
                </a:cubicBezTo>
                <a:cubicBezTo>
                  <a:pt x="485746" y="10141"/>
                  <a:pt x="195925" y="28433"/>
                  <a:pt x="0" y="13716"/>
                </a:cubicBezTo>
                <a:cubicBezTo>
                  <a:pt x="406" y="10107"/>
                  <a:pt x="891" y="4502"/>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custGeom>
                    <a:avLst/>
                    <a:gdLst>
                      <a:gd name="connsiteX0" fmla="*/ 0 w 2606040"/>
                      <a:gd name="connsiteY0" fmla="*/ 0 h 13716"/>
                      <a:gd name="connsiteX1" fmla="*/ 625450 w 2606040"/>
                      <a:gd name="connsiteY1" fmla="*/ 0 h 13716"/>
                      <a:gd name="connsiteX2" fmla="*/ 1224839 w 2606040"/>
                      <a:gd name="connsiteY2" fmla="*/ 0 h 13716"/>
                      <a:gd name="connsiteX3" fmla="*/ 1824228 w 2606040"/>
                      <a:gd name="connsiteY3" fmla="*/ 0 h 13716"/>
                      <a:gd name="connsiteX4" fmla="*/ 2606040 w 2606040"/>
                      <a:gd name="connsiteY4" fmla="*/ 0 h 13716"/>
                      <a:gd name="connsiteX5" fmla="*/ 2606040 w 2606040"/>
                      <a:gd name="connsiteY5" fmla="*/ 13716 h 13716"/>
                      <a:gd name="connsiteX6" fmla="*/ 1902409 w 2606040"/>
                      <a:gd name="connsiteY6" fmla="*/ 13716 h 13716"/>
                      <a:gd name="connsiteX7" fmla="*/ 1276960 w 2606040"/>
                      <a:gd name="connsiteY7" fmla="*/ 13716 h 13716"/>
                      <a:gd name="connsiteX8" fmla="*/ 677570 w 2606040"/>
                      <a:gd name="connsiteY8" fmla="*/ 13716 h 13716"/>
                      <a:gd name="connsiteX9" fmla="*/ 0 w 2606040"/>
                      <a:gd name="connsiteY9" fmla="*/ 13716 h 13716"/>
                      <a:gd name="connsiteX10" fmla="*/ 0 w 2606040"/>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3716"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690" y="5728"/>
                          <a:pt x="2605650" y="7624"/>
                          <a:pt x="2606040" y="13716"/>
                        </a:cubicBezTo>
                        <a:cubicBezTo>
                          <a:pt x="2256758" y="26838"/>
                          <a:pt x="2173673" y="-17450"/>
                          <a:pt x="1902409" y="13716"/>
                        </a:cubicBezTo>
                        <a:cubicBezTo>
                          <a:pt x="1631145" y="44882"/>
                          <a:pt x="1461378" y="894"/>
                          <a:pt x="1276960" y="13716"/>
                        </a:cubicBezTo>
                        <a:cubicBezTo>
                          <a:pt x="1092542" y="26538"/>
                          <a:pt x="890442" y="8641"/>
                          <a:pt x="677570" y="13716"/>
                        </a:cubicBezTo>
                        <a:cubicBezTo>
                          <a:pt x="464698" y="18792"/>
                          <a:pt x="187648" y="31265"/>
                          <a:pt x="0" y="13716"/>
                        </a:cubicBezTo>
                        <a:cubicBezTo>
                          <a:pt x="-302" y="10335"/>
                          <a:pt x="417" y="4724"/>
                          <a:pt x="0" y="0"/>
                        </a:cubicBezTo>
                        <a:close/>
                      </a:path>
                      <a:path w="2606040" h="13716"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6569" y="5071"/>
                          <a:pt x="2606315" y="7437"/>
                          <a:pt x="2606040" y="13716"/>
                        </a:cubicBezTo>
                        <a:cubicBezTo>
                          <a:pt x="2393024" y="-2332"/>
                          <a:pt x="2191161" y="34687"/>
                          <a:pt x="1980590" y="13716"/>
                        </a:cubicBezTo>
                        <a:cubicBezTo>
                          <a:pt x="1770019" y="-7255"/>
                          <a:pt x="1476440" y="31542"/>
                          <a:pt x="1276960" y="13716"/>
                        </a:cubicBezTo>
                        <a:cubicBezTo>
                          <a:pt x="1077480" y="-4110"/>
                          <a:pt x="880988" y="37553"/>
                          <a:pt x="651510" y="13716"/>
                        </a:cubicBezTo>
                        <a:cubicBezTo>
                          <a:pt x="422032" y="-10121"/>
                          <a:pt x="130744" y="-6519"/>
                          <a:pt x="0" y="13716"/>
                        </a:cubicBezTo>
                        <a:cubicBezTo>
                          <a:pt x="198" y="8947"/>
                          <a:pt x="304" y="52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80060" y="2154674"/>
            <a:ext cx="3182691" cy="2490501"/>
          </a:xfr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kern="1200">
                <a:solidFill>
                  <a:schemeClr val="tx1"/>
                </a:solidFill>
                <a:latin typeface="+mn-lt"/>
                <a:ea typeface="+mn-ea"/>
                <a:cs typeface="+mn-cs"/>
              </a:rPr>
              <a:t>These questions have a specific ask (pin-pointed) and getting to the required outcome is quite straightforward.</a:t>
            </a:r>
          </a:p>
          <a:p>
            <a:pPr indent="-228600">
              <a:lnSpc>
                <a:spcPct val="90000"/>
              </a:lnSpc>
              <a:spcAft>
                <a:spcPts val="600"/>
              </a:spcAft>
              <a:buFont typeface="Arial" panose="020B0604020202020204" pitchFamily="34" charset="0"/>
              <a:buChar char="•"/>
            </a:pPr>
            <a:endParaRPr lang="en-US" sz="1700" kern="1200">
              <a:solidFill>
                <a:schemeClr val="tx1"/>
              </a:solidFill>
              <a:latin typeface="+mn-lt"/>
              <a:ea typeface="+mn-ea"/>
              <a:cs typeface="+mn-cs"/>
            </a:endParaRPr>
          </a:p>
          <a:p>
            <a:pPr indent="-228600">
              <a:lnSpc>
                <a:spcPct val="90000"/>
              </a:lnSpc>
              <a:spcAft>
                <a:spcPts val="600"/>
              </a:spcAft>
              <a:buFont typeface="Arial" panose="020B0604020202020204" pitchFamily="34" charset="0"/>
              <a:buChar char="•"/>
            </a:pPr>
            <a:r>
              <a:rPr lang="en-US" sz="1700" kern="1200">
                <a:solidFill>
                  <a:schemeClr val="tx1"/>
                </a:solidFill>
                <a:latin typeface="+mn-lt"/>
                <a:ea typeface="+mn-ea"/>
                <a:cs typeface="+mn-cs"/>
              </a:rPr>
              <a:t>We used Excel and Python to arrive at these answers.</a:t>
            </a:r>
          </a:p>
        </p:txBody>
      </p:sp>
      <p:pic>
        <p:nvPicPr>
          <p:cNvPr id="5" name="Picture 4" descr="Question mark on green pastel background">
            <a:extLst>
              <a:ext uri="{FF2B5EF4-FFF2-40B4-BE49-F238E27FC236}">
                <a16:creationId xmlns:a16="http://schemas.microsoft.com/office/drawing/2014/main" id="{3DFF0F5B-F172-894B-B267-886323CDEE6E}"/>
              </a:ext>
            </a:extLst>
          </p:cNvPr>
          <p:cNvPicPr>
            <a:picLocks noChangeAspect="1"/>
          </p:cNvPicPr>
          <p:nvPr/>
        </p:nvPicPr>
        <p:blipFill rotWithShape="1">
          <a:blip r:embed="rId2"/>
          <a:srcRect l="24773"/>
          <a:stretch/>
        </p:blipFill>
        <p:spPr>
          <a:xfrm>
            <a:off x="3983776" y="10"/>
            <a:ext cx="5159081" cy="51434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7399" y="482600"/>
            <a:ext cx="8408193" cy="558627"/>
          </a:xfrm>
        </p:spPr>
        <p:txBody>
          <a:bodyPr vert="horz" lIns="91440" tIns="45720" rIns="91440" bIns="45720" rtlCol="0" anchor="ctr">
            <a:normAutofit/>
          </a:bodyPr>
          <a:lstStyle/>
          <a:p>
            <a:pPr algn="ctr">
              <a:lnSpc>
                <a:spcPct val="90000"/>
              </a:lnSpc>
              <a:spcBef>
                <a:spcPct val="0"/>
              </a:spcBef>
            </a:pPr>
            <a:r>
              <a:rPr lang="en-US" sz="1900" kern="1200">
                <a:solidFill>
                  <a:schemeClr val="bg1"/>
                </a:solidFill>
                <a:latin typeface="+mj-lt"/>
                <a:ea typeface="+mj-ea"/>
                <a:cs typeface="+mj-cs"/>
              </a:rPr>
              <a:t>1. What % of customers were active before and after the 6 months period?</a:t>
            </a:r>
          </a:p>
        </p:txBody>
      </p:sp>
      <p:graphicFrame>
        <p:nvGraphicFramePr>
          <p:cNvPr id="4" name="Chart 3"/>
          <p:cNvGraphicFramePr/>
          <p:nvPr>
            <p:extLst>
              <p:ext uri="{D42A27DB-BD31-4B8C-83A1-F6EECF244321}">
                <p14:modId xmlns:p14="http://schemas.microsoft.com/office/powerpoint/2010/main" val="3138806569"/>
              </p:ext>
            </p:extLst>
          </p:nvPr>
        </p:nvGraphicFramePr>
        <p:xfrm>
          <a:off x="482600" y="1256420"/>
          <a:ext cx="8178799" cy="329564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49</TotalTime>
  <Words>1329</Words>
  <Application>Microsoft Office PowerPoint</Application>
  <PresentationFormat>On-screen Show (16:9)</PresentationFormat>
  <Paragraphs>174</Paragraphs>
  <Slides>24</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Wingdings</vt:lpstr>
      <vt:lpstr>Arial</vt:lpstr>
      <vt:lpstr>Roboto</vt:lpstr>
      <vt:lpstr>Calibri</vt:lpstr>
      <vt:lpstr>Simple Light</vt:lpstr>
      <vt:lpstr>Mind Matrix Analytics</vt:lpstr>
      <vt:lpstr>Problem Description</vt:lpstr>
      <vt:lpstr>Business Objective understanding and High-level Approach</vt:lpstr>
      <vt:lpstr>PowerPoint Presentation</vt:lpstr>
      <vt:lpstr>Extended Data Dictionary</vt:lpstr>
      <vt:lpstr>Exploratory Data Analysis</vt:lpstr>
      <vt:lpstr>Outliers</vt:lpstr>
      <vt:lpstr>KPI / Metric Based Questions</vt:lpstr>
      <vt:lpstr>1. What % of customers were active before and after the 6 months period?</vt:lpstr>
      <vt:lpstr>2. Count of customers based on Activity Status </vt:lpstr>
      <vt:lpstr>3. Comparative Metrics for the Customer Activity Status </vt:lpstr>
      <vt:lpstr>4. Comparative Metrics for Female and Male customers</vt:lpstr>
      <vt:lpstr>4. Continued.....</vt:lpstr>
      <vt:lpstr>PowerPoint Presentation</vt:lpstr>
      <vt:lpstr>PowerPoint Presentation</vt:lpstr>
      <vt:lpstr>6. Percentage of Customer Segments Activity</vt:lpstr>
      <vt:lpstr>Open-ended Questions</vt:lpstr>
      <vt:lpstr>PowerPoint Presentation</vt:lpstr>
      <vt:lpstr>PowerPoint Presentation</vt:lpstr>
      <vt:lpstr>Strategies and Recommendations</vt:lpstr>
      <vt:lpstr>Based on income</vt:lpstr>
      <vt:lpstr>Based on Credit cards/Loans</vt:lpstr>
      <vt:lpstr>Conclusion</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 Matrix Analytics</dc:title>
  <dc:creator>Rakesh Rajbhar</dc:creator>
  <cp:lastModifiedBy>Devanapalli Ruthwik</cp:lastModifiedBy>
  <cp:revision>22</cp:revision>
  <dcterms:created xsi:type="dcterms:W3CDTF">2023-07-29T02:42:42Z</dcterms:created>
  <dcterms:modified xsi:type="dcterms:W3CDTF">2025-06-10T06:07:20Z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1033-5.3.0.7932</vt:lpwstr>
  </property>
</Properties>
</file>