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303" r:id="rId2"/>
    <p:sldId id="311" r:id="rId3"/>
    <p:sldId id="288" r:id="rId4"/>
    <p:sldId id="293" r:id="rId5"/>
    <p:sldId id="294" r:id="rId6"/>
    <p:sldId id="291" r:id="rId7"/>
    <p:sldId id="289" r:id="rId8"/>
    <p:sldId id="290" r:id="rId9"/>
    <p:sldId id="314" r:id="rId10"/>
    <p:sldId id="295"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66" r:id="rId25"/>
    <p:sldId id="306" r:id="rId26"/>
    <p:sldId id="318" r:id="rId27"/>
    <p:sldId id="319" r:id="rId28"/>
    <p:sldId id="320" r:id="rId29"/>
    <p:sldId id="307" r:id="rId30"/>
    <p:sldId id="308" r:id="rId31"/>
    <p:sldId id="309" r:id="rId32"/>
    <p:sldId id="310" r:id="rId33"/>
    <p:sldId id="296" r:id="rId34"/>
    <p:sldId id="273" r:id="rId35"/>
    <p:sldId id="321" r:id="rId36"/>
    <p:sldId id="322" r:id="rId37"/>
    <p:sldId id="323" r:id="rId38"/>
    <p:sldId id="300" r:id="rId39"/>
    <p:sldId id="324" r:id="rId40"/>
    <p:sldId id="325" r:id="rId41"/>
    <p:sldId id="301" r:id="rId42"/>
    <p:sldId id="326" r:id="rId43"/>
    <p:sldId id="302" r:id="rId44"/>
    <p:sldId id="327" r:id="rId45"/>
    <p:sldId id="297"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ram" userId="65a6961f34981e62" providerId="LiveId" clId="{39BE2B17-7815-41A4-B287-FABF48A59140}"/>
    <pc:docChg chg="undo custSel addSld delSld modSld sldOrd">
      <pc:chgData name="sai ram" userId="65a6961f34981e62" providerId="LiveId" clId="{39BE2B17-7815-41A4-B287-FABF48A59140}" dt="2023-07-30T15:05:01.668" v="448" actId="20577"/>
      <pc:docMkLst>
        <pc:docMk/>
      </pc:docMkLst>
      <pc:sldChg chg="del">
        <pc:chgData name="sai ram" userId="65a6961f34981e62" providerId="LiveId" clId="{39BE2B17-7815-41A4-B287-FABF48A59140}" dt="2023-07-30T13:59:16.059" v="9" actId="47"/>
        <pc:sldMkLst>
          <pc:docMk/>
          <pc:sldMk cId="1906594287" sldId="256"/>
        </pc:sldMkLst>
      </pc:sldChg>
      <pc:sldChg chg="del">
        <pc:chgData name="sai ram" userId="65a6961f34981e62" providerId="LiveId" clId="{39BE2B17-7815-41A4-B287-FABF48A59140}" dt="2023-07-30T14:16:14.768" v="75" actId="47"/>
        <pc:sldMkLst>
          <pc:docMk/>
          <pc:sldMk cId="3938900982" sldId="257"/>
        </pc:sldMkLst>
      </pc:sldChg>
      <pc:sldChg chg="del">
        <pc:chgData name="sai ram" userId="65a6961f34981e62" providerId="LiveId" clId="{39BE2B17-7815-41A4-B287-FABF48A59140}" dt="2023-07-30T14:15:02.757" v="70" actId="47"/>
        <pc:sldMkLst>
          <pc:docMk/>
          <pc:sldMk cId="3674610561" sldId="258"/>
        </pc:sldMkLst>
      </pc:sldChg>
      <pc:sldChg chg="del">
        <pc:chgData name="sai ram" userId="65a6961f34981e62" providerId="LiveId" clId="{39BE2B17-7815-41A4-B287-FABF48A59140}" dt="2023-07-30T14:15:04.944" v="71" actId="47"/>
        <pc:sldMkLst>
          <pc:docMk/>
          <pc:sldMk cId="2732515" sldId="287"/>
        </pc:sldMkLst>
      </pc:sldChg>
      <pc:sldChg chg="addSp delSp modSp mod ord">
        <pc:chgData name="sai ram" userId="65a6961f34981e62" providerId="LiveId" clId="{39BE2B17-7815-41A4-B287-FABF48A59140}" dt="2023-07-30T15:05:01.668" v="448" actId="20577"/>
        <pc:sldMkLst>
          <pc:docMk/>
          <pc:sldMk cId="308319696" sldId="289"/>
        </pc:sldMkLst>
        <pc:spChg chg="add mod">
          <ac:chgData name="sai ram" userId="65a6961f34981e62" providerId="LiveId" clId="{39BE2B17-7815-41A4-B287-FABF48A59140}" dt="2023-07-30T14:29:45.593" v="282" actId="1038"/>
          <ac:spMkLst>
            <pc:docMk/>
            <pc:sldMk cId="308319696" sldId="289"/>
            <ac:spMk id="3" creationId="{AAD50800-CDDD-E8AF-EC11-706ABFB62B15}"/>
          </ac:spMkLst>
        </pc:spChg>
        <pc:spChg chg="mod">
          <ac:chgData name="sai ram" userId="65a6961f34981e62" providerId="LiveId" clId="{39BE2B17-7815-41A4-B287-FABF48A59140}" dt="2023-07-30T15:05:01.668" v="448" actId="20577"/>
          <ac:spMkLst>
            <pc:docMk/>
            <pc:sldMk cId="308319696" sldId="289"/>
            <ac:spMk id="6" creationId="{00000000-0000-0000-0000-000000000000}"/>
          </ac:spMkLst>
        </pc:spChg>
        <pc:spChg chg="add mod">
          <ac:chgData name="sai ram" userId="65a6961f34981e62" providerId="LiveId" clId="{39BE2B17-7815-41A4-B287-FABF48A59140}" dt="2023-07-30T14:28:55.842" v="273" actId="1076"/>
          <ac:spMkLst>
            <pc:docMk/>
            <pc:sldMk cId="308319696" sldId="289"/>
            <ac:spMk id="9" creationId="{2AD396F6-CE72-7391-6FF0-53ED2DC01F12}"/>
          </ac:spMkLst>
        </pc:spChg>
        <pc:spChg chg="add del mod">
          <ac:chgData name="sai ram" userId="65a6961f34981e62" providerId="LiveId" clId="{39BE2B17-7815-41A4-B287-FABF48A59140}" dt="2023-07-30T14:29:15.568" v="276" actId="478"/>
          <ac:spMkLst>
            <pc:docMk/>
            <pc:sldMk cId="308319696" sldId="289"/>
            <ac:spMk id="12" creationId="{9B69B770-5278-01A9-0385-F34569554840}"/>
          </ac:spMkLst>
        </pc:spChg>
        <pc:picChg chg="mod">
          <ac:chgData name="sai ram" userId="65a6961f34981e62" providerId="LiveId" clId="{39BE2B17-7815-41A4-B287-FABF48A59140}" dt="2023-07-30T14:29:35.044" v="278" actId="1076"/>
          <ac:picMkLst>
            <pc:docMk/>
            <pc:sldMk cId="308319696" sldId="289"/>
            <ac:picMk id="4" creationId="{00000000-0000-0000-0000-000000000000}"/>
          </ac:picMkLst>
        </pc:picChg>
      </pc:sldChg>
      <pc:sldChg chg="modSp mod">
        <pc:chgData name="sai ram" userId="65a6961f34981e62" providerId="LiveId" clId="{39BE2B17-7815-41A4-B287-FABF48A59140}" dt="2023-07-30T14:32:20.709" v="325" actId="20577"/>
        <pc:sldMkLst>
          <pc:docMk/>
          <pc:sldMk cId="2864193709" sldId="290"/>
        </pc:sldMkLst>
        <pc:spChg chg="mod">
          <ac:chgData name="sai ram" userId="65a6961f34981e62" providerId="LiveId" clId="{39BE2B17-7815-41A4-B287-FABF48A59140}" dt="2023-07-30T14:32:20.709" v="325" actId="20577"/>
          <ac:spMkLst>
            <pc:docMk/>
            <pc:sldMk cId="2864193709" sldId="290"/>
            <ac:spMk id="3" creationId="{37409436-959D-F873-6D5B-848C5D9C6C32}"/>
          </ac:spMkLst>
        </pc:spChg>
      </pc:sldChg>
      <pc:sldChg chg="modSp mod">
        <pc:chgData name="sai ram" userId="65a6961f34981e62" providerId="LiveId" clId="{39BE2B17-7815-41A4-B287-FABF48A59140}" dt="2023-07-30T13:59:53.435" v="14" actId="1076"/>
        <pc:sldMkLst>
          <pc:docMk/>
          <pc:sldMk cId="456603375" sldId="303"/>
        </pc:sldMkLst>
        <pc:spChg chg="mod">
          <ac:chgData name="sai ram" userId="65a6961f34981e62" providerId="LiveId" clId="{39BE2B17-7815-41A4-B287-FABF48A59140}" dt="2023-07-30T13:59:13.271" v="8" actId="1076"/>
          <ac:spMkLst>
            <pc:docMk/>
            <pc:sldMk cId="456603375" sldId="303"/>
            <ac:spMk id="2" creationId="{A6006C37-B6A3-D59F-EE8B-6CF4956A88E8}"/>
          </ac:spMkLst>
        </pc:spChg>
        <pc:spChg chg="mod">
          <ac:chgData name="sai ram" userId="65a6961f34981e62" providerId="LiveId" clId="{39BE2B17-7815-41A4-B287-FABF48A59140}" dt="2023-07-30T13:59:33.914" v="12" actId="1076"/>
          <ac:spMkLst>
            <pc:docMk/>
            <pc:sldMk cId="456603375" sldId="303"/>
            <ac:spMk id="7" creationId="{00000000-0000-0000-0000-000000000000}"/>
          </ac:spMkLst>
        </pc:spChg>
        <pc:grpChg chg="mod">
          <ac:chgData name="sai ram" userId="65a6961f34981e62" providerId="LiveId" clId="{39BE2B17-7815-41A4-B287-FABF48A59140}" dt="2023-07-30T13:59:53.435" v="14" actId="1076"/>
          <ac:grpSpMkLst>
            <pc:docMk/>
            <pc:sldMk cId="456603375" sldId="303"/>
            <ac:grpSpMk id="8" creationId="{00000000-0000-0000-0000-000000000000}"/>
          </ac:grpSpMkLst>
        </pc:grpChg>
      </pc:sldChg>
      <pc:sldChg chg="addSp delSp modSp new mod ord">
        <pc:chgData name="sai ram" userId="65a6961f34981e62" providerId="LiveId" clId="{39BE2B17-7815-41A4-B287-FABF48A59140}" dt="2023-07-30T14:23:30.766" v="262" actId="14100"/>
        <pc:sldMkLst>
          <pc:docMk/>
          <pc:sldMk cId="4275575570" sldId="311"/>
        </pc:sldMkLst>
        <pc:spChg chg="mod">
          <ac:chgData name="sai ram" userId="65a6961f34981e62" providerId="LiveId" clId="{39BE2B17-7815-41A4-B287-FABF48A59140}" dt="2023-07-30T14:15:21.682" v="74" actId="1076"/>
          <ac:spMkLst>
            <pc:docMk/>
            <pc:sldMk cId="4275575570" sldId="311"/>
            <ac:spMk id="2" creationId="{E93016C4-9570-9360-B6C5-F9D935A8CD20}"/>
          </ac:spMkLst>
        </pc:spChg>
        <pc:spChg chg="del mod">
          <ac:chgData name="sai ram" userId="65a6961f34981e62" providerId="LiveId" clId="{39BE2B17-7815-41A4-B287-FABF48A59140}" dt="2023-07-30T14:09:29.543" v="52" actId="931"/>
          <ac:spMkLst>
            <pc:docMk/>
            <pc:sldMk cId="4275575570" sldId="311"/>
            <ac:spMk id="3" creationId="{581AD042-BB62-0012-4EC5-9A82F525B075}"/>
          </ac:spMkLst>
        </pc:spChg>
        <pc:spChg chg="del">
          <ac:chgData name="sai ram" userId="65a6961f34981e62" providerId="LiveId" clId="{39BE2B17-7815-41A4-B287-FABF48A59140}" dt="2023-07-30T14:06:17.336" v="22" actId="478"/>
          <ac:spMkLst>
            <pc:docMk/>
            <pc:sldMk cId="4275575570" sldId="311"/>
            <ac:spMk id="4" creationId="{D2AD60D4-897A-CBFA-4AF3-FF30A4A20177}"/>
          </ac:spMkLst>
        </pc:spChg>
        <pc:spChg chg="add del mod">
          <ac:chgData name="sai ram" userId="65a6961f34981e62" providerId="LiveId" clId="{39BE2B17-7815-41A4-B287-FABF48A59140}" dt="2023-07-30T14:10:14.240" v="57" actId="478"/>
          <ac:spMkLst>
            <pc:docMk/>
            <pc:sldMk cId="4275575570" sldId="311"/>
            <ac:spMk id="10" creationId="{448F8FB0-D3A6-D2CF-D2A9-CCEA25DDFD76}"/>
          </ac:spMkLst>
        </pc:spChg>
        <pc:spChg chg="add mod">
          <ac:chgData name="sai ram" userId="65a6961f34981e62" providerId="LiveId" clId="{39BE2B17-7815-41A4-B287-FABF48A59140}" dt="2023-07-30T14:15:15.878" v="73" actId="1076"/>
          <ac:spMkLst>
            <pc:docMk/>
            <pc:sldMk cId="4275575570" sldId="311"/>
            <ac:spMk id="11" creationId="{42414AD0-C941-26F2-7980-C45E759F1B67}"/>
          </ac:spMkLst>
        </pc:spChg>
        <pc:spChg chg="add mod">
          <ac:chgData name="sai ram" userId="65a6961f34981e62" providerId="LiveId" clId="{39BE2B17-7815-41A4-B287-FABF48A59140}" dt="2023-07-30T14:23:30.766" v="262" actId="14100"/>
          <ac:spMkLst>
            <pc:docMk/>
            <pc:sldMk cId="4275575570" sldId="311"/>
            <ac:spMk id="12" creationId="{AF4AF201-CDB2-D74C-992A-3C5B2B44C5DF}"/>
          </ac:spMkLst>
        </pc:spChg>
        <pc:picChg chg="add del mod">
          <ac:chgData name="sai ram" userId="65a6961f34981e62" providerId="LiveId" clId="{39BE2B17-7815-41A4-B287-FABF48A59140}" dt="2023-07-30T14:10:12.032" v="56" actId="478"/>
          <ac:picMkLst>
            <pc:docMk/>
            <pc:sldMk cId="4275575570" sldId="311"/>
            <ac:picMk id="6" creationId="{F6F43C7A-E277-A79F-A2EB-06F2DAD37A32}"/>
          </ac:picMkLst>
        </pc:picChg>
        <pc:picChg chg="add mod">
          <ac:chgData name="sai ram" userId="65a6961f34981e62" providerId="LiveId" clId="{39BE2B17-7815-41A4-B287-FABF48A59140}" dt="2023-07-30T14:16:24.553" v="77" actId="1076"/>
          <ac:picMkLst>
            <pc:docMk/>
            <pc:sldMk cId="4275575570" sldId="311"/>
            <ac:picMk id="8" creationId="{F61A36A1-A22B-7156-637A-D58B1DA4C777}"/>
          </ac:picMkLst>
        </pc:picChg>
      </pc:sldChg>
      <pc:sldChg chg="add del">
        <pc:chgData name="sai ram" userId="65a6961f34981e62" providerId="LiveId" clId="{39BE2B17-7815-41A4-B287-FABF48A59140}" dt="2023-07-30T14:35:05.758" v="330" actId="47"/>
        <pc:sldMkLst>
          <pc:docMk/>
          <pc:sldMk cId="2375141795" sldId="312"/>
        </pc:sldMkLst>
      </pc:sldChg>
      <pc:sldChg chg="addSp delSp modSp new del mod">
        <pc:chgData name="sai ram" userId="65a6961f34981e62" providerId="LiveId" clId="{39BE2B17-7815-41A4-B287-FABF48A59140}" dt="2023-07-30T14:30:33.544" v="286" actId="47"/>
        <pc:sldMkLst>
          <pc:docMk/>
          <pc:sldMk cId="3766278952" sldId="312"/>
        </pc:sldMkLst>
        <pc:spChg chg="add del mod">
          <ac:chgData name="sai ram" userId="65a6961f34981e62" providerId="LiveId" clId="{39BE2B17-7815-41A4-B287-FABF48A59140}" dt="2023-07-30T14:30:32.390" v="285"/>
          <ac:spMkLst>
            <pc:docMk/>
            <pc:sldMk cId="3766278952" sldId="312"/>
            <ac:spMk id="3" creationId="{AF355225-0006-B378-7161-70CDB8A92DBC}"/>
          </ac:spMkLst>
        </pc:spChg>
      </pc:sldChg>
      <pc:sldChg chg="addSp delSp modSp new del mod">
        <pc:chgData name="sai ram" userId="65a6961f34981e62" providerId="LiveId" clId="{39BE2B17-7815-41A4-B287-FABF48A59140}" dt="2023-07-30T15:00:44.423" v="429" actId="47"/>
        <pc:sldMkLst>
          <pc:docMk/>
          <pc:sldMk cId="3910255270" sldId="313"/>
        </pc:sldMkLst>
        <pc:spChg chg="mod">
          <ac:chgData name="sai ram" userId="65a6961f34981e62" providerId="LiveId" clId="{39BE2B17-7815-41A4-B287-FABF48A59140}" dt="2023-07-30T14:54:30.552" v="379" actId="1076"/>
          <ac:spMkLst>
            <pc:docMk/>
            <pc:sldMk cId="3910255270" sldId="313"/>
            <ac:spMk id="2" creationId="{E1626FC9-FA40-26D0-04EE-B55CCD90E948}"/>
          </ac:spMkLst>
        </pc:spChg>
        <pc:spChg chg="del mod">
          <ac:chgData name="sai ram" userId="65a6961f34981e62" providerId="LiveId" clId="{39BE2B17-7815-41A4-B287-FABF48A59140}" dt="2023-07-30T14:53:51.478" v="374" actId="931"/>
          <ac:spMkLst>
            <pc:docMk/>
            <pc:sldMk cId="3910255270" sldId="313"/>
            <ac:spMk id="3" creationId="{45B39C66-DE97-D156-EAC9-DE07951A8798}"/>
          </ac:spMkLst>
        </pc:spChg>
        <pc:picChg chg="add mod">
          <ac:chgData name="sai ram" userId="65a6961f34981e62" providerId="LiveId" clId="{39BE2B17-7815-41A4-B287-FABF48A59140}" dt="2023-07-30T14:54:05.729" v="378" actId="14100"/>
          <ac:picMkLst>
            <pc:docMk/>
            <pc:sldMk cId="3910255270" sldId="313"/>
            <ac:picMk id="5" creationId="{3536D7BA-4C75-447F-C96B-17220BCF8BC1}"/>
          </ac:picMkLst>
        </pc:picChg>
      </pc:sldChg>
      <pc:sldChg chg="addSp delSp modSp new add del mod">
        <pc:chgData name="sai ram" userId="65a6961f34981e62" providerId="LiveId" clId="{39BE2B17-7815-41A4-B287-FABF48A59140}" dt="2023-07-30T15:00:33.778" v="428" actId="13822"/>
        <pc:sldMkLst>
          <pc:docMk/>
          <pc:sldMk cId="1201520556" sldId="314"/>
        </pc:sldMkLst>
        <pc:spChg chg="add del mod">
          <ac:chgData name="sai ram" userId="65a6961f34981e62" providerId="LiveId" clId="{39BE2B17-7815-41A4-B287-FABF48A59140}" dt="2023-07-30T14:57:00.411" v="407" actId="478"/>
          <ac:spMkLst>
            <pc:docMk/>
            <pc:sldMk cId="1201520556" sldId="314"/>
            <ac:spMk id="5" creationId="{6B5969B1-E5FE-8A2C-E5BA-CDDA3646139F}"/>
          </ac:spMkLst>
        </pc:spChg>
        <pc:spChg chg="add mod">
          <ac:chgData name="sai ram" userId="65a6961f34981e62" providerId="LiveId" clId="{39BE2B17-7815-41A4-B287-FABF48A59140}" dt="2023-07-30T14:59:49.275" v="418" actId="1076"/>
          <ac:spMkLst>
            <pc:docMk/>
            <pc:sldMk cId="1201520556" sldId="314"/>
            <ac:spMk id="7" creationId="{42121AB4-A880-5744-378E-9B9939D0687C}"/>
          </ac:spMkLst>
        </pc:spChg>
        <pc:picChg chg="add mod">
          <ac:chgData name="sai ram" userId="65a6961f34981e62" providerId="LiveId" clId="{39BE2B17-7815-41A4-B287-FABF48A59140}" dt="2023-07-30T14:59:32.241" v="415" actId="1036"/>
          <ac:picMkLst>
            <pc:docMk/>
            <pc:sldMk cId="1201520556" sldId="314"/>
            <ac:picMk id="3" creationId="{462C4758-67B7-90A7-DC96-0B47A518CC76}"/>
          </ac:picMkLst>
        </pc:picChg>
        <pc:picChg chg="add mod">
          <ac:chgData name="sai ram" userId="65a6961f34981e62" providerId="LiveId" clId="{39BE2B17-7815-41A4-B287-FABF48A59140}" dt="2023-07-30T14:55:27.328" v="390" actId="1076"/>
          <ac:picMkLst>
            <pc:docMk/>
            <pc:sldMk cId="1201520556" sldId="314"/>
            <ac:picMk id="4" creationId="{F5A67326-41CA-3F6D-5903-609433D6BE22}"/>
          </ac:picMkLst>
        </pc:picChg>
        <pc:picChg chg="add mod">
          <ac:chgData name="sai ram" userId="65a6961f34981e62" providerId="LiveId" clId="{39BE2B17-7815-41A4-B287-FABF48A59140}" dt="2023-07-30T14:56:54.491" v="404" actId="571"/>
          <ac:picMkLst>
            <pc:docMk/>
            <pc:sldMk cId="1201520556" sldId="314"/>
            <ac:picMk id="6" creationId="{D982D0D8-EEDE-BF78-8393-14BDAB804746}"/>
          </ac:picMkLst>
        </pc:picChg>
        <pc:cxnChg chg="add mod">
          <ac:chgData name="sai ram" userId="65a6961f34981e62" providerId="LiveId" clId="{39BE2B17-7815-41A4-B287-FABF48A59140}" dt="2023-07-30T15:00:33.778" v="428" actId="13822"/>
          <ac:cxnSpMkLst>
            <pc:docMk/>
            <pc:sldMk cId="1201520556" sldId="314"/>
            <ac:cxnSpMk id="9" creationId="{A50DFE31-0CE2-8AA9-07BB-289729EC0D6D}"/>
          </ac:cxnSpMkLst>
        </pc:cxn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D5E0112-6EFB-4BFF-ADA0-A9E24AFDB3E5}" type="datetimeFigureOut">
              <a:rPr lang="en-IN" smtClean="0"/>
              <a:t>31-07-2023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86FAD9B6-4BF5-411E-8178-2205BF6067BF}"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9711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E0112-6EFB-4BFF-ADA0-A9E24AFDB3E5}" type="datetimeFigureOut">
              <a:rPr lang="en-IN" smtClean="0"/>
              <a:t>31-07-2023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FAD9B6-4BF5-411E-8178-2205BF6067BF}" type="slidenum">
              <a:rPr lang="en-IN" smtClean="0"/>
              <a:t>‹#›</a:t>
            </a:fld>
            <a:endParaRPr lang="en-IN"/>
          </a:p>
        </p:txBody>
      </p:sp>
    </p:spTree>
    <p:extLst>
      <p:ext uri="{BB962C8B-B14F-4D97-AF65-F5344CB8AC3E}">
        <p14:creationId xmlns:p14="http://schemas.microsoft.com/office/powerpoint/2010/main" val="4114753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5E0112-6EFB-4BFF-ADA0-A9E24AFDB3E5}" type="datetimeFigureOut">
              <a:rPr lang="en-IN" smtClean="0"/>
              <a:t>31-07-2023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FAD9B6-4BF5-411E-8178-2205BF6067BF}"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5395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5E0112-6EFB-4BFF-ADA0-A9E24AFDB3E5}" type="datetimeFigureOut">
              <a:rPr lang="en-IN" smtClean="0"/>
              <a:t>31-07-2023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FAD9B6-4BF5-411E-8178-2205BF6067BF}"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3463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5E0112-6EFB-4BFF-ADA0-A9E24AFDB3E5}" type="datetimeFigureOut">
              <a:rPr lang="en-IN" smtClean="0"/>
              <a:t>31-07-2023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FAD9B6-4BF5-411E-8178-2205BF6067BF}" type="slidenum">
              <a:rPr lang="en-IN" smtClean="0"/>
              <a:t>‹#›</a:t>
            </a:fld>
            <a:endParaRPr lang="en-IN"/>
          </a:p>
        </p:txBody>
      </p:sp>
    </p:spTree>
    <p:extLst>
      <p:ext uri="{BB962C8B-B14F-4D97-AF65-F5344CB8AC3E}">
        <p14:creationId xmlns:p14="http://schemas.microsoft.com/office/powerpoint/2010/main" val="669785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5E0112-6EFB-4BFF-ADA0-A9E24AFDB3E5}" type="datetimeFigureOut">
              <a:rPr lang="en-IN" smtClean="0"/>
              <a:t>31-07-2023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FAD9B6-4BF5-411E-8178-2205BF6067BF}"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5045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5E0112-6EFB-4BFF-ADA0-A9E24AFDB3E5}" type="datetimeFigureOut">
              <a:rPr lang="en-IN" smtClean="0"/>
              <a:t>31-07-2023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FAD9B6-4BF5-411E-8178-2205BF6067BF}"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2872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5E0112-6EFB-4BFF-ADA0-A9E24AFDB3E5}" type="datetimeFigureOut">
              <a:rPr lang="en-IN" smtClean="0"/>
              <a:t>31-07-2023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FAD9B6-4BF5-411E-8178-2205BF6067B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2556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5E0112-6EFB-4BFF-ADA0-A9E24AFDB3E5}" type="datetimeFigureOut">
              <a:rPr lang="en-IN" smtClean="0"/>
              <a:t>31-07-2023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FAD9B6-4BF5-411E-8178-2205BF6067BF}"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4826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5E0112-6EFB-4BFF-ADA0-A9E24AFDB3E5}" type="datetimeFigureOut">
              <a:rPr lang="en-IN" smtClean="0"/>
              <a:t>31-07-2023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FAD9B6-4BF5-411E-8178-2205BF6067BF}" type="slidenum">
              <a:rPr lang="en-IN" smtClean="0"/>
              <a:t>‹#›</a:t>
            </a:fld>
            <a:endParaRPr lang="en-IN"/>
          </a:p>
        </p:txBody>
      </p:sp>
    </p:spTree>
    <p:extLst>
      <p:ext uri="{BB962C8B-B14F-4D97-AF65-F5344CB8AC3E}">
        <p14:creationId xmlns:p14="http://schemas.microsoft.com/office/powerpoint/2010/main" val="1159745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5E0112-6EFB-4BFF-ADA0-A9E24AFDB3E5}" type="datetimeFigureOut">
              <a:rPr lang="en-IN" smtClean="0"/>
              <a:t>31-07-2023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FAD9B6-4BF5-411E-8178-2205BF6067BF}"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9647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5E0112-6EFB-4BFF-ADA0-A9E24AFDB3E5}" type="datetimeFigureOut">
              <a:rPr lang="en-IN" smtClean="0"/>
              <a:t>31-07-2023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FAD9B6-4BF5-411E-8178-2205BF6067BF}" type="slidenum">
              <a:rPr lang="en-IN" smtClean="0"/>
              <a:t>‹#›</a:t>
            </a:fld>
            <a:endParaRPr lang="en-IN"/>
          </a:p>
        </p:txBody>
      </p:sp>
    </p:spTree>
    <p:extLst>
      <p:ext uri="{BB962C8B-B14F-4D97-AF65-F5344CB8AC3E}">
        <p14:creationId xmlns:p14="http://schemas.microsoft.com/office/powerpoint/2010/main" val="1661705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5E0112-6EFB-4BFF-ADA0-A9E24AFDB3E5}" type="datetimeFigureOut">
              <a:rPr lang="en-IN" smtClean="0"/>
              <a:t>31-07-2023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FAD9B6-4BF5-411E-8178-2205BF6067BF}"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4918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5E0112-6EFB-4BFF-ADA0-A9E24AFDB3E5}" type="datetimeFigureOut">
              <a:rPr lang="en-IN" smtClean="0"/>
              <a:t>31-07-2023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FAD9B6-4BF5-411E-8178-2205BF6067B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8198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E0112-6EFB-4BFF-ADA0-A9E24AFDB3E5}" type="datetimeFigureOut">
              <a:rPr lang="en-IN" smtClean="0"/>
              <a:t>31-07-2023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FAD9B6-4BF5-411E-8178-2205BF6067BF}" type="slidenum">
              <a:rPr lang="en-IN" smtClean="0"/>
              <a:t>‹#›</a:t>
            </a:fld>
            <a:endParaRPr lang="en-IN"/>
          </a:p>
        </p:txBody>
      </p:sp>
    </p:spTree>
    <p:extLst>
      <p:ext uri="{BB962C8B-B14F-4D97-AF65-F5344CB8AC3E}">
        <p14:creationId xmlns:p14="http://schemas.microsoft.com/office/powerpoint/2010/main" val="3660484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E0112-6EFB-4BFF-ADA0-A9E24AFDB3E5}" type="datetimeFigureOut">
              <a:rPr lang="en-IN" smtClean="0"/>
              <a:t>31-07-2023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FAD9B6-4BF5-411E-8178-2205BF6067BF}"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902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E0112-6EFB-4BFF-ADA0-A9E24AFDB3E5}" type="datetimeFigureOut">
              <a:rPr lang="en-IN" smtClean="0"/>
              <a:t>31-07-2023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FAD9B6-4BF5-411E-8178-2205BF6067BF}" type="slidenum">
              <a:rPr lang="en-IN" smtClean="0"/>
              <a:t>‹#›</a:t>
            </a:fld>
            <a:endParaRPr lang="en-IN"/>
          </a:p>
        </p:txBody>
      </p:sp>
    </p:spTree>
    <p:extLst>
      <p:ext uri="{BB962C8B-B14F-4D97-AF65-F5344CB8AC3E}">
        <p14:creationId xmlns:p14="http://schemas.microsoft.com/office/powerpoint/2010/main" val="2047691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D5E0112-6EFB-4BFF-ADA0-A9E24AFDB3E5}" type="datetimeFigureOut">
              <a:rPr lang="en-IN" smtClean="0"/>
              <a:t>31-07-2023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FAD9B6-4BF5-411E-8178-2205BF6067BF}" type="slidenum">
              <a:rPr lang="en-IN" smtClean="0"/>
              <a:t>‹#›</a:t>
            </a:fld>
            <a:endParaRPr lang="en-IN"/>
          </a:p>
        </p:txBody>
      </p:sp>
    </p:spTree>
    <p:extLst>
      <p:ext uri="{BB962C8B-B14F-4D97-AF65-F5344CB8AC3E}">
        <p14:creationId xmlns:p14="http://schemas.microsoft.com/office/powerpoint/2010/main" val="344538058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2.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3.wmf"/><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06C37-B6A3-D59F-EE8B-6CF4956A88E8}"/>
              </a:ext>
            </a:extLst>
          </p:cNvPr>
          <p:cNvSpPr>
            <a:spLocks noGrp="1"/>
          </p:cNvSpPr>
          <p:nvPr>
            <p:ph type="ctrTitle"/>
          </p:nvPr>
        </p:nvSpPr>
        <p:spPr>
          <a:xfrm>
            <a:off x="2573517" y="2890811"/>
            <a:ext cx="6777873" cy="508049"/>
          </a:xfrm>
        </p:spPr>
        <p:txBody>
          <a:bodyPr>
            <a:noAutofit/>
          </a:bodyPr>
          <a:lstStyle/>
          <a:p>
            <a:pPr>
              <a:lnSpc>
                <a:spcPct val="200000"/>
              </a:lnSpc>
            </a:pPr>
            <a:r>
              <a:rPr lang="en-US" sz="2800" dirty="0">
                <a:latin typeface="Copperplate Gothic Bold" panose="020E0705020206020404" pitchFamily="34" charset="0"/>
              </a:rPr>
              <a:t>ANT-RPS  Analytics</a:t>
            </a:r>
            <a:br>
              <a:rPr lang="en-US" sz="2800" dirty="0">
                <a:latin typeface="Copperplate Gothic Bold" panose="020E0705020206020404" pitchFamily="34" charset="0"/>
              </a:rPr>
            </a:br>
            <a:r>
              <a:rPr lang="en-IN" sz="1600" i="0" u="none" strike="noStrike" baseline="0" dirty="0">
                <a:latin typeface="Exotc350 Bd BT" panose="04030805050B02020A03" pitchFamily="82" charset="0"/>
              </a:rPr>
              <a:t>EMPLOYEE   ATTRITION  CASE  STUDY </a:t>
            </a:r>
            <a:br>
              <a:rPr lang="en-IN" sz="1600" i="0" u="none" strike="noStrike" baseline="0" dirty="0">
                <a:latin typeface="Exotc350 Bd BT" panose="04030805050B02020A03" pitchFamily="82" charset="0"/>
              </a:rPr>
            </a:br>
            <a:r>
              <a:rPr lang="en-IN" sz="1800" b="1" dirty="0">
                <a:solidFill>
                  <a:schemeClr val="accent4">
                    <a:lumMod val="60000"/>
                    <a:lumOff val="40000"/>
                  </a:schemeClr>
                </a:solidFill>
                <a:latin typeface="Copperplate Gothic Bold" panose="020E0705020206020404" pitchFamily="34" charset="0"/>
              </a:rPr>
              <a:t>Batch -III</a:t>
            </a:r>
            <a:endParaRPr lang="en-IN" sz="1800" dirty="0">
              <a:latin typeface="Copperplate Gothic Bold" panose="020E0705020206020404" pitchFamily="34" charset="0"/>
            </a:endParaRPr>
          </a:p>
        </p:txBody>
      </p:sp>
      <p:sp>
        <p:nvSpPr>
          <p:cNvPr id="3" name="Subtitle 2">
            <a:extLst>
              <a:ext uri="{FF2B5EF4-FFF2-40B4-BE49-F238E27FC236}">
                <a16:creationId xmlns:a16="http://schemas.microsoft.com/office/drawing/2014/main" id="{B402DB02-CA7A-4748-BECC-C23C287A1ED7}"/>
              </a:ext>
            </a:extLst>
          </p:cNvPr>
          <p:cNvSpPr>
            <a:spLocks noGrp="1"/>
          </p:cNvSpPr>
          <p:nvPr>
            <p:ph type="subTitle" idx="1"/>
          </p:nvPr>
        </p:nvSpPr>
        <p:spPr>
          <a:xfrm>
            <a:off x="5099900" y="3683027"/>
            <a:ext cx="2215299" cy="508049"/>
          </a:xfrm>
        </p:spPr>
        <p:txBody>
          <a:bodyPr>
            <a:normAutofit fontScale="92500"/>
          </a:bodyPr>
          <a:lstStyle/>
          <a:p>
            <a:r>
              <a:rPr lang="en-US" b="1" dirty="0">
                <a:solidFill>
                  <a:schemeClr val="accent4">
                    <a:lumMod val="60000"/>
                    <a:lumOff val="40000"/>
                  </a:schemeClr>
                </a:solidFill>
                <a:latin typeface="Copperplate Gothic Bold" panose="020E0705020206020404" pitchFamily="34" charset="0"/>
              </a:rPr>
              <a:t>Team members</a:t>
            </a:r>
            <a:endParaRPr lang="en-IN" b="1" dirty="0">
              <a:solidFill>
                <a:schemeClr val="accent4">
                  <a:lumMod val="60000"/>
                  <a:lumOff val="40000"/>
                </a:schemeClr>
              </a:solidFill>
              <a:latin typeface="Copperplate Gothic Bold" panose="020E0705020206020404" pitchFamily="34" charset="0"/>
            </a:endParaRPr>
          </a:p>
        </p:txBody>
      </p:sp>
      <p:grpSp>
        <p:nvGrpSpPr>
          <p:cNvPr id="8" name="Group 7"/>
          <p:cNvGrpSpPr/>
          <p:nvPr/>
        </p:nvGrpSpPr>
        <p:grpSpPr>
          <a:xfrm>
            <a:off x="4377314" y="4149517"/>
            <a:ext cx="4084880" cy="923330"/>
            <a:chOff x="4498537" y="4191076"/>
            <a:chExt cx="3982990" cy="923330"/>
          </a:xfrm>
        </p:grpSpPr>
        <p:sp>
          <p:nvSpPr>
            <p:cNvPr id="4" name="TextBox 3"/>
            <p:cNvSpPr txBox="1"/>
            <p:nvPr/>
          </p:nvSpPr>
          <p:spPr>
            <a:xfrm>
              <a:off x="4637315" y="4191076"/>
              <a:ext cx="1978090" cy="923330"/>
            </a:xfrm>
            <a:prstGeom prst="rect">
              <a:avLst/>
            </a:prstGeom>
            <a:noFill/>
          </p:spPr>
          <p:txBody>
            <a:bodyPr wrap="square" rtlCol="0">
              <a:spAutoFit/>
            </a:bodyPr>
            <a:lstStyle/>
            <a:p>
              <a:pPr marL="285750" indent="-285750">
                <a:buFont typeface="Arial" panose="020B0604020202020204" pitchFamily="34" charset="0"/>
                <a:buChar char="•"/>
              </a:pPr>
              <a:r>
                <a:rPr lang="en-US" dirty="0"/>
                <a:t>Tanmay</a:t>
              </a:r>
            </a:p>
            <a:p>
              <a:pPr marL="285750" indent="-285750">
                <a:buFont typeface="Arial" panose="020B0604020202020204" pitchFamily="34" charset="0"/>
                <a:buChar char="•"/>
              </a:pPr>
              <a:r>
                <a:rPr lang="en-US" dirty="0"/>
                <a:t>Ruthwik</a:t>
              </a:r>
            </a:p>
            <a:p>
              <a:pPr marL="285750" indent="-285750">
                <a:buFont typeface="Arial" panose="020B0604020202020204" pitchFamily="34" charset="0"/>
                <a:buChar char="•"/>
              </a:pPr>
              <a:r>
                <a:rPr lang="en-US" dirty="0"/>
                <a:t>Akash</a:t>
              </a:r>
              <a:endParaRPr lang="en-IN" dirty="0"/>
            </a:p>
          </p:txBody>
        </p:sp>
        <p:sp>
          <p:nvSpPr>
            <p:cNvPr id="6" name="TextBox 5"/>
            <p:cNvSpPr txBox="1"/>
            <p:nvPr/>
          </p:nvSpPr>
          <p:spPr>
            <a:xfrm>
              <a:off x="6503437" y="4191076"/>
              <a:ext cx="1978090" cy="923330"/>
            </a:xfrm>
            <a:prstGeom prst="rect">
              <a:avLst/>
            </a:prstGeom>
            <a:noFill/>
          </p:spPr>
          <p:txBody>
            <a:bodyPr wrap="square" rtlCol="0">
              <a:spAutoFit/>
            </a:bodyPr>
            <a:lstStyle/>
            <a:p>
              <a:pPr marL="285750" indent="-285750">
                <a:buFont typeface="Arial" panose="020B0604020202020204" pitchFamily="34" charset="0"/>
                <a:buChar char="•"/>
              </a:pPr>
              <a:r>
                <a:rPr lang="en-US" dirty="0"/>
                <a:t>Pournima</a:t>
              </a:r>
            </a:p>
            <a:p>
              <a:pPr marL="285750" indent="-285750">
                <a:buFont typeface="Arial" panose="020B0604020202020204" pitchFamily="34" charset="0"/>
                <a:buChar char="•"/>
              </a:pPr>
              <a:r>
                <a:rPr lang="en-US" dirty="0"/>
                <a:t>Subhajit</a:t>
              </a:r>
            </a:p>
            <a:p>
              <a:pPr marL="285750" indent="-285750">
                <a:buFont typeface="Arial" panose="020B0604020202020204" pitchFamily="34" charset="0"/>
                <a:buChar char="•"/>
              </a:pPr>
              <a:r>
                <a:rPr lang="en-US" dirty="0"/>
                <a:t>Nitin</a:t>
              </a:r>
              <a:endParaRPr lang="en-IN" dirty="0"/>
            </a:p>
          </p:txBody>
        </p:sp>
        <p:sp>
          <p:nvSpPr>
            <p:cNvPr id="7" name="TextBox 6"/>
            <p:cNvSpPr txBox="1"/>
            <p:nvPr/>
          </p:nvSpPr>
          <p:spPr>
            <a:xfrm>
              <a:off x="4498537" y="4191076"/>
              <a:ext cx="3480319" cy="923330"/>
            </a:xfrm>
            <a:prstGeom prst="rect">
              <a:avLst/>
            </a:prstGeom>
            <a:noFill/>
            <a:ln>
              <a:solidFill>
                <a:schemeClr val="accent1"/>
              </a:solidFill>
            </a:ln>
          </p:spPr>
          <p:txBody>
            <a:bodyPr wrap="square" rtlCol="0">
              <a:spAutoFit/>
            </a:bodyPr>
            <a:lstStyle/>
            <a:p>
              <a:endParaRPr lang="en-IN" dirty="0"/>
            </a:p>
          </p:txBody>
        </p:sp>
      </p:grpSp>
    </p:spTree>
    <p:extLst>
      <p:ext uri="{BB962C8B-B14F-4D97-AF65-F5344CB8AC3E}">
        <p14:creationId xmlns:p14="http://schemas.microsoft.com/office/powerpoint/2010/main" val="456603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295401" y="1716866"/>
            <a:ext cx="9601196" cy="998307"/>
          </a:xfrm>
          <a:prstGeom prst="rect">
            <a:avLst/>
          </a:prstGeom>
        </p:spPr>
      </p:pic>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aturation sat="95000"/>
                    </a14:imgEffect>
                  </a14:imgLayer>
                </a14:imgProps>
              </a:ext>
              <a:ext uri="{28A0092B-C50C-407E-A947-70E740481C1C}">
                <a14:useLocalDpi xmlns:a14="http://schemas.microsoft.com/office/drawing/2010/main" val="0"/>
              </a:ext>
            </a:extLst>
          </a:blip>
          <a:stretch>
            <a:fillRect/>
          </a:stretch>
        </p:blipFill>
        <p:spPr>
          <a:xfrm>
            <a:off x="4578313" y="2869093"/>
            <a:ext cx="3035372" cy="3035372"/>
          </a:xfrm>
          <a:prstGeom prst="rect">
            <a:avLst/>
          </a:prstGeom>
          <a:effectLst>
            <a:glow rad="127000">
              <a:schemeClr val="accent1">
                <a:alpha val="0"/>
              </a:schemeClr>
            </a:glow>
          </a:effectLst>
        </p:spPr>
      </p:pic>
      <p:sp>
        <p:nvSpPr>
          <p:cNvPr id="4" name="Content Placeholder 3"/>
          <p:cNvSpPr>
            <a:spLocks noGrp="1"/>
          </p:cNvSpPr>
          <p:nvPr>
            <p:ph idx="1"/>
          </p:nvPr>
        </p:nvSpPr>
        <p:spPr>
          <a:xfrm>
            <a:off x="1295401" y="1870786"/>
            <a:ext cx="9601196" cy="690466"/>
          </a:xfrm>
          <a:ln>
            <a:solidFill>
              <a:srgbClr val="92D050"/>
            </a:solidFill>
          </a:ln>
        </p:spPr>
        <p:txBody>
          <a:bodyPr>
            <a:normAutofit fontScale="85000" lnSpcReduction="10000"/>
          </a:bodyPr>
          <a:lstStyle/>
          <a:p>
            <a:pPr marL="0" indent="0" algn="ctr">
              <a:buNone/>
            </a:pPr>
            <a:r>
              <a:rPr lang="en-US" sz="4400" b="1" dirty="0"/>
              <a:t>Section 03: Exploratory Data Analysis (EDA)</a:t>
            </a:r>
            <a:endParaRPr lang="en-IN" dirty="0"/>
          </a:p>
        </p:txBody>
      </p:sp>
    </p:spTree>
    <p:extLst>
      <p:ext uri="{BB962C8B-B14F-4D97-AF65-F5344CB8AC3E}">
        <p14:creationId xmlns:p14="http://schemas.microsoft.com/office/powerpoint/2010/main" val="4240288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295401" y="1716866"/>
            <a:ext cx="9601196" cy="998307"/>
          </a:xfrm>
          <a:prstGeom prst="rect">
            <a:avLst/>
          </a:prstGeom>
        </p:spPr>
      </p:pic>
      <p:sp>
        <p:nvSpPr>
          <p:cNvPr id="3" name="Content Placeholder 2"/>
          <p:cNvSpPr>
            <a:spLocks noGrp="1"/>
          </p:cNvSpPr>
          <p:nvPr>
            <p:ph idx="1"/>
          </p:nvPr>
        </p:nvSpPr>
        <p:spPr>
          <a:xfrm>
            <a:off x="1295401" y="1073020"/>
            <a:ext cx="9601196" cy="4802848"/>
          </a:xfrm>
        </p:spPr>
        <p:txBody>
          <a:bodyPr/>
          <a:lstStyle/>
          <a:p>
            <a:pPr marL="0" indent="0" algn="ctr">
              <a:buNone/>
            </a:pPr>
            <a:r>
              <a:rPr lang="en-IN" dirty="0">
                <a:solidFill>
                  <a:srgbClr val="FF0000"/>
                </a:solidFill>
                <a:latin typeface="Arial" panose="020B0604020202020204" pitchFamily="34" charset="0"/>
                <a:cs typeface="Arial" panose="020B0604020202020204" pitchFamily="34" charset="0"/>
              </a:rPr>
              <a:t>How Much is the Attrition?</a:t>
            </a:r>
          </a:p>
          <a:p>
            <a:pPr marL="0" indent="0" algn="ctr">
              <a:buNone/>
            </a:pPr>
            <a:endParaRPr lang="en-IN" dirty="0"/>
          </a:p>
        </p:txBody>
      </p:sp>
      <p:pic>
        <p:nvPicPr>
          <p:cNvPr id="7" name="Picture 6"/>
          <p:cNvPicPr>
            <a:picLocks noChangeAspect="1"/>
          </p:cNvPicPr>
          <p:nvPr/>
        </p:nvPicPr>
        <p:blipFill>
          <a:blip r:embed="rId3"/>
          <a:stretch>
            <a:fillRect/>
          </a:stretch>
        </p:blipFill>
        <p:spPr>
          <a:xfrm>
            <a:off x="1334206" y="1800805"/>
            <a:ext cx="4569441" cy="4240340"/>
          </a:xfrm>
          <a:prstGeom prst="rect">
            <a:avLst/>
          </a:prstGeom>
        </p:spPr>
      </p:pic>
      <p:pic>
        <p:nvPicPr>
          <p:cNvPr id="8" name="Picture 7"/>
          <p:cNvPicPr>
            <a:picLocks noChangeAspect="1"/>
          </p:cNvPicPr>
          <p:nvPr/>
        </p:nvPicPr>
        <p:blipFill>
          <a:blip r:embed="rId4"/>
          <a:stretch>
            <a:fillRect/>
          </a:stretch>
        </p:blipFill>
        <p:spPr>
          <a:xfrm>
            <a:off x="4907176" y="5355050"/>
            <a:ext cx="377632" cy="741278"/>
          </a:xfrm>
          <a:prstGeom prst="rect">
            <a:avLst/>
          </a:prstGeom>
        </p:spPr>
      </p:pic>
      <p:sp>
        <p:nvSpPr>
          <p:cNvPr id="10" name="TextBox 9"/>
          <p:cNvSpPr txBox="1"/>
          <p:nvPr/>
        </p:nvSpPr>
        <p:spPr>
          <a:xfrm>
            <a:off x="5133632" y="5660295"/>
            <a:ext cx="680223" cy="369332"/>
          </a:xfrm>
          <a:prstGeom prst="rect">
            <a:avLst/>
          </a:prstGeom>
          <a:noFill/>
        </p:spPr>
        <p:txBody>
          <a:bodyPr wrap="square" rtlCol="0">
            <a:spAutoFit/>
          </a:bodyPr>
          <a:lstStyle/>
          <a:p>
            <a:r>
              <a:rPr lang="en-IN" dirty="0"/>
              <a:t>Yes</a:t>
            </a:r>
          </a:p>
        </p:txBody>
      </p:sp>
      <p:sp>
        <p:nvSpPr>
          <p:cNvPr id="11" name="TextBox 10"/>
          <p:cNvSpPr txBox="1"/>
          <p:nvPr/>
        </p:nvSpPr>
        <p:spPr>
          <a:xfrm>
            <a:off x="5129542" y="5384184"/>
            <a:ext cx="561277" cy="369332"/>
          </a:xfrm>
          <a:prstGeom prst="rect">
            <a:avLst/>
          </a:prstGeom>
          <a:noFill/>
        </p:spPr>
        <p:txBody>
          <a:bodyPr wrap="square" rtlCol="0">
            <a:spAutoFit/>
          </a:bodyPr>
          <a:lstStyle/>
          <a:p>
            <a:r>
              <a:rPr lang="en-IN" dirty="0"/>
              <a:t>No</a:t>
            </a:r>
          </a:p>
        </p:txBody>
      </p:sp>
      <p:sp>
        <p:nvSpPr>
          <p:cNvPr id="4" name="TextBox 3"/>
          <p:cNvSpPr txBox="1"/>
          <p:nvPr/>
        </p:nvSpPr>
        <p:spPr>
          <a:xfrm>
            <a:off x="6367158" y="2934415"/>
            <a:ext cx="4992949"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dataset is </a:t>
            </a:r>
            <a:r>
              <a:rPr lang="en-US" b="1" dirty="0">
                <a:latin typeface="Arial" panose="020B0604020202020204" pitchFamily="34" charset="0"/>
                <a:cs typeface="Arial" panose="020B0604020202020204" pitchFamily="34" charset="0"/>
              </a:rPr>
              <a:t>imbalanced</a:t>
            </a:r>
            <a:r>
              <a:rPr lang="en-US" dirty="0">
                <a:latin typeface="Arial" panose="020B0604020202020204" pitchFamily="34" charset="0"/>
                <a:cs typeface="Arial" panose="020B0604020202020204" pitchFamily="34" charset="0"/>
              </a:rPr>
              <a:t> with the majority of observations describing Currently Active Employees.</a:t>
            </a:r>
          </a:p>
        </p:txBody>
      </p:sp>
    </p:spTree>
    <p:extLst>
      <p:ext uri="{BB962C8B-B14F-4D97-AF65-F5344CB8AC3E}">
        <p14:creationId xmlns:p14="http://schemas.microsoft.com/office/powerpoint/2010/main" val="1546887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237785"/>
            <a:ext cx="9666247" cy="1126274"/>
          </a:xfrm>
        </p:spPr>
        <p:txBody>
          <a:bodyPr/>
          <a:lstStyle/>
          <a:p>
            <a:r>
              <a:rPr lang="en-IN" dirty="0"/>
              <a:t>Attrition By Age</a:t>
            </a:r>
          </a:p>
        </p:txBody>
      </p:sp>
      <p:pic>
        <p:nvPicPr>
          <p:cNvPr id="6" name="Content Placeholder 5"/>
          <p:cNvPicPr>
            <a:picLocks noGrp="1" noChangeAspect="1"/>
          </p:cNvPicPr>
          <p:nvPr>
            <p:ph idx="1"/>
          </p:nvPr>
        </p:nvPicPr>
        <p:blipFill>
          <a:blip r:embed="rId2"/>
          <a:stretch>
            <a:fillRect/>
          </a:stretch>
        </p:blipFill>
        <p:spPr>
          <a:xfrm>
            <a:off x="1058508" y="2520175"/>
            <a:ext cx="6167482" cy="3659679"/>
          </a:xfrm>
          <a:prstGeom prst="rect">
            <a:avLst/>
          </a:prstGeom>
        </p:spPr>
      </p:pic>
      <p:sp>
        <p:nvSpPr>
          <p:cNvPr id="7" name="TextBox 6"/>
          <p:cNvSpPr txBox="1"/>
          <p:nvPr/>
        </p:nvSpPr>
        <p:spPr>
          <a:xfrm>
            <a:off x="7136780" y="2810108"/>
            <a:ext cx="4215161"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Looking at the attrition per age histogram, It's noticeable that as employees grow old, the less they tend to leave, and most of our employee attrition is made of employees ranging from 25 to 35 years old. </a:t>
            </a:r>
          </a:p>
        </p:txBody>
      </p:sp>
    </p:spTree>
    <p:extLst>
      <p:ext uri="{BB962C8B-B14F-4D97-AF65-F5344CB8AC3E}">
        <p14:creationId xmlns:p14="http://schemas.microsoft.com/office/powerpoint/2010/main" val="3740797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Attrition By Job Level</a:t>
            </a:r>
          </a:p>
        </p:txBody>
      </p:sp>
      <p:pic>
        <p:nvPicPr>
          <p:cNvPr id="4" name="Content Placeholder 3"/>
          <p:cNvPicPr>
            <a:picLocks noGrp="1" noChangeAspect="1"/>
          </p:cNvPicPr>
          <p:nvPr>
            <p:ph idx="1"/>
          </p:nvPr>
        </p:nvPicPr>
        <p:blipFill>
          <a:blip r:embed="rId2"/>
          <a:stretch>
            <a:fillRect/>
          </a:stretch>
        </p:blipFill>
        <p:spPr>
          <a:xfrm>
            <a:off x="1139999" y="2646673"/>
            <a:ext cx="5818362" cy="3317875"/>
          </a:xfrm>
          <a:prstGeom prst="rect">
            <a:avLst/>
          </a:prstGeom>
        </p:spPr>
      </p:pic>
      <p:sp>
        <p:nvSpPr>
          <p:cNvPr id="6" name="TextBox 5"/>
          <p:cNvSpPr txBox="1"/>
          <p:nvPr/>
        </p:nvSpPr>
        <p:spPr>
          <a:xfrm>
            <a:off x="7036419" y="2865863"/>
            <a:ext cx="4137102"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Most of them had a Bachelor's degree and their education field was mostly either Life Sciences, Medical and Marketing.</a:t>
            </a:r>
          </a:p>
        </p:txBody>
      </p:sp>
      <p:pic>
        <p:nvPicPr>
          <p:cNvPr id="3" name="Picture 2"/>
          <p:cNvPicPr>
            <a:picLocks noChangeAspect="1"/>
          </p:cNvPicPr>
          <p:nvPr/>
        </p:nvPicPr>
        <p:blipFill>
          <a:blip r:embed="rId3"/>
          <a:stretch>
            <a:fillRect/>
          </a:stretch>
        </p:blipFill>
        <p:spPr>
          <a:xfrm>
            <a:off x="1555611" y="5578877"/>
            <a:ext cx="702394" cy="94136"/>
          </a:xfrm>
          <a:prstGeom prst="rect">
            <a:avLst/>
          </a:prstGeom>
        </p:spPr>
      </p:pic>
      <p:pic>
        <p:nvPicPr>
          <p:cNvPr id="5" name="Picture 4"/>
          <p:cNvPicPr>
            <a:picLocks noChangeAspect="1"/>
          </p:cNvPicPr>
          <p:nvPr/>
        </p:nvPicPr>
        <p:blipFill>
          <a:blip r:embed="rId4"/>
          <a:stretch>
            <a:fillRect/>
          </a:stretch>
        </p:blipFill>
        <p:spPr>
          <a:xfrm>
            <a:off x="2784077" y="5560215"/>
            <a:ext cx="502964" cy="137172"/>
          </a:xfrm>
          <a:prstGeom prst="rect">
            <a:avLst/>
          </a:prstGeom>
        </p:spPr>
      </p:pic>
      <p:pic>
        <p:nvPicPr>
          <p:cNvPr id="7" name="Picture 6"/>
          <p:cNvPicPr>
            <a:picLocks noChangeAspect="1"/>
          </p:cNvPicPr>
          <p:nvPr/>
        </p:nvPicPr>
        <p:blipFill>
          <a:blip r:embed="rId5"/>
          <a:stretch>
            <a:fillRect/>
          </a:stretch>
        </p:blipFill>
        <p:spPr>
          <a:xfrm>
            <a:off x="4039849" y="5569546"/>
            <a:ext cx="441998" cy="99069"/>
          </a:xfrm>
          <a:prstGeom prst="rect">
            <a:avLst/>
          </a:prstGeom>
        </p:spPr>
      </p:pic>
      <p:pic>
        <p:nvPicPr>
          <p:cNvPr id="8" name="Picture 7"/>
          <p:cNvPicPr>
            <a:picLocks noChangeAspect="1"/>
          </p:cNvPicPr>
          <p:nvPr/>
        </p:nvPicPr>
        <p:blipFill>
          <a:blip r:embed="rId6"/>
          <a:stretch>
            <a:fillRect/>
          </a:stretch>
        </p:blipFill>
        <p:spPr>
          <a:xfrm>
            <a:off x="5262648" y="5564586"/>
            <a:ext cx="358171" cy="91448"/>
          </a:xfrm>
          <a:prstGeom prst="rect">
            <a:avLst/>
          </a:prstGeom>
        </p:spPr>
      </p:pic>
      <p:pic>
        <p:nvPicPr>
          <p:cNvPr id="9" name="Picture 8"/>
          <p:cNvPicPr>
            <a:picLocks noChangeAspect="1"/>
          </p:cNvPicPr>
          <p:nvPr/>
        </p:nvPicPr>
        <p:blipFill>
          <a:blip r:embed="rId7"/>
          <a:stretch>
            <a:fillRect/>
          </a:stretch>
        </p:blipFill>
        <p:spPr>
          <a:xfrm>
            <a:off x="6287797" y="5560215"/>
            <a:ext cx="586791" cy="121931"/>
          </a:xfrm>
          <a:prstGeom prst="rect">
            <a:avLst/>
          </a:prstGeom>
        </p:spPr>
      </p:pic>
    </p:spTree>
    <p:extLst>
      <p:ext uri="{BB962C8B-B14F-4D97-AF65-F5344CB8AC3E}">
        <p14:creationId xmlns:p14="http://schemas.microsoft.com/office/powerpoint/2010/main" val="2821406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Attrition By Monthly Income</a:t>
            </a:r>
          </a:p>
        </p:txBody>
      </p:sp>
      <p:pic>
        <p:nvPicPr>
          <p:cNvPr id="4" name="Content Placeholder 3"/>
          <p:cNvPicPr>
            <a:picLocks noGrp="1" noChangeAspect="1"/>
          </p:cNvPicPr>
          <p:nvPr>
            <p:ph idx="1"/>
          </p:nvPr>
        </p:nvPicPr>
        <p:blipFill>
          <a:blip r:embed="rId2"/>
          <a:stretch>
            <a:fillRect/>
          </a:stretch>
        </p:blipFill>
        <p:spPr>
          <a:xfrm>
            <a:off x="998583" y="2512858"/>
            <a:ext cx="6751515" cy="3578385"/>
          </a:xfrm>
          <a:prstGeom prst="rect">
            <a:avLst/>
          </a:prstGeom>
        </p:spPr>
      </p:pic>
      <p:sp>
        <p:nvSpPr>
          <p:cNvPr id="6" name="TextBox 5"/>
          <p:cNvSpPr txBox="1"/>
          <p:nvPr/>
        </p:nvSpPr>
        <p:spPr>
          <a:xfrm>
            <a:off x="7783551" y="2888166"/>
            <a:ext cx="3523786" cy="1200329"/>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Employees with less Monthly salary tend to leave the company possibly for better compensation.</a:t>
            </a:r>
          </a:p>
        </p:txBody>
      </p:sp>
    </p:spTree>
    <p:extLst>
      <p:ext uri="{BB962C8B-B14F-4D97-AF65-F5344CB8AC3E}">
        <p14:creationId xmlns:p14="http://schemas.microsoft.com/office/powerpoint/2010/main" val="2164918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Attrition By Number of Company Worked</a:t>
            </a:r>
          </a:p>
        </p:txBody>
      </p:sp>
      <p:sp>
        <p:nvSpPr>
          <p:cNvPr id="6" name="TextBox 5"/>
          <p:cNvSpPr txBox="1"/>
          <p:nvPr/>
        </p:nvSpPr>
        <p:spPr>
          <a:xfrm>
            <a:off x="7783551" y="2888166"/>
            <a:ext cx="3523786" cy="2031325"/>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This Employees are probably the contractual or Interns who might have joined for gaining early industry experience.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Employees tend to look for better opportunities with a year of experience.</a:t>
            </a:r>
          </a:p>
        </p:txBody>
      </p:sp>
      <p:pic>
        <p:nvPicPr>
          <p:cNvPr id="5" name="Content Placeholder 4"/>
          <p:cNvPicPr>
            <a:picLocks noGrp="1" noChangeAspect="1"/>
          </p:cNvPicPr>
          <p:nvPr>
            <p:ph idx="1"/>
          </p:nvPr>
        </p:nvPicPr>
        <p:blipFill>
          <a:blip r:embed="rId2"/>
          <a:stretch>
            <a:fillRect/>
          </a:stretch>
        </p:blipFill>
        <p:spPr>
          <a:xfrm>
            <a:off x="920432" y="2501707"/>
            <a:ext cx="6938864" cy="3575708"/>
          </a:xfrm>
          <a:prstGeom prst="rect">
            <a:avLst/>
          </a:prstGeom>
        </p:spPr>
      </p:pic>
    </p:spTree>
    <p:extLst>
      <p:ext uri="{BB962C8B-B14F-4D97-AF65-F5344CB8AC3E}">
        <p14:creationId xmlns:p14="http://schemas.microsoft.com/office/powerpoint/2010/main" val="2897457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Attrition By Percent Hike in Salary</a:t>
            </a:r>
          </a:p>
        </p:txBody>
      </p:sp>
      <p:sp>
        <p:nvSpPr>
          <p:cNvPr id="6" name="TextBox 5"/>
          <p:cNvSpPr txBox="1"/>
          <p:nvPr/>
        </p:nvSpPr>
        <p:spPr>
          <a:xfrm>
            <a:off x="7783551" y="2888166"/>
            <a:ext cx="3523786"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Those who've less percent salary hike tend to leave more than those with a higher precentral hike in salary.</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This employees might have left for better compensation.</a:t>
            </a:r>
          </a:p>
        </p:txBody>
      </p:sp>
      <p:pic>
        <p:nvPicPr>
          <p:cNvPr id="4" name="Content Placeholder 3"/>
          <p:cNvPicPr>
            <a:picLocks noGrp="1" noChangeAspect="1"/>
          </p:cNvPicPr>
          <p:nvPr>
            <p:ph idx="1"/>
          </p:nvPr>
        </p:nvPicPr>
        <p:blipFill>
          <a:blip r:embed="rId2"/>
          <a:stretch>
            <a:fillRect/>
          </a:stretch>
        </p:blipFill>
        <p:spPr>
          <a:xfrm>
            <a:off x="859751" y="2501707"/>
            <a:ext cx="6904107" cy="3575708"/>
          </a:xfrm>
          <a:prstGeom prst="rect">
            <a:avLst/>
          </a:prstGeom>
        </p:spPr>
      </p:pic>
    </p:spTree>
    <p:extLst>
      <p:ext uri="{BB962C8B-B14F-4D97-AF65-F5344CB8AC3E}">
        <p14:creationId xmlns:p14="http://schemas.microsoft.com/office/powerpoint/2010/main" val="4093890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Attrition By Total Working Years</a:t>
            </a:r>
          </a:p>
        </p:txBody>
      </p:sp>
      <p:sp>
        <p:nvSpPr>
          <p:cNvPr id="6" name="TextBox 5"/>
          <p:cNvSpPr txBox="1"/>
          <p:nvPr/>
        </p:nvSpPr>
        <p:spPr>
          <a:xfrm>
            <a:off x="7783551" y="2888166"/>
            <a:ext cx="3523786"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 mostly, employees who leave tend to be young, with less time working in the company and at the beginning of their career in general, since most of these employees were working for less than 10 years in total.</a:t>
            </a:r>
          </a:p>
        </p:txBody>
      </p:sp>
      <p:pic>
        <p:nvPicPr>
          <p:cNvPr id="5" name="Content Placeholder 4"/>
          <p:cNvPicPr>
            <a:picLocks noGrp="1" noChangeAspect="1"/>
          </p:cNvPicPr>
          <p:nvPr>
            <p:ph idx="1"/>
          </p:nvPr>
        </p:nvPicPr>
        <p:blipFill>
          <a:blip r:embed="rId2"/>
          <a:stretch>
            <a:fillRect/>
          </a:stretch>
        </p:blipFill>
        <p:spPr>
          <a:xfrm>
            <a:off x="866937" y="2457102"/>
            <a:ext cx="6660136" cy="3642615"/>
          </a:xfrm>
          <a:prstGeom prst="rect">
            <a:avLst/>
          </a:prstGeom>
        </p:spPr>
      </p:pic>
    </p:spTree>
    <p:extLst>
      <p:ext uri="{BB962C8B-B14F-4D97-AF65-F5344CB8AC3E}">
        <p14:creationId xmlns:p14="http://schemas.microsoft.com/office/powerpoint/2010/main" val="3819577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Attrition By Years with Current Manager</a:t>
            </a:r>
          </a:p>
        </p:txBody>
      </p:sp>
      <p:sp>
        <p:nvSpPr>
          <p:cNvPr id="6" name="TextBox 5"/>
          <p:cNvSpPr txBox="1"/>
          <p:nvPr/>
        </p:nvSpPr>
        <p:spPr>
          <a:xfrm>
            <a:off x="7616282" y="2531327"/>
            <a:ext cx="3724507"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It's also curious to see that a lot of these employees had less than 2 years working with their last manager. Could we be having issues with some managers? How well are they trained to deal with their teams and the people they led? Are we, as a company doing the best we can to assure a good relationship between managers and teams?</a:t>
            </a:r>
            <a:endParaRPr lang="en-IN"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909142" y="2557463"/>
            <a:ext cx="6827627" cy="3531103"/>
          </a:xfrm>
          <a:prstGeom prst="rect">
            <a:avLst/>
          </a:prstGeom>
        </p:spPr>
      </p:pic>
    </p:spTree>
    <p:extLst>
      <p:ext uri="{BB962C8B-B14F-4D97-AF65-F5344CB8AC3E}">
        <p14:creationId xmlns:p14="http://schemas.microsoft.com/office/powerpoint/2010/main" val="75710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Attrition By Department</a:t>
            </a:r>
          </a:p>
        </p:txBody>
      </p:sp>
      <p:sp>
        <p:nvSpPr>
          <p:cNvPr id="6" name="TextBox 5"/>
          <p:cNvSpPr txBox="1"/>
          <p:nvPr/>
        </p:nvSpPr>
        <p:spPr>
          <a:xfrm>
            <a:off x="7492482" y="3174601"/>
            <a:ext cx="3724507"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we can see that most employees who have left worked for the Research &amp; Development department, with most of them being laboratory technicians, sales executives or research scientists</a:t>
            </a:r>
            <a:endParaRPr lang="en-IN"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2"/>
          <a:stretch>
            <a:fillRect/>
          </a:stretch>
        </p:blipFill>
        <p:spPr>
          <a:xfrm>
            <a:off x="884416" y="2531327"/>
            <a:ext cx="6608066" cy="3458926"/>
          </a:xfrm>
          <a:prstGeom prst="rect">
            <a:avLst/>
          </a:prstGeom>
        </p:spPr>
      </p:pic>
    </p:spTree>
    <p:extLst>
      <p:ext uri="{BB962C8B-B14F-4D97-AF65-F5344CB8AC3E}">
        <p14:creationId xmlns:p14="http://schemas.microsoft.com/office/powerpoint/2010/main" val="1316404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16C4-9570-9360-B6C5-F9D935A8CD20}"/>
              </a:ext>
            </a:extLst>
          </p:cNvPr>
          <p:cNvSpPr>
            <a:spLocks noGrp="1"/>
          </p:cNvSpPr>
          <p:nvPr>
            <p:ph type="title"/>
          </p:nvPr>
        </p:nvSpPr>
        <p:spPr>
          <a:xfrm>
            <a:off x="1388950" y="2407570"/>
            <a:ext cx="6241816" cy="2931736"/>
          </a:xfrm>
        </p:spPr>
        <p:txBody>
          <a:bodyPr>
            <a:normAutofit/>
          </a:bodyPr>
          <a:lstStyle/>
          <a:p>
            <a:pPr algn="l"/>
            <a:r>
              <a:rPr lang="en-IN" sz="2400" b="0" i="0" u="none" strike="noStrike" baseline="0" dirty="0">
                <a:solidFill>
                  <a:srgbClr val="000000"/>
                </a:solidFill>
              </a:rPr>
              <a:t>Business objective </a:t>
            </a:r>
            <a:br>
              <a:rPr lang="en-IN" sz="2400" dirty="0">
                <a:solidFill>
                  <a:srgbClr val="000000"/>
                </a:solidFill>
              </a:rPr>
            </a:br>
            <a:br>
              <a:rPr lang="en-IN" sz="2400" dirty="0">
                <a:solidFill>
                  <a:srgbClr val="000000"/>
                </a:solidFill>
              </a:rPr>
            </a:br>
            <a:r>
              <a:rPr lang="en-IN" sz="2400" b="0" i="0" u="none" strike="noStrike" baseline="0" dirty="0">
                <a:solidFill>
                  <a:srgbClr val="000000"/>
                </a:solidFill>
              </a:rPr>
              <a:t>Understanding of the problem </a:t>
            </a:r>
            <a:br>
              <a:rPr lang="en-IN" sz="2400" b="0" i="0" u="none" strike="noStrike" baseline="0" dirty="0">
                <a:solidFill>
                  <a:srgbClr val="000000"/>
                </a:solidFill>
              </a:rPr>
            </a:br>
            <a:br>
              <a:rPr lang="en-IN" sz="2400" b="0" i="0" u="none" strike="noStrike" baseline="0" dirty="0">
                <a:solidFill>
                  <a:srgbClr val="000000"/>
                </a:solidFill>
              </a:rPr>
            </a:br>
            <a:r>
              <a:rPr lang="en-IN" sz="2400" b="0" i="0" u="none" strike="noStrike" baseline="0" dirty="0">
                <a:solidFill>
                  <a:srgbClr val="000000"/>
                </a:solidFill>
              </a:rPr>
              <a:t>Approach </a:t>
            </a:r>
            <a:br>
              <a:rPr lang="en-IN" sz="1800" b="0" i="0" u="none" strike="noStrike" baseline="0" dirty="0">
                <a:solidFill>
                  <a:srgbClr val="000000"/>
                </a:solidFill>
              </a:rPr>
            </a:br>
            <a:endParaRPr lang="en-IN" dirty="0"/>
          </a:p>
        </p:txBody>
      </p:sp>
      <p:pic>
        <p:nvPicPr>
          <p:cNvPr id="8" name="Picture 7">
            <a:extLst>
              <a:ext uri="{FF2B5EF4-FFF2-40B4-BE49-F238E27FC236}">
                <a16:creationId xmlns:a16="http://schemas.microsoft.com/office/drawing/2014/main" id="{F61A36A1-A22B-7156-637A-D58B1DA4C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5524" y="2646983"/>
            <a:ext cx="3472405" cy="3175082"/>
          </a:xfrm>
          <a:prstGeom prst="rect">
            <a:avLst/>
          </a:prstGeom>
        </p:spPr>
      </p:pic>
      <p:sp>
        <p:nvSpPr>
          <p:cNvPr id="11" name="Content Placeholder 2">
            <a:extLst>
              <a:ext uri="{FF2B5EF4-FFF2-40B4-BE49-F238E27FC236}">
                <a16:creationId xmlns:a16="http://schemas.microsoft.com/office/drawing/2014/main" id="{42414AD0-C941-26F2-7980-C45E759F1B67}"/>
              </a:ext>
            </a:extLst>
          </p:cNvPr>
          <p:cNvSpPr txBox="1">
            <a:spLocks/>
          </p:cNvSpPr>
          <p:nvPr/>
        </p:nvSpPr>
        <p:spPr>
          <a:xfrm>
            <a:off x="1191710" y="1035935"/>
            <a:ext cx="9601196" cy="1371635"/>
          </a:xfrm>
          <a:prstGeom prst="roundRect">
            <a:avLst>
              <a:gd name="adj" fmla="val 0"/>
            </a:avLst>
          </a:prstGeom>
          <a:ln w="57150" cmpd="thickThin">
            <a:solidFill>
              <a:srgbClr val="92D050"/>
            </a:solidFill>
            <a:miter lim="800000"/>
          </a:ln>
          <a:effectLst>
            <a:innerShdw blurRad="57150" dist="38100" dir="14460000">
              <a:srgbClr val="000000">
                <a:alpha val="70000"/>
              </a:srgbClr>
            </a:inn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lumMod val="85000"/>
                    <a:lumOff val="1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1600" kern="1200" cap="none">
                <a:solidFill>
                  <a:schemeClr val="tx1">
                    <a:lumMod val="85000"/>
                    <a:lumOff val="1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600" kern="1200" cap="none">
                <a:solidFill>
                  <a:schemeClr val="tx1">
                    <a:lumMod val="85000"/>
                    <a:lumOff val="1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1600" kern="1200" cap="none">
                <a:solidFill>
                  <a:schemeClr val="tx1">
                    <a:lumMod val="85000"/>
                    <a:lumOff val="1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1600" kern="1200" cap="none">
                <a:solidFill>
                  <a:schemeClr val="tx1">
                    <a:lumMod val="85000"/>
                    <a:lumOff val="1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1600" kern="1200" cap="none">
                <a:solidFill>
                  <a:schemeClr val="tx1">
                    <a:lumMod val="85000"/>
                    <a:lumOff val="1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1600" kern="1200" cap="none">
                <a:solidFill>
                  <a:schemeClr val="tx1">
                    <a:lumMod val="85000"/>
                    <a:lumOff val="1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1600" kern="1200" cap="none">
                <a:solidFill>
                  <a:schemeClr val="tx1">
                    <a:lumMod val="85000"/>
                    <a:lumOff val="1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1600" kern="1200" cap="none">
                <a:solidFill>
                  <a:schemeClr val="tx1">
                    <a:lumMod val="85000"/>
                    <a:lumOff val="15000"/>
                  </a:schemeClr>
                </a:solidFill>
                <a:effectLst/>
                <a:latin typeface="+mn-lt"/>
                <a:ea typeface="+mn-ea"/>
                <a:cs typeface="+mn-cs"/>
              </a:defRPr>
            </a:lvl9pPr>
          </a:lstStyle>
          <a:p>
            <a:r>
              <a:rPr lang="en-US" sz="4000" b="1">
                <a:ln w="3175" cmpd="sng">
                  <a:noFill/>
                </a:ln>
                <a:solidFill>
                  <a:prstClr val="black">
                    <a:lumMod val="85000"/>
                    <a:lumOff val="15000"/>
                  </a:prstClr>
                </a:solidFill>
                <a:ea typeface="+mj-ea"/>
                <a:cs typeface="+mj-cs"/>
              </a:rPr>
              <a:t>Section 01: Business Objective understanding and High-level Approach</a:t>
            </a:r>
            <a:endParaRPr lang="en-IN" dirty="0"/>
          </a:p>
        </p:txBody>
      </p:sp>
      <p:sp>
        <p:nvSpPr>
          <p:cNvPr id="12" name="Rectangle 11">
            <a:extLst>
              <a:ext uri="{FF2B5EF4-FFF2-40B4-BE49-F238E27FC236}">
                <a16:creationId xmlns:a16="http://schemas.microsoft.com/office/drawing/2014/main" id="{AF4AF201-CDB2-D74C-992A-3C5B2B44C5DF}"/>
              </a:ext>
            </a:extLst>
          </p:cNvPr>
          <p:cNvSpPr/>
          <p:nvPr/>
        </p:nvSpPr>
        <p:spPr>
          <a:xfrm>
            <a:off x="1191709" y="5655921"/>
            <a:ext cx="8716219" cy="66020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A clear explanation  has been mentioned in the Python file</a:t>
            </a:r>
          </a:p>
        </p:txBody>
      </p:sp>
    </p:spTree>
    <p:extLst>
      <p:ext uri="{BB962C8B-B14F-4D97-AF65-F5344CB8AC3E}">
        <p14:creationId xmlns:p14="http://schemas.microsoft.com/office/powerpoint/2010/main" val="4275575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Attrition By Education Field</a:t>
            </a:r>
          </a:p>
        </p:txBody>
      </p:sp>
      <p:sp>
        <p:nvSpPr>
          <p:cNvPr id="6" name="TextBox 5"/>
          <p:cNvSpPr txBox="1"/>
          <p:nvPr/>
        </p:nvSpPr>
        <p:spPr>
          <a:xfrm>
            <a:off x="7492482" y="3174601"/>
            <a:ext cx="3724507"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How can we make the work environment better? What kind of changes must be done, especially for the research and development personnel? These are important questions to be asked.</a:t>
            </a:r>
            <a:endParaRPr lang="en-IN"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866248" y="2531325"/>
            <a:ext cx="6626234" cy="3317875"/>
          </a:xfrm>
          <a:prstGeom prst="rect">
            <a:avLst/>
          </a:prstGeom>
        </p:spPr>
      </p:pic>
    </p:spTree>
    <p:extLst>
      <p:ext uri="{BB962C8B-B14F-4D97-AF65-F5344CB8AC3E}">
        <p14:creationId xmlns:p14="http://schemas.microsoft.com/office/powerpoint/2010/main" val="3576446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Attrition By Job Role</a:t>
            </a:r>
          </a:p>
        </p:txBody>
      </p:sp>
      <p:sp>
        <p:nvSpPr>
          <p:cNvPr id="6" name="TextBox 5"/>
          <p:cNvSpPr txBox="1"/>
          <p:nvPr/>
        </p:nvSpPr>
        <p:spPr>
          <a:xfrm>
            <a:off x="7492482" y="3174601"/>
            <a:ext cx="3724507"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How can we make the work environment better? What kind of changes must be done, especially for the research and development personnel? These are important questions to be asked.</a:t>
            </a:r>
            <a:endParaRPr lang="en-IN"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2"/>
          <a:stretch>
            <a:fillRect/>
          </a:stretch>
        </p:blipFill>
        <p:spPr>
          <a:xfrm>
            <a:off x="905868" y="2531325"/>
            <a:ext cx="6586614" cy="3317875"/>
          </a:xfrm>
          <a:prstGeom prst="rect">
            <a:avLst/>
          </a:prstGeom>
        </p:spPr>
      </p:pic>
    </p:spTree>
    <p:extLst>
      <p:ext uri="{BB962C8B-B14F-4D97-AF65-F5344CB8AC3E}">
        <p14:creationId xmlns:p14="http://schemas.microsoft.com/office/powerpoint/2010/main" val="2088531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Attrition By Marital Status</a:t>
            </a:r>
          </a:p>
        </p:txBody>
      </p:sp>
      <p:sp>
        <p:nvSpPr>
          <p:cNvPr id="6" name="TextBox 5"/>
          <p:cNvSpPr txBox="1"/>
          <p:nvPr/>
        </p:nvSpPr>
        <p:spPr>
          <a:xfrm>
            <a:off x="7492482" y="3174601"/>
            <a:ext cx="3724507"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dataset features three marital status: Married (251 employees), Single (356 employees), Divorced (98 employees).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Single employees show the largest proportion of leavers at 25%.</a:t>
            </a:r>
            <a:endParaRPr lang="en-IN"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839348" y="2531325"/>
            <a:ext cx="6653134" cy="3317875"/>
          </a:xfrm>
          <a:prstGeom prst="rect">
            <a:avLst/>
          </a:prstGeom>
        </p:spPr>
      </p:pic>
    </p:spTree>
    <p:extLst>
      <p:ext uri="{BB962C8B-B14F-4D97-AF65-F5344CB8AC3E}">
        <p14:creationId xmlns:p14="http://schemas.microsoft.com/office/powerpoint/2010/main" val="750835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Attrition By Gender</a:t>
            </a:r>
          </a:p>
        </p:txBody>
      </p:sp>
      <p:sp>
        <p:nvSpPr>
          <p:cNvPr id="6" name="TextBox 5"/>
          <p:cNvSpPr txBox="1"/>
          <p:nvPr/>
        </p:nvSpPr>
        <p:spPr>
          <a:xfrm>
            <a:off x="7520473" y="3036100"/>
            <a:ext cx="3724507"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Gender distribution shows that the dataset features a higher relative proportion of male employees than female employees, with normalized gender distribution of employees in the dataset at </a:t>
            </a:r>
            <a:r>
              <a:rPr lang="en-US" dirty="0">
                <a:solidFill>
                  <a:srgbClr val="FF0000"/>
                </a:solidFill>
                <a:latin typeface="Arial" panose="020B0604020202020204" pitchFamily="34" charset="0"/>
                <a:cs typeface="Arial" panose="020B0604020202020204" pitchFamily="34" charset="0"/>
              </a:rPr>
              <a:t>17.0% for Males </a:t>
            </a:r>
            <a:r>
              <a:rPr lang="en-US" dirty="0">
                <a:latin typeface="Arial" panose="020B0604020202020204" pitchFamily="34" charset="0"/>
                <a:cs typeface="Arial" panose="020B0604020202020204" pitchFamily="34" charset="0"/>
              </a:rPr>
              <a:t>and 14.8% for Females.</a:t>
            </a:r>
            <a:endParaRPr lang="en-IN"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2"/>
          <a:stretch>
            <a:fillRect/>
          </a:stretch>
        </p:blipFill>
        <p:spPr>
          <a:xfrm>
            <a:off x="821183" y="2669825"/>
            <a:ext cx="6456695" cy="3317875"/>
          </a:xfrm>
          <a:prstGeom prst="rect">
            <a:avLst/>
          </a:prstGeom>
        </p:spPr>
      </p:pic>
    </p:spTree>
    <p:extLst>
      <p:ext uri="{BB962C8B-B14F-4D97-AF65-F5344CB8AC3E}">
        <p14:creationId xmlns:p14="http://schemas.microsoft.com/office/powerpoint/2010/main" val="473493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90DD-BC33-86C9-DB0E-7942A2E70CE7}"/>
              </a:ext>
            </a:extLst>
          </p:cNvPr>
          <p:cNvSpPr>
            <a:spLocks noGrp="1"/>
          </p:cNvSpPr>
          <p:nvPr>
            <p:ph type="title"/>
          </p:nvPr>
        </p:nvSpPr>
        <p:spPr/>
        <p:txBody>
          <a:bodyPr>
            <a:normAutofit fontScale="90000"/>
          </a:bodyPr>
          <a:lstStyle/>
          <a:p>
            <a:r>
              <a:rPr lang="en-US" b="1" dirty="0"/>
              <a:t>Section 03: Exploratory Data Analysis (EDA)</a:t>
            </a:r>
            <a:endParaRPr lang="en-US" dirty="0"/>
          </a:p>
        </p:txBody>
      </p:sp>
      <p:pic>
        <p:nvPicPr>
          <p:cNvPr id="4" name="Content Placeholder 3"/>
          <p:cNvPicPr>
            <a:picLocks noGrp="1" noChangeAspect="1"/>
          </p:cNvPicPr>
          <p:nvPr>
            <p:ph idx="1"/>
          </p:nvPr>
        </p:nvPicPr>
        <p:blipFill>
          <a:blip r:embed="rId2"/>
          <a:stretch>
            <a:fillRect/>
          </a:stretch>
        </p:blipFill>
        <p:spPr>
          <a:xfrm>
            <a:off x="849086" y="2463282"/>
            <a:ext cx="7212563" cy="3627243"/>
          </a:xfrm>
          <a:prstGeom prst="rect">
            <a:avLst/>
          </a:prstGeom>
        </p:spPr>
      </p:pic>
      <p:sp>
        <p:nvSpPr>
          <p:cNvPr id="5" name="TextBox 4"/>
          <p:cNvSpPr txBox="1"/>
          <p:nvPr/>
        </p:nvSpPr>
        <p:spPr>
          <a:xfrm>
            <a:off x="8061649" y="2631233"/>
            <a:ext cx="3340359" cy="313932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As shown above, "YearsWithCurrentManager","YearsSinceLastPromotion" and "YearsAtCompany" are positively correlated to Attrition,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while "Total Working Years", "Job Level", and "PercentSalaryHike" are negatively correlated to Attrition.</a:t>
            </a:r>
          </a:p>
        </p:txBody>
      </p:sp>
    </p:spTree>
    <p:extLst>
      <p:ext uri="{BB962C8B-B14F-4D97-AF65-F5344CB8AC3E}">
        <p14:creationId xmlns:p14="http://schemas.microsoft.com/office/powerpoint/2010/main" val="4241509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295401" y="1716866"/>
            <a:ext cx="9601196" cy="998307"/>
          </a:xfrm>
          <a:prstGeom prst="rect">
            <a:avLst/>
          </a:prstGeom>
        </p:spPr>
      </p:pic>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aturation sat="95000"/>
                    </a14:imgEffect>
                  </a14:imgLayer>
                </a14:imgProps>
              </a:ext>
              <a:ext uri="{28A0092B-C50C-407E-A947-70E740481C1C}">
                <a14:useLocalDpi xmlns:a14="http://schemas.microsoft.com/office/drawing/2010/main" val="0"/>
              </a:ext>
            </a:extLst>
          </a:blip>
          <a:stretch>
            <a:fillRect/>
          </a:stretch>
        </p:blipFill>
        <p:spPr>
          <a:xfrm>
            <a:off x="4578313" y="2869093"/>
            <a:ext cx="3035372" cy="3035372"/>
          </a:xfrm>
          <a:prstGeom prst="rect">
            <a:avLst/>
          </a:prstGeom>
          <a:effectLst>
            <a:glow rad="127000">
              <a:schemeClr val="accent1">
                <a:alpha val="0"/>
              </a:schemeClr>
            </a:glow>
          </a:effectLst>
        </p:spPr>
      </p:pic>
      <p:sp>
        <p:nvSpPr>
          <p:cNvPr id="4" name="Content Placeholder 3"/>
          <p:cNvSpPr>
            <a:spLocks noGrp="1"/>
          </p:cNvSpPr>
          <p:nvPr>
            <p:ph idx="1"/>
          </p:nvPr>
        </p:nvSpPr>
        <p:spPr>
          <a:xfrm>
            <a:off x="1295401" y="1870786"/>
            <a:ext cx="9601196" cy="690466"/>
          </a:xfrm>
          <a:ln>
            <a:solidFill>
              <a:srgbClr val="92D050"/>
            </a:solidFill>
          </a:ln>
        </p:spPr>
        <p:txBody>
          <a:bodyPr>
            <a:normAutofit fontScale="62500" lnSpcReduction="20000"/>
          </a:bodyPr>
          <a:lstStyle/>
          <a:p>
            <a:pPr marL="0" indent="0" algn="ctr">
              <a:buNone/>
            </a:pPr>
            <a:r>
              <a:rPr lang="en-IN" sz="7200" dirty="0"/>
              <a:t>Section 04: KPI/Metric Based Questions</a:t>
            </a:r>
            <a:endParaRPr lang="en-IN" dirty="0"/>
          </a:p>
        </p:txBody>
      </p:sp>
    </p:spTree>
    <p:extLst>
      <p:ext uri="{BB962C8B-B14F-4D97-AF65-F5344CB8AC3E}">
        <p14:creationId xmlns:p14="http://schemas.microsoft.com/office/powerpoint/2010/main" val="1505689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2591" y="4119465"/>
            <a:ext cx="1282771" cy="206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Cloud Callout 38"/>
          <p:cNvSpPr/>
          <p:nvPr/>
        </p:nvSpPr>
        <p:spPr>
          <a:xfrm>
            <a:off x="1404257" y="2313240"/>
            <a:ext cx="3401698" cy="1806225"/>
          </a:xfrm>
          <a:prstGeom prst="cloudCallou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accent1">
                  <a:lumMod val="60000"/>
                  <a:lumOff val="40000"/>
                </a:schemeClr>
              </a:solidFill>
            </a:endParaRPr>
          </a:p>
        </p:txBody>
      </p:sp>
      <p:sp>
        <p:nvSpPr>
          <p:cNvPr id="21" name="TextBox 20"/>
          <p:cNvSpPr txBox="1">
            <a:spLocks noChangeArrowheads="1"/>
          </p:cNvSpPr>
          <p:nvPr/>
        </p:nvSpPr>
        <p:spPr bwMode="auto">
          <a:xfrm>
            <a:off x="1704755" y="2708520"/>
            <a:ext cx="2750320" cy="954107"/>
          </a:xfrm>
          <a:prstGeom prst="rect">
            <a:avLst/>
          </a:prstGeom>
          <a:solidFill>
            <a:srgbClr val="000000">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Calibri" panose="020F0502020204030204" pitchFamily="34" charset="0"/>
              </a:defRPr>
            </a:lvl1pPr>
            <a:lvl2pPr marL="742950" indent="-285750">
              <a:defRPr sz="2300">
                <a:solidFill>
                  <a:schemeClr val="tx1"/>
                </a:solidFill>
                <a:latin typeface="Calibri" panose="020F0502020204030204" pitchFamily="34" charset="0"/>
              </a:defRPr>
            </a:lvl2pPr>
            <a:lvl3pPr marL="1143000" indent="-228600">
              <a:defRPr sz="2300">
                <a:solidFill>
                  <a:schemeClr val="tx1"/>
                </a:solidFill>
                <a:latin typeface="Calibri" panose="020F0502020204030204" pitchFamily="34" charset="0"/>
              </a:defRPr>
            </a:lvl3pPr>
            <a:lvl4pPr marL="1600200" indent="-228600">
              <a:defRPr sz="2300">
                <a:solidFill>
                  <a:schemeClr val="tx1"/>
                </a:solidFill>
                <a:latin typeface="Calibri" panose="020F0502020204030204" pitchFamily="34" charset="0"/>
              </a:defRPr>
            </a:lvl4pPr>
            <a:lvl5pPr marL="2057400" indent="-228600">
              <a:defRPr sz="2300">
                <a:solidFill>
                  <a:schemeClr val="tx1"/>
                </a:solidFill>
                <a:latin typeface="Calibri" panose="020F0502020204030204" pitchFamily="34" charset="0"/>
              </a:defRPr>
            </a:lvl5pPr>
            <a:lvl6pPr marL="2514600" indent="-228600" defTabSz="1171575" fontAlgn="base">
              <a:spcBef>
                <a:spcPct val="0"/>
              </a:spcBef>
              <a:spcAft>
                <a:spcPct val="0"/>
              </a:spcAft>
              <a:defRPr sz="2300">
                <a:solidFill>
                  <a:schemeClr val="tx1"/>
                </a:solidFill>
                <a:latin typeface="Calibri" panose="020F0502020204030204" pitchFamily="34" charset="0"/>
              </a:defRPr>
            </a:lvl6pPr>
            <a:lvl7pPr marL="2971800" indent="-228600" defTabSz="1171575" fontAlgn="base">
              <a:spcBef>
                <a:spcPct val="0"/>
              </a:spcBef>
              <a:spcAft>
                <a:spcPct val="0"/>
              </a:spcAft>
              <a:defRPr sz="2300">
                <a:solidFill>
                  <a:schemeClr val="tx1"/>
                </a:solidFill>
                <a:latin typeface="Calibri" panose="020F0502020204030204" pitchFamily="34" charset="0"/>
              </a:defRPr>
            </a:lvl7pPr>
            <a:lvl8pPr marL="3429000" indent="-228600" defTabSz="1171575" fontAlgn="base">
              <a:spcBef>
                <a:spcPct val="0"/>
              </a:spcBef>
              <a:spcAft>
                <a:spcPct val="0"/>
              </a:spcAft>
              <a:defRPr sz="2300">
                <a:solidFill>
                  <a:schemeClr val="tx1"/>
                </a:solidFill>
                <a:latin typeface="Calibri" panose="020F0502020204030204" pitchFamily="34" charset="0"/>
              </a:defRPr>
            </a:lvl8pPr>
            <a:lvl9pPr marL="3886200" indent="-228600" defTabSz="1171575" fontAlgn="base">
              <a:spcBef>
                <a:spcPct val="0"/>
              </a:spcBef>
              <a:spcAft>
                <a:spcPct val="0"/>
              </a:spcAft>
              <a:defRPr sz="2300">
                <a:solidFill>
                  <a:schemeClr val="tx1"/>
                </a:solidFill>
                <a:latin typeface="Calibri" panose="020F0502020204030204" pitchFamily="34" charset="0"/>
              </a:defRPr>
            </a:lvl9pPr>
          </a:lstStyle>
          <a:p>
            <a:pPr algn="ctr"/>
            <a:r>
              <a:rPr lang="en-US" sz="2000" dirty="0"/>
              <a:t> </a:t>
            </a:r>
            <a:r>
              <a:rPr lang="en-US" sz="2800" dirty="0"/>
              <a:t>Attrition rate For Each Bin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0921" y="1632178"/>
            <a:ext cx="6460505" cy="3871000"/>
          </a:xfrm>
          <a:prstGeom prst="rect">
            <a:avLst/>
          </a:prstGeom>
        </p:spPr>
      </p:pic>
      <p:sp>
        <p:nvSpPr>
          <p:cNvPr id="3" name="Content Placeholder 2">
            <a:extLst>
              <a:ext uri="{FF2B5EF4-FFF2-40B4-BE49-F238E27FC236}">
                <a16:creationId xmlns:a16="http://schemas.microsoft.com/office/drawing/2014/main" id="{D55BCF4D-A739-BEE2-F9BA-067B509AE10D}"/>
              </a:ext>
            </a:extLst>
          </p:cNvPr>
          <p:cNvSpPr txBox="1">
            <a:spLocks/>
          </p:cNvSpPr>
          <p:nvPr/>
        </p:nvSpPr>
        <p:spPr>
          <a:xfrm>
            <a:off x="1563897" y="801590"/>
            <a:ext cx="9601200" cy="3317875"/>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ctr">
              <a:buFont typeface="Arial"/>
              <a:buNone/>
            </a:pPr>
            <a:r>
              <a:rPr lang="en-US" sz="2000" dirty="0">
                <a:solidFill>
                  <a:schemeClr val="bg2">
                    <a:lumMod val="25000"/>
                  </a:schemeClr>
                </a:solidFill>
              </a:rPr>
              <a:t>Attrition rate vary with Salary. By Using bin to create equal frequency bins and observing Attrition rate</a:t>
            </a:r>
          </a:p>
          <a:p>
            <a:pPr marL="0" indent="0">
              <a:buFont typeface="Arial"/>
              <a:buNone/>
            </a:pPr>
            <a:endParaRPr lang="en-US" sz="2000" dirty="0"/>
          </a:p>
          <a:p>
            <a:pPr marL="0" indent="0">
              <a:buFont typeface="Arial"/>
              <a:buNone/>
            </a:pPr>
            <a:endParaRPr lang="en-US" dirty="0"/>
          </a:p>
          <a:p>
            <a:endParaRPr lang="en-IN" dirty="0"/>
          </a:p>
        </p:txBody>
      </p:sp>
    </p:spTree>
    <p:extLst>
      <p:ext uri="{BB962C8B-B14F-4D97-AF65-F5344CB8AC3E}">
        <p14:creationId xmlns:p14="http://schemas.microsoft.com/office/powerpoint/2010/main" val="20188192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675" decel="100000" fill="hold"/>
                                        <p:tgtEl>
                                          <p:spTgt spid="5"/>
                                        </p:tgtEl>
                                        <p:attrNameLst>
                                          <p:attrName>ppt_y</p:attrName>
                                        </p:attrNameLst>
                                      </p:cBhvr>
                                      <p:tavLst>
                                        <p:tav tm="0">
                                          <p:val>
                                            <p:strVal val="#ppt_y+1"/>
                                          </p:val>
                                        </p:tav>
                                        <p:tav tm="100000">
                                          <p:val>
                                            <p:strVal val="#ppt_y-.03"/>
                                          </p:val>
                                        </p:tav>
                                      </p:tavLst>
                                    </p:anim>
                                    <p:anim calcmode="lin" valueType="num">
                                      <p:cBhvr>
                                        <p:cTn id="10" dur="75" accel="100000" fill="hold">
                                          <p:stCondLst>
                                            <p:cond delay="675"/>
                                          </p:stCondLst>
                                        </p:cTn>
                                        <p:tgtEl>
                                          <p:spTgt spid="5"/>
                                        </p:tgtEl>
                                        <p:attrNameLst>
                                          <p:attrName>ppt_y</p:attrName>
                                        </p:attrNameLst>
                                      </p:cBhvr>
                                      <p:tavLst>
                                        <p:tav tm="0">
                                          <p:val>
                                            <p:strVal val="#ppt_y-.03"/>
                                          </p:val>
                                        </p:tav>
                                        <p:tav tm="100000">
                                          <p:val>
                                            <p:strVal val="#ppt_y"/>
                                          </p:val>
                                        </p:tav>
                                      </p:tavLst>
                                    </p:anim>
                                  </p:childTnLst>
                                </p:cTn>
                              </p:par>
                              <p:par>
                                <p:cTn id="11" presetID="22" presetClass="entr" presetSubtype="8" fill="hold" grpId="0" nodeType="withEffect">
                                  <p:stCondLst>
                                    <p:cond delay="75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828" y="1725104"/>
            <a:ext cx="6883973" cy="4306301"/>
          </a:xfrm>
          <a:prstGeom prst="rect">
            <a:avLst/>
          </a:prstGeom>
        </p:spPr>
      </p:pic>
      <p:sp>
        <p:nvSpPr>
          <p:cNvPr id="4" name="Content Placeholder 2">
            <a:extLst>
              <a:ext uri="{FF2B5EF4-FFF2-40B4-BE49-F238E27FC236}">
                <a16:creationId xmlns:a16="http://schemas.microsoft.com/office/drawing/2014/main" id="{550CB2F7-5F49-4C14-F9DC-616176E08816}"/>
              </a:ext>
            </a:extLst>
          </p:cNvPr>
          <p:cNvSpPr txBox="1">
            <a:spLocks/>
          </p:cNvSpPr>
          <p:nvPr/>
        </p:nvSpPr>
        <p:spPr>
          <a:xfrm>
            <a:off x="1394214" y="779460"/>
            <a:ext cx="9601200" cy="3317875"/>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ctr">
              <a:buFont typeface="Arial"/>
              <a:buNone/>
            </a:pPr>
            <a:r>
              <a:rPr lang="en-US" sz="2000" dirty="0">
                <a:solidFill>
                  <a:schemeClr val="bg2">
                    <a:lumMod val="25000"/>
                  </a:schemeClr>
                </a:solidFill>
              </a:rPr>
              <a:t>Attrition rate vary with Salary. By Using bin to create equal frequency bins and observing Attrition rate</a:t>
            </a:r>
          </a:p>
          <a:p>
            <a:pPr marL="0" indent="0">
              <a:buFont typeface="Arial"/>
              <a:buNone/>
            </a:pPr>
            <a:endParaRPr lang="en-US" sz="2000" dirty="0"/>
          </a:p>
          <a:p>
            <a:pPr marL="0" indent="0">
              <a:buFont typeface="Arial"/>
              <a:buNone/>
            </a:pPr>
            <a:endParaRPr lang="en-US" dirty="0"/>
          </a:p>
          <a:p>
            <a:endParaRPr lang="en-IN" dirty="0"/>
          </a:p>
        </p:txBody>
      </p:sp>
    </p:spTree>
    <p:extLst>
      <p:ext uri="{BB962C8B-B14F-4D97-AF65-F5344CB8AC3E}">
        <p14:creationId xmlns:p14="http://schemas.microsoft.com/office/powerpoint/2010/main" val="4029638883"/>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5691" y="2560562"/>
            <a:ext cx="4888739" cy="3389705"/>
          </a:xfrm>
          <a:prstGeom prst="rect">
            <a:avLst/>
          </a:prstGeom>
        </p:spPr>
      </p:pic>
      <p:sp>
        <p:nvSpPr>
          <p:cNvPr id="5" name="TextBox 4"/>
          <p:cNvSpPr txBox="1">
            <a:spLocks noChangeArrowheads="1"/>
          </p:cNvSpPr>
          <p:nvPr/>
        </p:nvSpPr>
        <p:spPr bwMode="auto">
          <a:xfrm>
            <a:off x="659876" y="728624"/>
            <a:ext cx="10614581" cy="1323439"/>
          </a:xfrm>
          <a:prstGeom prst="rect">
            <a:avLst/>
          </a:prstGeom>
          <a:solidFill>
            <a:srgbClr val="000000">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Calibri" panose="020F0502020204030204" pitchFamily="34" charset="0"/>
              </a:defRPr>
            </a:lvl1pPr>
            <a:lvl2pPr marL="742950" indent="-285750">
              <a:defRPr sz="2300">
                <a:solidFill>
                  <a:schemeClr val="tx1"/>
                </a:solidFill>
                <a:latin typeface="Calibri" panose="020F0502020204030204" pitchFamily="34" charset="0"/>
              </a:defRPr>
            </a:lvl2pPr>
            <a:lvl3pPr marL="1143000" indent="-228600">
              <a:defRPr sz="2300">
                <a:solidFill>
                  <a:schemeClr val="tx1"/>
                </a:solidFill>
                <a:latin typeface="Calibri" panose="020F0502020204030204" pitchFamily="34" charset="0"/>
              </a:defRPr>
            </a:lvl3pPr>
            <a:lvl4pPr marL="1600200" indent="-228600">
              <a:defRPr sz="2300">
                <a:solidFill>
                  <a:schemeClr val="tx1"/>
                </a:solidFill>
                <a:latin typeface="Calibri" panose="020F0502020204030204" pitchFamily="34" charset="0"/>
              </a:defRPr>
            </a:lvl4pPr>
            <a:lvl5pPr marL="2057400" indent="-228600">
              <a:defRPr sz="2300">
                <a:solidFill>
                  <a:schemeClr val="tx1"/>
                </a:solidFill>
                <a:latin typeface="Calibri" panose="020F0502020204030204" pitchFamily="34" charset="0"/>
              </a:defRPr>
            </a:lvl5pPr>
            <a:lvl6pPr marL="2514600" indent="-228600" defTabSz="1171575" fontAlgn="base">
              <a:spcBef>
                <a:spcPct val="0"/>
              </a:spcBef>
              <a:spcAft>
                <a:spcPct val="0"/>
              </a:spcAft>
              <a:defRPr sz="2300">
                <a:solidFill>
                  <a:schemeClr val="tx1"/>
                </a:solidFill>
                <a:latin typeface="Calibri" panose="020F0502020204030204" pitchFamily="34" charset="0"/>
              </a:defRPr>
            </a:lvl6pPr>
            <a:lvl7pPr marL="2971800" indent="-228600" defTabSz="1171575" fontAlgn="base">
              <a:spcBef>
                <a:spcPct val="0"/>
              </a:spcBef>
              <a:spcAft>
                <a:spcPct val="0"/>
              </a:spcAft>
              <a:defRPr sz="2300">
                <a:solidFill>
                  <a:schemeClr val="tx1"/>
                </a:solidFill>
                <a:latin typeface="Calibri" panose="020F0502020204030204" pitchFamily="34" charset="0"/>
              </a:defRPr>
            </a:lvl7pPr>
            <a:lvl8pPr marL="3429000" indent="-228600" defTabSz="1171575" fontAlgn="base">
              <a:spcBef>
                <a:spcPct val="0"/>
              </a:spcBef>
              <a:spcAft>
                <a:spcPct val="0"/>
              </a:spcAft>
              <a:defRPr sz="2300">
                <a:solidFill>
                  <a:schemeClr val="tx1"/>
                </a:solidFill>
                <a:latin typeface="Calibri" panose="020F0502020204030204" pitchFamily="34" charset="0"/>
              </a:defRPr>
            </a:lvl8pPr>
            <a:lvl9pPr marL="3886200" indent="-228600" defTabSz="1171575" fontAlgn="base">
              <a:spcBef>
                <a:spcPct val="0"/>
              </a:spcBef>
              <a:spcAft>
                <a:spcPct val="0"/>
              </a:spcAft>
              <a:defRPr sz="2300">
                <a:solidFill>
                  <a:schemeClr val="tx1"/>
                </a:solidFill>
                <a:latin typeface="Calibri" panose="020F0502020204030204" pitchFamily="34" charset="0"/>
              </a:defRPr>
            </a:lvl9pPr>
          </a:lstStyle>
          <a:p>
            <a:pPr algn="ctr"/>
            <a:r>
              <a:rPr lang="en-US" sz="2000" dirty="0"/>
              <a:t>As we can observe that the for bin (54670.0, 62727.143) attrition rate was more i.e., 11.0 % compared to other bins. follows attrition rate more for the bins (21940.0, 24390.0) = 9.2%, (10089.999, 21940.0] = 8.0%, (62727.143, 73858.571) = 7.7 </a:t>
            </a:r>
          </a:p>
          <a:p>
            <a:pPr algn="ctr"/>
            <a:r>
              <a:rPr lang="en-US" sz="2000" dirty="0"/>
              <a:t>As we can observe that we cannot get a conclusion on binning we need further investigation.</a:t>
            </a:r>
          </a:p>
        </p:txBody>
      </p:sp>
    </p:spTree>
    <p:extLst>
      <p:ext uri="{BB962C8B-B14F-4D97-AF65-F5344CB8AC3E}">
        <p14:creationId xmlns:p14="http://schemas.microsoft.com/office/powerpoint/2010/main" val="38216949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75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DB7C42-4279-511B-B9CE-5C5FABE07C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741" y="999241"/>
            <a:ext cx="9842902" cy="4685122"/>
          </a:xfrm>
          <a:prstGeom prst="rect">
            <a:avLst/>
          </a:prstGeom>
        </p:spPr>
      </p:pic>
    </p:spTree>
    <p:extLst>
      <p:ext uri="{BB962C8B-B14F-4D97-AF65-F5344CB8AC3E}">
        <p14:creationId xmlns:p14="http://schemas.microsoft.com/office/powerpoint/2010/main" val="1141239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295401" y="1716866"/>
            <a:ext cx="9601196" cy="998307"/>
          </a:xfrm>
          <a:prstGeom prst="rect">
            <a:avLst/>
          </a:prstGeom>
        </p:spPr>
      </p:pic>
      <p:sp>
        <p:nvSpPr>
          <p:cNvPr id="4" name="Content Placeholder 3"/>
          <p:cNvSpPr>
            <a:spLocks noGrp="1"/>
          </p:cNvSpPr>
          <p:nvPr>
            <p:ph idx="1"/>
          </p:nvPr>
        </p:nvSpPr>
        <p:spPr>
          <a:xfrm>
            <a:off x="1295401" y="2271969"/>
            <a:ext cx="9601196" cy="886408"/>
          </a:xfrm>
          <a:ln>
            <a:solidFill>
              <a:srgbClr val="92D050"/>
            </a:solidFill>
          </a:ln>
        </p:spPr>
        <p:txBody>
          <a:bodyPr/>
          <a:lstStyle/>
          <a:p>
            <a:pPr marL="0" indent="0" algn="ctr">
              <a:buNone/>
            </a:pPr>
            <a:r>
              <a:rPr lang="en-US" sz="4400" b="1" dirty="0">
                <a:ln w="3175" cmpd="sng">
                  <a:noFill/>
                </a:ln>
                <a:solidFill>
                  <a:prstClr val="black">
                    <a:lumMod val="85000"/>
                    <a:lumOff val="15000"/>
                  </a:prstClr>
                </a:solidFill>
                <a:ea typeface="+mj-ea"/>
                <a:cs typeface="+mj-cs"/>
              </a:rPr>
              <a:t>Section 02: Data Health Review</a:t>
            </a:r>
            <a:endParaRPr lang="en-IN"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7371" y="3416864"/>
            <a:ext cx="2417255" cy="2417255"/>
          </a:xfrm>
          <a:prstGeom prst="rect">
            <a:avLst/>
          </a:prstGeom>
        </p:spPr>
      </p:pic>
    </p:spTree>
    <p:extLst>
      <p:ext uri="{BB962C8B-B14F-4D97-AF65-F5344CB8AC3E}">
        <p14:creationId xmlns:p14="http://schemas.microsoft.com/office/powerpoint/2010/main" val="1052033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F21137-7F1B-5754-F080-F2BBAAD5B8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999" y="906561"/>
            <a:ext cx="8558002" cy="5044877"/>
          </a:xfrm>
          <a:prstGeom prst="rect">
            <a:avLst/>
          </a:prstGeom>
        </p:spPr>
      </p:pic>
    </p:spTree>
    <p:extLst>
      <p:ext uri="{BB962C8B-B14F-4D97-AF65-F5344CB8AC3E}">
        <p14:creationId xmlns:p14="http://schemas.microsoft.com/office/powerpoint/2010/main" val="2345607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CED94D-84D7-2613-1262-FF874984EF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214" y="1154233"/>
            <a:ext cx="9326915" cy="4746946"/>
          </a:xfrm>
          <a:prstGeom prst="rect">
            <a:avLst/>
          </a:prstGeom>
        </p:spPr>
      </p:pic>
    </p:spTree>
    <p:extLst>
      <p:ext uri="{BB962C8B-B14F-4D97-AF65-F5344CB8AC3E}">
        <p14:creationId xmlns:p14="http://schemas.microsoft.com/office/powerpoint/2010/main" val="29856408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113C24-8DD0-0CC6-BD29-B5BC8E3C10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0884" y="1112363"/>
            <a:ext cx="9738372" cy="4835949"/>
          </a:xfrm>
          <a:prstGeom prst="rect">
            <a:avLst/>
          </a:prstGeom>
        </p:spPr>
      </p:pic>
    </p:spTree>
    <p:extLst>
      <p:ext uri="{BB962C8B-B14F-4D97-AF65-F5344CB8AC3E}">
        <p14:creationId xmlns:p14="http://schemas.microsoft.com/office/powerpoint/2010/main" val="40285329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295401" y="1716866"/>
            <a:ext cx="9601196" cy="998307"/>
          </a:xfrm>
          <a:prstGeom prst="rect">
            <a:avLst/>
          </a:prstGeom>
        </p:spPr>
      </p:pic>
      <p:sp>
        <p:nvSpPr>
          <p:cNvPr id="4" name="Content Placeholder 3"/>
          <p:cNvSpPr>
            <a:spLocks noGrp="1"/>
          </p:cNvSpPr>
          <p:nvPr>
            <p:ph idx="1"/>
          </p:nvPr>
        </p:nvSpPr>
        <p:spPr>
          <a:xfrm>
            <a:off x="1295401" y="2467912"/>
            <a:ext cx="9601196" cy="494522"/>
          </a:xfrm>
          <a:ln>
            <a:solidFill>
              <a:srgbClr val="92D050"/>
            </a:solidFill>
          </a:ln>
        </p:spPr>
        <p:txBody>
          <a:bodyPr>
            <a:normAutofit fontScale="62500" lnSpcReduction="20000"/>
          </a:bodyPr>
          <a:lstStyle/>
          <a:p>
            <a:pPr marL="0" indent="0" algn="ctr">
              <a:spcBef>
                <a:spcPts val="0"/>
              </a:spcBef>
              <a:spcAft>
                <a:spcPts val="0"/>
              </a:spcAft>
              <a:buNone/>
            </a:pPr>
            <a:r>
              <a:rPr lang="en-US" sz="4400" b="1" dirty="0"/>
              <a:t>Section 05: Open Ended Questions and Recommendations</a:t>
            </a:r>
            <a:endParaRPr lang="en-IN"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7898" y="3114868"/>
            <a:ext cx="2836201" cy="2836201"/>
          </a:xfrm>
          <a:prstGeom prst="rect">
            <a:avLst/>
          </a:prstGeom>
        </p:spPr>
      </p:pic>
    </p:spTree>
    <p:extLst>
      <p:ext uri="{BB962C8B-B14F-4D97-AF65-F5344CB8AC3E}">
        <p14:creationId xmlns:p14="http://schemas.microsoft.com/office/powerpoint/2010/main" val="9960704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95401" y="1716866"/>
            <a:ext cx="9601196" cy="998307"/>
          </a:xfrm>
          <a:prstGeom prst="rect">
            <a:avLst/>
          </a:prstGeom>
        </p:spPr>
      </p:pic>
      <p:sp>
        <p:nvSpPr>
          <p:cNvPr id="6" name="TextBox 5"/>
          <p:cNvSpPr txBox="1"/>
          <p:nvPr/>
        </p:nvSpPr>
        <p:spPr>
          <a:xfrm>
            <a:off x="3819329" y="821670"/>
            <a:ext cx="4553339" cy="36933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dirty="0">
                <a:solidFill>
                  <a:srgbClr val="FF0000"/>
                </a:solidFill>
                <a:latin typeface="Arial" panose="020B0604020202020204" pitchFamily="34" charset="0"/>
                <a:cs typeface="Arial" panose="020B0604020202020204" pitchFamily="34" charset="0"/>
              </a:rPr>
              <a:t>Which Are the Strong Drivers for Attrition?</a:t>
            </a:r>
            <a:endParaRPr lang="en-IN" dirty="0">
              <a:solidFill>
                <a:srgbClr val="FF0000"/>
              </a:solidFill>
              <a:latin typeface="Arial" panose="020B0604020202020204" pitchFamily="34" charset="0"/>
              <a:cs typeface="Arial" panose="020B0604020202020204" pitchFamily="34" charset="0"/>
            </a:endParaRPr>
          </a:p>
        </p:txBody>
      </p:sp>
      <p:sp>
        <p:nvSpPr>
          <p:cNvPr id="7" name="TextBox 6"/>
          <p:cNvSpPr txBox="1"/>
          <p:nvPr/>
        </p:nvSpPr>
        <p:spPr>
          <a:xfrm>
            <a:off x="1295401" y="1375718"/>
            <a:ext cx="9910664" cy="1200329"/>
          </a:xfrm>
          <a:prstGeom prst="rect">
            <a:avLst/>
          </a:prstGeom>
          <a:noFill/>
        </p:spPr>
        <p:txBody>
          <a:bodyPr wrap="square" rtlCol="0">
            <a:spAutoFit/>
          </a:bodyPr>
          <a:lstStyle/>
          <a:p>
            <a:pPr marL="342900" indent="-342900">
              <a:buFont typeface="Arial" panose="020B0604020202020204" pitchFamily="34" charset="0"/>
              <a:buChar char="•"/>
            </a:pPr>
            <a:r>
              <a:rPr lang="en-US" b="1" dirty="0"/>
              <a:t>Low Salary increments</a:t>
            </a:r>
          </a:p>
          <a:p>
            <a:r>
              <a:rPr lang="en-US" dirty="0">
                <a:cs typeface="Arial" panose="020B0604020202020204" pitchFamily="34" charset="0"/>
              </a:rPr>
              <a:t>	Those who've less percent salary hike tend to leave more than those with a higher 	precentral hike in 	salary. This employees might have left for better compensation.</a:t>
            </a:r>
            <a:endParaRPr lang="en-US" dirty="0"/>
          </a:p>
          <a:p>
            <a:r>
              <a:rPr lang="en-US" dirty="0"/>
              <a:t>	</a:t>
            </a:r>
          </a:p>
        </p:txBody>
      </p:sp>
      <p:pic>
        <p:nvPicPr>
          <p:cNvPr id="3" name="Picture 2">
            <a:extLst>
              <a:ext uri="{FF2B5EF4-FFF2-40B4-BE49-F238E27FC236}">
                <a16:creationId xmlns:a16="http://schemas.microsoft.com/office/drawing/2014/main" id="{B8C657EC-9C69-C9B5-5514-DCF3CA8A7D38}"/>
              </a:ext>
            </a:extLst>
          </p:cNvPr>
          <p:cNvPicPr>
            <a:picLocks noChangeAspect="1"/>
          </p:cNvPicPr>
          <p:nvPr/>
        </p:nvPicPr>
        <p:blipFill>
          <a:blip r:embed="rId3"/>
          <a:stretch>
            <a:fillRect/>
          </a:stretch>
        </p:blipFill>
        <p:spPr>
          <a:xfrm>
            <a:off x="3564308" y="2538827"/>
            <a:ext cx="4648603" cy="3467400"/>
          </a:xfrm>
          <a:prstGeom prst="rect">
            <a:avLst/>
          </a:prstGeom>
        </p:spPr>
      </p:pic>
    </p:spTree>
    <p:extLst>
      <p:ext uri="{BB962C8B-B14F-4D97-AF65-F5344CB8AC3E}">
        <p14:creationId xmlns:p14="http://schemas.microsoft.com/office/powerpoint/2010/main" val="27288953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95401" y="1716866"/>
            <a:ext cx="9601196" cy="998307"/>
          </a:xfrm>
          <a:prstGeom prst="rect">
            <a:avLst/>
          </a:prstGeom>
        </p:spPr>
      </p:pic>
      <p:sp>
        <p:nvSpPr>
          <p:cNvPr id="6" name="TextBox 5"/>
          <p:cNvSpPr txBox="1"/>
          <p:nvPr/>
        </p:nvSpPr>
        <p:spPr>
          <a:xfrm>
            <a:off x="3819329" y="840523"/>
            <a:ext cx="4553339" cy="36933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dirty="0">
                <a:solidFill>
                  <a:srgbClr val="FF0000"/>
                </a:solidFill>
                <a:latin typeface="Arial" panose="020B0604020202020204" pitchFamily="34" charset="0"/>
                <a:cs typeface="Arial" panose="020B0604020202020204" pitchFamily="34" charset="0"/>
              </a:rPr>
              <a:t>Which Are the Strong Drivers for Attrition?</a:t>
            </a:r>
            <a:endParaRPr lang="en-IN" dirty="0">
              <a:solidFill>
                <a:srgbClr val="FF0000"/>
              </a:solidFill>
              <a:latin typeface="Arial" panose="020B0604020202020204" pitchFamily="34" charset="0"/>
              <a:cs typeface="Arial" panose="020B0604020202020204" pitchFamily="34" charset="0"/>
            </a:endParaRPr>
          </a:p>
        </p:txBody>
      </p:sp>
      <p:sp>
        <p:nvSpPr>
          <p:cNvPr id="7" name="TextBox 6"/>
          <p:cNvSpPr txBox="1"/>
          <p:nvPr/>
        </p:nvSpPr>
        <p:spPr>
          <a:xfrm>
            <a:off x="1295401" y="1338856"/>
            <a:ext cx="9910664" cy="1754326"/>
          </a:xfrm>
          <a:prstGeom prst="rect">
            <a:avLst/>
          </a:prstGeom>
          <a:noFill/>
        </p:spPr>
        <p:txBody>
          <a:bodyPr wrap="square" rtlCol="0">
            <a:spAutoFit/>
          </a:bodyPr>
          <a:lstStyle/>
          <a:p>
            <a:endParaRPr lang="en-US" dirty="0">
              <a:cs typeface="Arial" panose="020B0604020202020204" pitchFamily="34" charset="0"/>
            </a:endParaRPr>
          </a:p>
          <a:p>
            <a:pPr marL="285750" indent="-285750">
              <a:buFont typeface="Arial" panose="020B0604020202020204" pitchFamily="34" charset="0"/>
              <a:buChar char="•"/>
            </a:pPr>
            <a:r>
              <a:rPr lang="en-US" b="1" dirty="0">
                <a:cs typeface="Arial" panose="020B0604020202020204" pitchFamily="34" charset="0"/>
              </a:rPr>
              <a:t>No Promotion</a:t>
            </a:r>
          </a:p>
          <a:p>
            <a:r>
              <a:rPr lang="en-US" dirty="0">
                <a:cs typeface="Arial" panose="020B0604020202020204" pitchFamily="34" charset="0"/>
              </a:rPr>
              <a:t>	325 Employees Who got no promotion were the one who left the company</a:t>
            </a:r>
          </a:p>
          <a:p>
            <a:endParaRPr lang="en-US" dirty="0">
              <a:cs typeface="Arial" panose="020B0604020202020204" pitchFamily="34" charset="0"/>
            </a:endParaRPr>
          </a:p>
          <a:p>
            <a:endParaRPr lang="en-US" dirty="0"/>
          </a:p>
          <a:p>
            <a:r>
              <a:rPr lang="en-US" dirty="0"/>
              <a:t>	</a:t>
            </a:r>
          </a:p>
        </p:txBody>
      </p:sp>
      <p:pic>
        <p:nvPicPr>
          <p:cNvPr id="3" name="Picture 2">
            <a:extLst>
              <a:ext uri="{FF2B5EF4-FFF2-40B4-BE49-F238E27FC236}">
                <a16:creationId xmlns:a16="http://schemas.microsoft.com/office/drawing/2014/main" id="{E6CA9647-ADAA-5B57-6740-DDF1163EBA11}"/>
              </a:ext>
            </a:extLst>
          </p:cNvPr>
          <p:cNvPicPr>
            <a:picLocks noChangeAspect="1"/>
          </p:cNvPicPr>
          <p:nvPr/>
        </p:nvPicPr>
        <p:blipFill>
          <a:blip r:embed="rId3"/>
          <a:stretch>
            <a:fillRect/>
          </a:stretch>
        </p:blipFill>
        <p:spPr>
          <a:xfrm>
            <a:off x="3516580" y="2473870"/>
            <a:ext cx="4762913" cy="3543607"/>
          </a:xfrm>
          <a:prstGeom prst="rect">
            <a:avLst/>
          </a:prstGeom>
        </p:spPr>
      </p:pic>
    </p:spTree>
    <p:extLst>
      <p:ext uri="{BB962C8B-B14F-4D97-AF65-F5344CB8AC3E}">
        <p14:creationId xmlns:p14="http://schemas.microsoft.com/office/powerpoint/2010/main" val="24606283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95401" y="1716866"/>
            <a:ext cx="9601196" cy="998307"/>
          </a:xfrm>
          <a:prstGeom prst="rect">
            <a:avLst/>
          </a:prstGeom>
        </p:spPr>
      </p:pic>
      <p:sp>
        <p:nvSpPr>
          <p:cNvPr id="6" name="TextBox 5"/>
          <p:cNvSpPr txBox="1"/>
          <p:nvPr/>
        </p:nvSpPr>
        <p:spPr>
          <a:xfrm>
            <a:off x="3819329" y="831096"/>
            <a:ext cx="4553339" cy="36933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dirty="0">
                <a:solidFill>
                  <a:srgbClr val="FF0000"/>
                </a:solidFill>
                <a:latin typeface="Arial" panose="020B0604020202020204" pitchFamily="34" charset="0"/>
                <a:cs typeface="Arial" panose="020B0604020202020204" pitchFamily="34" charset="0"/>
              </a:rPr>
              <a:t>Which Are the Strong Drivers for Attrition?</a:t>
            </a:r>
            <a:endParaRPr lang="en-IN" dirty="0">
              <a:solidFill>
                <a:srgbClr val="FF0000"/>
              </a:solidFill>
              <a:latin typeface="Arial" panose="020B0604020202020204" pitchFamily="34" charset="0"/>
              <a:cs typeface="Arial" panose="020B0604020202020204" pitchFamily="34" charset="0"/>
            </a:endParaRPr>
          </a:p>
        </p:txBody>
      </p:sp>
      <p:sp>
        <p:nvSpPr>
          <p:cNvPr id="7" name="TextBox 6"/>
          <p:cNvSpPr txBox="1"/>
          <p:nvPr/>
        </p:nvSpPr>
        <p:spPr>
          <a:xfrm>
            <a:off x="1295401" y="1200428"/>
            <a:ext cx="9910664" cy="2031325"/>
          </a:xfrm>
          <a:prstGeom prst="rect">
            <a:avLst/>
          </a:prstGeom>
          <a:noFill/>
        </p:spPr>
        <p:txBody>
          <a:bodyPr wrap="square" rtlCol="0">
            <a:spAutoFit/>
          </a:bodyPr>
          <a:lstStyle/>
          <a:p>
            <a:endParaRPr lang="en-US" dirty="0">
              <a:cs typeface="Arial" panose="020B0604020202020204" pitchFamily="34" charset="0"/>
            </a:endParaRPr>
          </a:p>
          <a:p>
            <a:pPr marL="285750" indent="-285750">
              <a:buFont typeface="Arial" panose="020B0604020202020204" pitchFamily="34" charset="0"/>
              <a:buChar char="•"/>
            </a:pPr>
            <a:r>
              <a:rPr lang="en-US" b="1" dirty="0">
                <a:cs typeface="Arial" panose="020B0604020202020204" pitchFamily="34" charset="0"/>
              </a:rPr>
              <a:t>Current Manager</a:t>
            </a:r>
          </a:p>
          <a:p>
            <a:r>
              <a:rPr lang="en-US" dirty="0">
                <a:cs typeface="Arial" panose="020B0604020202020204" pitchFamily="34" charset="0"/>
              </a:rPr>
              <a:t>	Employees who spent less than or equal to 2 years with their manager were the one who contributed to 	maximum attrition.</a:t>
            </a:r>
          </a:p>
          <a:p>
            <a:endParaRPr lang="en-US" dirty="0">
              <a:cs typeface="Arial" panose="020B0604020202020204" pitchFamily="34" charset="0"/>
            </a:endParaRPr>
          </a:p>
          <a:p>
            <a:endParaRPr lang="en-US" dirty="0"/>
          </a:p>
          <a:p>
            <a:r>
              <a:rPr lang="en-US" dirty="0"/>
              <a:t>	</a:t>
            </a:r>
          </a:p>
        </p:txBody>
      </p:sp>
      <p:pic>
        <p:nvPicPr>
          <p:cNvPr id="3" name="Picture 2">
            <a:extLst>
              <a:ext uri="{FF2B5EF4-FFF2-40B4-BE49-F238E27FC236}">
                <a16:creationId xmlns:a16="http://schemas.microsoft.com/office/drawing/2014/main" id="{D1408923-783A-B50D-6EFA-84FD1ED6B00C}"/>
              </a:ext>
            </a:extLst>
          </p:cNvPr>
          <p:cNvPicPr>
            <a:picLocks noChangeAspect="1"/>
          </p:cNvPicPr>
          <p:nvPr/>
        </p:nvPicPr>
        <p:blipFill>
          <a:blip r:embed="rId3"/>
          <a:stretch>
            <a:fillRect/>
          </a:stretch>
        </p:blipFill>
        <p:spPr>
          <a:xfrm>
            <a:off x="3547063" y="2483297"/>
            <a:ext cx="4701947" cy="3543607"/>
          </a:xfrm>
          <a:prstGeom prst="rect">
            <a:avLst/>
          </a:prstGeom>
        </p:spPr>
      </p:pic>
    </p:spTree>
    <p:extLst>
      <p:ext uri="{BB962C8B-B14F-4D97-AF65-F5344CB8AC3E}">
        <p14:creationId xmlns:p14="http://schemas.microsoft.com/office/powerpoint/2010/main" val="13011644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95401" y="1716866"/>
            <a:ext cx="9601196" cy="998307"/>
          </a:xfrm>
          <a:prstGeom prst="rect">
            <a:avLst/>
          </a:prstGeom>
        </p:spPr>
      </p:pic>
      <p:sp>
        <p:nvSpPr>
          <p:cNvPr id="6" name="TextBox 5"/>
          <p:cNvSpPr txBox="1"/>
          <p:nvPr/>
        </p:nvSpPr>
        <p:spPr>
          <a:xfrm>
            <a:off x="3743915" y="840524"/>
            <a:ext cx="4553339" cy="36933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dirty="0">
                <a:solidFill>
                  <a:srgbClr val="FF0000"/>
                </a:solidFill>
                <a:latin typeface="Arial" panose="020B0604020202020204" pitchFamily="34" charset="0"/>
                <a:cs typeface="Arial" panose="020B0604020202020204" pitchFamily="34" charset="0"/>
              </a:rPr>
              <a:t>Which Are the Strong Drivers for Attrition?</a:t>
            </a:r>
            <a:endParaRPr lang="en-IN" dirty="0">
              <a:solidFill>
                <a:srgbClr val="FF0000"/>
              </a:solidFill>
              <a:latin typeface="Arial" panose="020B0604020202020204" pitchFamily="34" charset="0"/>
              <a:cs typeface="Arial" panose="020B0604020202020204" pitchFamily="34" charset="0"/>
            </a:endParaRPr>
          </a:p>
        </p:txBody>
      </p:sp>
      <p:sp>
        <p:nvSpPr>
          <p:cNvPr id="7" name="TextBox 6"/>
          <p:cNvSpPr txBox="1"/>
          <p:nvPr/>
        </p:nvSpPr>
        <p:spPr>
          <a:xfrm>
            <a:off x="1295401" y="1311514"/>
            <a:ext cx="9910664" cy="1200329"/>
          </a:xfrm>
          <a:prstGeom prst="rect">
            <a:avLst/>
          </a:prstGeom>
          <a:noFill/>
        </p:spPr>
        <p:txBody>
          <a:bodyPr wrap="square" rtlCol="0">
            <a:spAutoFit/>
          </a:bodyPr>
          <a:lstStyle/>
          <a:p>
            <a:endParaRPr lang="en-US" dirty="0">
              <a:cs typeface="Arial" panose="020B0604020202020204" pitchFamily="34" charset="0"/>
            </a:endParaRPr>
          </a:p>
          <a:p>
            <a:pPr marL="285750" indent="-285750">
              <a:buFont typeface="Arial" panose="020B0604020202020204" pitchFamily="34" charset="0"/>
              <a:buChar char="•"/>
            </a:pPr>
            <a:r>
              <a:rPr lang="en-US" b="1" dirty="0"/>
              <a:t>Need for a change </a:t>
            </a:r>
            <a:r>
              <a:rPr lang="en-US" dirty="0"/>
              <a:t>(after having served the company for long)</a:t>
            </a:r>
          </a:p>
          <a:p>
            <a:pPr lvl="1"/>
            <a:r>
              <a:rPr lang="en-US" dirty="0">
                <a:cs typeface="Arial" panose="020B0604020202020204" pitchFamily="34" charset="0"/>
              </a:rPr>
              <a:t>Employees who spent more than 10 years at company were less tend to leave the company.</a:t>
            </a:r>
          </a:p>
          <a:p>
            <a:endParaRPr lang="en-US" dirty="0">
              <a:cs typeface="Arial" panose="020B0604020202020204" pitchFamily="34" charset="0"/>
            </a:endParaRPr>
          </a:p>
        </p:txBody>
      </p:sp>
      <p:pic>
        <p:nvPicPr>
          <p:cNvPr id="3" name="Picture 2">
            <a:extLst>
              <a:ext uri="{FF2B5EF4-FFF2-40B4-BE49-F238E27FC236}">
                <a16:creationId xmlns:a16="http://schemas.microsoft.com/office/drawing/2014/main" id="{0C11D0C8-91CA-2E18-57F3-6DFE22DFE322}"/>
              </a:ext>
            </a:extLst>
          </p:cNvPr>
          <p:cNvPicPr>
            <a:picLocks noChangeAspect="1"/>
          </p:cNvPicPr>
          <p:nvPr/>
        </p:nvPicPr>
        <p:blipFill>
          <a:blip r:embed="rId3"/>
          <a:stretch>
            <a:fillRect/>
          </a:stretch>
        </p:blipFill>
        <p:spPr>
          <a:xfrm>
            <a:off x="3282180" y="2368713"/>
            <a:ext cx="5015074" cy="3648763"/>
          </a:xfrm>
          <a:prstGeom prst="rect">
            <a:avLst/>
          </a:prstGeom>
        </p:spPr>
      </p:pic>
    </p:spTree>
    <p:extLst>
      <p:ext uri="{BB962C8B-B14F-4D97-AF65-F5344CB8AC3E}">
        <p14:creationId xmlns:p14="http://schemas.microsoft.com/office/powerpoint/2010/main" val="3304911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95401" y="1716866"/>
            <a:ext cx="9601196" cy="998307"/>
          </a:xfrm>
          <a:prstGeom prst="rect">
            <a:avLst/>
          </a:prstGeom>
        </p:spPr>
      </p:pic>
      <p:sp>
        <p:nvSpPr>
          <p:cNvPr id="6" name="TextBox 5"/>
          <p:cNvSpPr txBox="1"/>
          <p:nvPr/>
        </p:nvSpPr>
        <p:spPr>
          <a:xfrm>
            <a:off x="3819329" y="1151608"/>
            <a:ext cx="4553339" cy="36933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dirty="0">
                <a:solidFill>
                  <a:srgbClr val="FF0000"/>
                </a:solidFill>
                <a:latin typeface="Arial" panose="020B0604020202020204" pitchFamily="34" charset="0"/>
                <a:cs typeface="Arial" panose="020B0604020202020204" pitchFamily="34" charset="0"/>
              </a:rPr>
              <a:t>Which Are the Strong Drivers for Attrition?</a:t>
            </a:r>
            <a:endParaRPr lang="en-IN" dirty="0">
              <a:solidFill>
                <a:srgbClr val="FF0000"/>
              </a:solidFill>
              <a:latin typeface="Arial" panose="020B0604020202020204" pitchFamily="34" charset="0"/>
              <a:cs typeface="Arial" panose="020B0604020202020204" pitchFamily="34" charset="0"/>
            </a:endParaRPr>
          </a:p>
        </p:txBody>
      </p:sp>
      <p:sp>
        <p:nvSpPr>
          <p:cNvPr id="7" name="TextBox 6"/>
          <p:cNvSpPr txBox="1"/>
          <p:nvPr/>
        </p:nvSpPr>
        <p:spPr>
          <a:xfrm>
            <a:off x="1408523" y="2216019"/>
            <a:ext cx="9910664" cy="1754326"/>
          </a:xfrm>
          <a:prstGeom prst="rect">
            <a:avLst/>
          </a:prstGeom>
          <a:noFill/>
        </p:spPr>
        <p:txBody>
          <a:bodyPr wrap="square" rtlCol="0">
            <a:spAutoFit/>
          </a:bodyPr>
          <a:lstStyle/>
          <a:p>
            <a:pPr marL="342900" indent="-342900">
              <a:buFont typeface="Arial" panose="020B0604020202020204" pitchFamily="34" charset="0"/>
              <a:buChar char="•"/>
            </a:pPr>
            <a:r>
              <a:rPr lang="en-US" b="1" dirty="0"/>
              <a:t>Low salary compared to Peers </a:t>
            </a:r>
            <a:r>
              <a:rPr lang="en-US" dirty="0"/>
              <a:t>(with same work exp.) </a:t>
            </a:r>
            <a:endParaRPr lang="en-US" dirty="0">
              <a:cs typeface="Arial" panose="020B0604020202020204" pitchFamily="34" charset="0"/>
            </a:endParaRPr>
          </a:p>
          <a:p>
            <a:r>
              <a:rPr lang="en-US" dirty="0">
                <a:cs typeface="Arial" panose="020B0604020202020204" pitchFamily="34" charset="0"/>
              </a:rPr>
              <a:t>	Employees with less salary that that of their peers were most likely to leave the company.</a:t>
            </a:r>
          </a:p>
          <a:p>
            <a:endParaRPr lang="en-US" dirty="0">
              <a:cs typeface="Arial" panose="020B0604020202020204" pitchFamily="34" charset="0"/>
            </a:endParaRPr>
          </a:p>
          <a:p>
            <a:endParaRPr lang="en-US" dirty="0">
              <a:cs typeface="Arial" panose="020B0604020202020204" pitchFamily="34" charset="0"/>
            </a:endParaRPr>
          </a:p>
          <a:p>
            <a:endParaRPr lang="en-US" dirty="0"/>
          </a:p>
          <a:p>
            <a:r>
              <a:rPr lang="en-US" dirty="0"/>
              <a:t>	</a:t>
            </a:r>
          </a:p>
        </p:txBody>
      </p:sp>
    </p:spTree>
    <p:extLst>
      <p:ext uri="{BB962C8B-B14F-4D97-AF65-F5344CB8AC3E}">
        <p14:creationId xmlns:p14="http://schemas.microsoft.com/office/powerpoint/2010/main" val="10467806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95401" y="1716866"/>
            <a:ext cx="9601196" cy="998307"/>
          </a:xfrm>
          <a:prstGeom prst="rect">
            <a:avLst/>
          </a:prstGeom>
        </p:spPr>
      </p:pic>
      <p:sp>
        <p:nvSpPr>
          <p:cNvPr id="6" name="TextBox 5"/>
          <p:cNvSpPr txBox="1"/>
          <p:nvPr/>
        </p:nvSpPr>
        <p:spPr>
          <a:xfrm>
            <a:off x="3734488" y="897084"/>
            <a:ext cx="4553339" cy="36933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dirty="0">
                <a:solidFill>
                  <a:srgbClr val="FF0000"/>
                </a:solidFill>
                <a:latin typeface="Arial" panose="020B0604020202020204" pitchFamily="34" charset="0"/>
                <a:cs typeface="Arial" panose="020B0604020202020204" pitchFamily="34" charset="0"/>
              </a:rPr>
              <a:t>Which Are the Strong Drivers for Attrition?</a:t>
            </a:r>
            <a:endParaRPr lang="en-IN" dirty="0">
              <a:solidFill>
                <a:srgbClr val="FF0000"/>
              </a:solidFill>
              <a:latin typeface="Arial" panose="020B0604020202020204" pitchFamily="34" charset="0"/>
              <a:cs typeface="Arial" panose="020B0604020202020204" pitchFamily="34" charset="0"/>
            </a:endParaRPr>
          </a:p>
        </p:txBody>
      </p:sp>
      <p:sp>
        <p:nvSpPr>
          <p:cNvPr id="7" name="TextBox 6"/>
          <p:cNvSpPr txBox="1"/>
          <p:nvPr/>
        </p:nvSpPr>
        <p:spPr>
          <a:xfrm>
            <a:off x="1295401" y="1566037"/>
            <a:ext cx="9910664" cy="923330"/>
          </a:xfrm>
          <a:prstGeom prst="rect">
            <a:avLst/>
          </a:prstGeom>
          <a:noFill/>
        </p:spPr>
        <p:txBody>
          <a:bodyPr wrap="square" rtlCol="0">
            <a:spAutoFit/>
          </a:bodyPr>
          <a:lstStyle/>
          <a:p>
            <a:pPr marL="285750" indent="-285750">
              <a:buFont typeface="Arial" panose="020B0604020202020204" pitchFamily="34" charset="0"/>
              <a:buChar char="•"/>
            </a:pPr>
            <a:r>
              <a:rPr lang="en-US" b="1" dirty="0"/>
              <a:t>Lesser training time spent in last year</a:t>
            </a:r>
            <a:endParaRPr lang="en-US" b="1" dirty="0">
              <a:cs typeface="Arial" panose="020B0604020202020204" pitchFamily="34" charset="0"/>
            </a:endParaRPr>
          </a:p>
          <a:p>
            <a:r>
              <a:rPr lang="en-US" dirty="0">
                <a:cs typeface="Arial" panose="020B0604020202020204" pitchFamily="34" charset="0"/>
              </a:rPr>
              <a:t>	Employees who spent 2 to 3 years on training left the company after getting trained</a:t>
            </a:r>
          </a:p>
          <a:p>
            <a:endParaRPr lang="en-US" dirty="0">
              <a:cs typeface="Arial" panose="020B0604020202020204" pitchFamily="34" charset="0"/>
            </a:endParaRPr>
          </a:p>
        </p:txBody>
      </p:sp>
      <p:pic>
        <p:nvPicPr>
          <p:cNvPr id="3" name="Picture 2">
            <a:extLst>
              <a:ext uri="{FF2B5EF4-FFF2-40B4-BE49-F238E27FC236}">
                <a16:creationId xmlns:a16="http://schemas.microsoft.com/office/drawing/2014/main" id="{603B8234-EF2E-81B7-F6F1-1315F8B2105E}"/>
              </a:ext>
            </a:extLst>
          </p:cNvPr>
          <p:cNvPicPr>
            <a:picLocks noChangeAspect="1"/>
          </p:cNvPicPr>
          <p:nvPr/>
        </p:nvPicPr>
        <p:blipFill>
          <a:blip r:embed="rId3"/>
          <a:stretch>
            <a:fillRect/>
          </a:stretch>
        </p:blipFill>
        <p:spPr>
          <a:xfrm>
            <a:off x="3095170" y="2216018"/>
            <a:ext cx="5077933" cy="3854843"/>
          </a:xfrm>
          <a:prstGeom prst="rect">
            <a:avLst/>
          </a:prstGeom>
        </p:spPr>
      </p:pic>
    </p:spTree>
    <p:extLst>
      <p:ext uri="{BB962C8B-B14F-4D97-AF65-F5344CB8AC3E}">
        <p14:creationId xmlns:p14="http://schemas.microsoft.com/office/powerpoint/2010/main" val="2736354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295401" y="1716866"/>
            <a:ext cx="9601196" cy="998307"/>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5132" y="2069067"/>
            <a:ext cx="3350762" cy="4077215"/>
          </a:xfrm>
          <a:prstGeom prst="rect">
            <a:avLst/>
          </a:prstGeom>
        </p:spPr>
      </p:pic>
      <p:sp>
        <p:nvSpPr>
          <p:cNvPr id="4" name="Content Placeholder 3"/>
          <p:cNvSpPr>
            <a:spLocks noGrp="1"/>
          </p:cNvSpPr>
          <p:nvPr>
            <p:ph idx="1"/>
          </p:nvPr>
        </p:nvSpPr>
        <p:spPr>
          <a:xfrm>
            <a:off x="1295401" y="999492"/>
            <a:ext cx="3491203" cy="886408"/>
          </a:xfrm>
          <a:ln>
            <a:solidFill>
              <a:srgbClr val="92D050"/>
            </a:solidFill>
          </a:ln>
        </p:spPr>
        <p:txBody>
          <a:bodyPr>
            <a:normAutofit fontScale="92500" lnSpcReduction="20000"/>
          </a:bodyPr>
          <a:lstStyle/>
          <a:p>
            <a:pPr marL="0" indent="0" algn="ctr">
              <a:buNone/>
            </a:pPr>
            <a:r>
              <a:rPr lang="en-US" sz="3200" b="1" dirty="0">
                <a:ln w="3175" cmpd="sng">
                  <a:noFill/>
                </a:ln>
                <a:solidFill>
                  <a:prstClr val="black">
                    <a:lumMod val="85000"/>
                    <a:lumOff val="15000"/>
                  </a:prstClr>
                </a:solidFill>
                <a:ea typeface="+mj-ea"/>
                <a:cs typeface="+mj-cs"/>
              </a:rPr>
              <a:t>DATA DICTIONARY</a:t>
            </a:r>
            <a:endParaRPr lang="en-IN" sz="32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6847" y="746449"/>
            <a:ext cx="5619750" cy="5348674"/>
          </a:xfrm>
          <a:prstGeom prst="rect">
            <a:avLst/>
          </a:prstGeom>
          <a:ln>
            <a:solidFill>
              <a:schemeClr val="tx1"/>
            </a:solidFill>
          </a:ln>
        </p:spPr>
      </p:pic>
      <p:sp>
        <p:nvSpPr>
          <p:cNvPr id="7" name="TextBox 6"/>
          <p:cNvSpPr txBox="1"/>
          <p:nvPr/>
        </p:nvSpPr>
        <p:spPr>
          <a:xfrm>
            <a:off x="1771744" y="2444621"/>
            <a:ext cx="1661922" cy="1077218"/>
          </a:xfrm>
          <a:prstGeom prst="rect">
            <a:avLst/>
          </a:prstGeom>
          <a:noFill/>
        </p:spPr>
        <p:txBody>
          <a:bodyPr wrap="square" rtlCol="0">
            <a:spAutoFit/>
          </a:bodyPr>
          <a:lstStyle/>
          <a:p>
            <a:pPr algn="ctr"/>
            <a:r>
              <a:rPr lang="en-US" sz="1600" b="1" dirty="0"/>
              <a:t>Our Dataset contain 4410 Records and 21 Features</a:t>
            </a:r>
            <a:endParaRPr lang="en-IN" sz="1600" b="1" dirty="0"/>
          </a:p>
        </p:txBody>
      </p:sp>
    </p:spTree>
    <p:extLst>
      <p:ext uri="{BB962C8B-B14F-4D97-AF65-F5344CB8AC3E}">
        <p14:creationId xmlns:p14="http://schemas.microsoft.com/office/powerpoint/2010/main" val="7738135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95401" y="1716866"/>
            <a:ext cx="9601196" cy="998307"/>
          </a:xfrm>
          <a:prstGeom prst="rect">
            <a:avLst/>
          </a:prstGeom>
        </p:spPr>
      </p:pic>
      <p:sp>
        <p:nvSpPr>
          <p:cNvPr id="6" name="TextBox 5"/>
          <p:cNvSpPr txBox="1"/>
          <p:nvPr/>
        </p:nvSpPr>
        <p:spPr>
          <a:xfrm>
            <a:off x="3819329" y="840524"/>
            <a:ext cx="4553339" cy="36933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dirty="0">
                <a:solidFill>
                  <a:srgbClr val="FF0000"/>
                </a:solidFill>
                <a:latin typeface="Arial" panose="020B0604020202020204" pitchFamily="34" charset="0"/>
                <a:cs typeface="Arial" panose="020B0604020202020204" pitchFamily="34" charset="0"/>
              </a:rPr>
              <a:t>Which Are the Strong Drivers for Attrition?</a:t>
            </a:r>
            <a:endParaRPr lang="en-IN" dirty="0">
              <a:solidFill>
                <a:srgbClr val="FF0000"/>
              </a:solidFill>
              <a:latin typeface="Arial" panose="020B0604020202020204" pitchFamily="34" charset="0"/>
              <a:cs typeface="Arial" panose="020B0604020202020204" pitchFamily="34" charset="0"/>
            </a:endParaRPr>
          </a:p>
        </p:txBody>
      </p:sp>
      <p:sp>
        <p:nvSpPr>
          <p:cNvPr id="7" name="TextBox 6"/>
          <p:cNvSpPr txBox="1"/>
          <p:nvPr/>
        </p:nvSpPr>
        <p:spPr>
          <a:xfrm>
            <a:off x="1295401" y="1447374"/>
            <a:ext cx="9910664"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a:t>Stock Options not being given</a:t>
            </a:r>
            <a:r>
              <a:rPr lang="en-US" dirty="0">
                <a:cs typeface="Arial" panose="020B0604020202020204" pitchFamily="34" charset="0"/>
              </a:rPr>
              <a:t>	</a:t>
            </a:r>
          </a:p>
          <a:p>
            <a:r>
              <a:rPr lang="en-US" dirty="0">
                <a:cs typeface="Arial" panose="020B0604020202020204" pitchFamily="34" charset="0"/>
              </a:rPr>
              <a:t>	Employees who were excluded from stock option or less stocks were given as a part of CTC were most 	likely to leave the company.</a:t>
            </a:r>
            <a:endParaRPr lang="en-US" dirty="0"/>
          </a:p>
          <a:p>
            <a:r>
              <a:rPr lang="en-US" dirty="0"/>
              <a:t>	</a:t>
            </a:r>
          </a:p>
        </p:txBody>
      </p:sp>
      <p:pic>
        <p:nvPicPr>
          <p:cNvPr id="3" name="Picture 2">
            <a:extLst>
              <a:ext uri="{FF2B5EF4-FFF2-40B4-BE49-F238E27FC236}">
                <a16:creationId xmlns:a16="http://schemas.microsoft.com/office/drawing/2014/main" id="{053784EE-63D4-3A27-EA75-904AD7ADD47F}"/>
              </a:ext>
            </a:extLst>
          </p:cNvPr>
          <p:cNvPicPr>
            <a:picLocks noChangeAspect="1"/>
          </p:cNvPicPr>
          <p:nvPr/>
        </p:nvPicPr>
        <p:blipFill>
          <a:blip r:embed="rId3"/>
          <a:stretch>
            <a:fillRect/>
          </a:stretch>
        </p:blipFill>
        <p:spPr>
          <a:xfrm>
            <a:off x="3571652" y="2458628"/>
            <a:ext cx="4801016" cy="3558848"/>
          </a:xfrm>
          <a:prstGeom prst="rect">
            <a:avLst/>
          </a:prstGeom>
        </p:spPr>
      </p:pic>
    </p:spTree>
    <p:extLst>
      <p:ext uri="{BB962C8B-B14F-4D97-AF65-F5344CB8AC3E}">
        <p14:creationId xmlns:p14="http://schemas.microsoft.com/office/powerpoint/2010/main" val="9005989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95401" y="1716866"/>
            <a:ext cx="9601196" cy="998307"/>
          </a:xfrm>
          <a:prstGeom prst="rect">
            <a:avLst/>
          </a:prstGeom>
        </p:spPr>
      </p:pic>
      <p:sp>
        <p:nvSpPr>
          <p:cNvPr id="6" name="TextBox 5"/>
          <p:cNvSpPr txBox="1"/>
          <p:nvPr/>
        </p:nvSpPr>
        <p:spPr>
          <a:xfrm>
            <a:off x="3819329" y="774536"/>
            <a:ext cx="4553339" cy="36933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dirty="0">
                <a:solidFill>
                  <a:srgbClr val="FF0000"/>
                </a:solidFill>
                <a:latin typeface="Arial" panose="020B0604020202020204" pitchFamily="34" charset="0"/>
                <a:cs typeface="Arial" panose="020B0604020202020204" pitchFamily="34" charset="0"/>
              </a:rPr>
              <a:t>Suggestions to Increase Retention</a:t>
            </a:r>
            <a:endParaRPr lang="en-IN" dirty="0">
              <a:solidFill>
                <a:srgbClr val="FF0000"/>
              </a:solidFill>
              <a:latin typeface="Arial" panose="020B0604020202020204" pitchFamily="34" charset="0"/>
              <a:cs typeface="Arial" panose="020B0604020202020204" pitchFamily="34" charset="0"/>
            </a:endParaRPr>
          </a:p>
        </p:txBody>
      </p:sp>
      <p:sp>
        <p:nvSpPr>
          <p:cNvPr id="7" name="TextBox 6"/>
          <p:cNvSpPr txBox="1"/>
          <p:nvPr/>
        </p:nvSpPr>
        <p:spPr>
          <a:xfrm>
            <a:off x="1140666" y="1200356"/>
            <a:ext cx="9910664" cy="2031325"/>
          </a:xfrm>
          <a:prstGeom prst="rect">
            <a:avLst/>
          </a:prstGeom>
          <a:noFill/>
        </p:spPr>
        <p:txBody>
          <a:bodyPr wrap="square" rtlCol="0">
            <a:spAutoFit/>
          </a:bodyPr>
          <a:lstStyle/>
          <a:p>
            <a:pPr marL="342900" indent="-342900">
              <a:buFont typeface="Arial" panose="020B0604020202020204" pitchFamily="34" charset="0"/>
              <a:buChar char="•"/>
            </a:pPr>
            <a:r>
              <a:rPr lang="en-IN" b="1" dirty="0"/>
              <a:t>Re-looking at hiring strategy</a:t>
            </a:r>
          </a:p>
          <a:p>
            <a:r>
              <a:rPr lang="en-US" dirty="0">
                <a:latin typeface="+mj-lt"/>
                <a:cs typeface="Arial" panose="020B0604020202020204" pitchFamily="34" charset="0"/>
              </a:rPr>
              <a:t>	</a:t>
            </a:r>
            <a:r>
              <a:rPr lang="en-IN" dirty="0">
                <a:latin typeface="+mj-lt"/>
                <a:cs typeface="Arial" panose="020B0604020202020204" pitchFamily="34" charset="0"/>
              </a:rPr>
              <a:t>This Employees who left are probably the contractual or Interns who have fixed term contract with 	employer and might have joined to gain early industry experience.</a:t>
            </a:r>
          </a:p>
          <a:p>
            <a:r>
              <a:rPr lang="en-IN" dirty="0">
                <a:latin typeface="+mj-lt"/>
                <a:cs typeface="Arial" panose="020B0604020202020204" pitchFamily="34" charset="0"/>
              </a:rPr>
              <a:t>	Employees tend to look for better opportunities with a year of experience. So company should 	introduce a policy to convert internships to full time opportunities so employees stay assured of the job 	security.</a:t>
            </a:r>
            <a:endParaRPr lang="en-US" dirty="0"/>
          </a:p>
          <a:p>
            <a:r>
              <a:rPr lang="en-US" dirty="0"/>
              <a:t>	</a:t>
            </a:r>
          </a:p>
        </p:txBody>
      </p:sp>
      <p:pic>
        <p:nvPicPr>
          <p:cNvPr id="2" name="Picture 1">
            <a:extLst>
              <a:ext uri="{FF2B5EF4-FFF2-40B4-BE49-F238E27FC236}">
                <a16:creationId xmlns:a16="http://schemas.microsoft.com/office/drawing/2014/main" id="{A13188B4-5D42-FA32-66D6-F4368FD8CF66}"/>
              </a:ext>
            </a:extLst>
          </p:cNvPr>
          <p:cNvPicPr>
            <a:picLocks noChangeAspect="1"/>
          </p:cNvPicPr>
          <p:nvPr/>
        </p:nvPicPr>
        <p:blipFill>
          <a:blip r:embed="rId3"/>
          <a:stretch>
            <a:fillRect/>
          </a:stretch>
        </p:blipFill>
        <p:spPr>
          <a:xfrm>
            <a:off x="3410186" y="2741777"/>
            <a:ext cx="4472034" cy="3253670"/>
          </a:xfrm>
          <a:prstGeom prst="rect">
            <a:avLst/>
          </a:prstGeom>
        </p:spPr>
      </p:pic>
    </p:spTree>
    <p:extLst>
      <p:ext uri="{BB962C8B-B14F-4D97-AF65-F5344CB8AC3E}">
        <p14:creationId xmlns:p14="http://schemas.microsoft.com/office/powerpoint/2010/main" val="3647251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95401" y="1716866"/>
            <a:ext cx="9601196" cy="998307"/>
          </a:xfrm>
          <a:prstGeom prst="rect">
            <a:avLst/>
          </a:prstGeom>
        </p:spPr>
      </p:pic>
      <p:sp>
        <p:nvSpPr>
          <p:cNvPr id="6" name="TextBox 5"/>
          <p:cNvSpPr txBox="1"/>
          <p:nvPr/>
        </p:nvSpPr>
        <p:spPr>
          <a:xfrm>
            <a:off x="3819329" y="755683"/>
            <a:ext cx="4553339" cy="36933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dirty="0">
                <a:solidFill>
                  <a:srgbClr val="FF0000"/>
                </a:solidFill>
                <a:latin typeface="Arial" panose="020B0604020202020204" pitchFamily="34" charset="0"/>
                <a:cs typeface="Arial" panose="020B0604020202020204" pitchFamily="34" charset="0"/>
              </a:rPr>
              <a:t>Suggestions to Increase Retention</a:t>
            </a:r>
            <a:endParaRPr lang="en-IN" dirty="0">
              <a:solidFill>
                <a:srgbClr val="FF0000"/>
              </a:solidFill>
              <a:latin typeface="Arial" panose="020B0604020202020204" pitchFamily="34" charset="0"/>
              <a:cs typeface="Arial" panose="020B0604020202020204" pitchFamily="34" charset="0"/>
            </a:endParaRPr>
          </a:p>
        </p:txBody>
      </p:sp>
      <p:sp>
        <p:nvSpPr>
          <p:cNvPr id="7" name="TextBox 6"/>
          <p:cNvSpPr txBox="1"/>
          <p:nvPr/>
        </p:nvSpPr>
        <p:spPr>
          <a:xfrm>
            <a:off x="1219987" y="1261974"/>
            <a:ext cx="9910664"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a:t>Re-looking at overall budget for better salary increments</a:t>
            </a:r>
          </a:p>
          <a:p>
            <a:r>
              <a:rPr lang="en-US" b="1" dirty="0">
                <a:cs typeface="Arial" panose="020B0604020202020204" pitchFamily="34" charset="0"/>
              </a:rPr>
              <a:t>	</a:t>
            </a:r>
            <a:r>
              <a:rPr lang="en-US" dirty="0">
                <a:cs typeface="Arial" panose="020B0604020202020204" pitchFamily="34" charset="0"/>
              </a:rPr>
              <a:t>We suggest company to create a employee evaluation portal that will evaluate the work of a employee on 	annual basis and make increments accordingly.</a:t>
            </a:r>
            <a:endParaRPr lang="en-US" dirty="0"/>
          </a:p>
          <a:p>
            <a:r>
              <a:rPr lang="en-US" dirty="0"/>
              <a:t>	</a:t>
            </a:r>
          </a:p>
        </p:txBody>
      </p:sp>
      <p:pic>
        <p:nvPicPr>
          <p:cNvPr id="2" name="Picture 1">
            <a:extLst>
              <a:ext uri="{FF2B5EF4-FFF2-40B4-BE49-F238E27FC236}">
                <a16:creationId xmlns:a16="http://schemas.microsoft.com/office/drawing/2014/main" id="{600B773F-2A6E-AB47-A53A-88E67FC6F941}"/>
              </a:ext>
            </a:extLst>
          </p:cNvPr>
          <p:cNvPicPr>
            <a:picLocks noChangeAspect="1"/>
          </p:cNvPicPr>
          <p:nvPr/>
        </p:nvPicPr>
        <p:blipFill>
          <a:blip r:embed="rId3"/>
          <a:stretch>
            <a:fillRect/>
          </a:stretch>
        </p:blipFill>
        <p:spPr>
          <a:xfrm>
            <a:off x="3338065" y="2177897"/>
            <a:ext cx="5268607" cy="3929862"/>
          </a:xfrm>
          <a:prstGeom prst="rect">
            <a:avLst/>
          </a:prstGeom>
        </p:spPr>
      </p:pic>
    </p:spTree>
    <p:extLst>
      <p:ext uri="{BB962C8B-B14F-4D97-AF65-F5344CB8AC3E}">
        <p14:creationId xmlns:p14="http://schemas.microsoft.com/office/powerpoint/2010/main" val="38442567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95401" y="1716866"/>
            <a:ext cx="9601196" cy="998307"/>
          </a:xfrm>
          <a:prstGeom prst="rect">
            <a:avLst/>
          </a:prstGeom>
        </p:spPr>
      </p:pic>
      <p:sp>
        <p:nvSpPr>
          <p:cNvPr id="6" name="TextBox 5"/>
          <p:cNvSpPr txBox="1"/>
          <p:nvPr/>
        </p:nvSpPr>
        <p:spPr>
          <a:xfrm>
            <a:off x="3819329" y="898026"/>
            <a:ext cx="4553339" cy="36933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dirty="0">
                <a:solidFill>
                  <a:srgbClr val="FF0000"/>
                </a:solidFill>
                <a:latin typeface="Arial" panose="020B0604020202020204" pitchFamily="34" charset="0"/>
                <a:cs typeface="Arial" panose="020B0604020202020204" pitchFamily="34" charset="0"/>
              </a:rPr>
              <a:t>Suggestions to Increase Retention</a:t>
            </a:r>
            <a:endParaRPr lang="en-IN" dirty="0">
              <a:solidFill>
                <a:srgbClr val="FF0000"/>
              </a:solidFill>
              <a:latin typeface="Arial" panose="020B0604020202020204" pitchFamily="34" charset="0"/>
              <a:cs typeface="Arial" panose="020B0604020202020204" pitchFamily="34" charset="0"/>
            </a:endParaRPr>
          </a:p>
        </p:txBody>
      </p:sp>
      <p:sp>
        <p:nvSpPr>
          <p:cNvPr id="7" name="TextBox 6"/>
          <p:cNvSpPr txBox="1"/>
          <p:nvPr/>
        </p:nvSpPr>
        <p:spPr>
          <a:xfrm>
            <a:off x="1140666" y="1421468"/>
            <a:ext cx="9910664" cy="1754326"/>
          </a:xfrm>
          <a:prstGeom prst="rect">
            <a:avLst/>
          </a:prstGeom>
          <a:noFill/>
        </p:spPr>
        <p:txBody>
          <a:bodyPr wrap="square" rtlCol="0">
            <a:spAutoFit/>
          </a:bodyPr>
          <a:lstStyle/>
          <a:p>
            <a:pPr marL="342900" indent="-342900">
              <a:buFont typeface="Arial" panose="020B0604020202020204" pitchFamily="34" charset="0"/>
              <a:buChar char="•"/>
            </a:pPr>
            <a:r>
              <a:rPr lang="en-US" b="1" dirty="0">
                <a:latin typeface="+mj-lt"/>
              </a:rPr>
              <a:t>Organize Manager training to train them on people handling &amp; management and provide mentorship.</a:t>
            </a:r>
          </a:p>
          <a:p>
            <a:r>
              <a:rPr lang="en-US" dirty="0">
                <a:latin typeface="+mj-lt"/>
                <a:cs typeface="Arial" panose="020B0604020202020204" pitchFamily="34" charset="0"/>
              </a:rPr>
              <a:t>	It's also curious to see that a lot of these employees had less than 2 years working with their last 	manager. So we suggest company to focus on manager by providing them training on Team 	management and Daily work management to avoid any discrepancy between manager and team.</a:t>
            </a:r>
            <a:endParaRPr lang="en-US" dirty="0"/>
          </a:p>
          <a:p>
            <a:r>
              <a:rPr lang="en-US" dirty="0"/>
              <a:t>	</a:t>
            </a:r>
          </a:p>
        </p:txBody>
      </p:sp>
      <p:pic>
        <p:nvPicPr>
          <p:cNvPr id="3" name="Picture 2">
            <a:extLst>
              <a:ext uri="{FF2B5EF4-FFF2-40B4-BE49-F238E27FC236}">
                <a16:creationId xmlns:a16="http://schemas.microsoft.com/office/drawing/2014/main" id="{7BCC329C-D7E7-4B68-EE83-562A1DB511DD}"/>
              </a:ext>
            </a:extLst>
          </p:cNvPr>
          <p:cNvPicPr>
            <a:picLocks noChangeAspect="1"/>
          </p:cNvPicPr>
          <p:nvPr/>
        </p:nvPicPr>
        <p:blipFill>
          <a:blip r:embed="rId3"/>
          <a:stretch>
            <a:fillRect/>
          </a:stretch>
        </p:blipFill>
        <p:spPr>
          <a:xfrm>
            <a:off x="3735599" y="3010571"/>
            <a:ext cx="4277185" cy="3223487"/>
          </a:xfrm>
          <a:prstGeom prst="rect">
            <a:avLst/>
          </a:prstGeom>
        </p:spPr>
      </p:pic>
    </p:spTree>
    <p:extLst>
      <p:ext uri="{BB962C8B-B14F-4D97-AF65-F5344CB8AC3E}">
        <p14:creationId xmlns:p14="http://schemas.microsoft.com/office/powerpoint/2010/main" val="12729375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95401" y="1716866"/>
            <a:ext cx="9601196" cy="998307"/>
          </a:xfrm>
          <a:prstGeom prst="rect">
            <a:avLst/>
          </a:prstGeom>
        </p:spPr>
      </p:pic>
      <p:sp>
        <p:nvSpPr>
          <p:cNvPr id="6" name="TextBox 5"/>
          <p:cNvSpPr txBox="1"/>
          <p:nvPr/>
        </p:nvSpPr>
        <p:spPr>
          <a:xfrm>
            <a:off x="3819329" y="727582"/>
            <a:ext cx="4553339" cy="36933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dirty="0">
                <a:solidFill>
                  <a:srgbClr val="FF0000"/>
                </a:solidFill>
                <a:latin typeface="Arial" panose="020B0604020202020204" pitchFamily="34" charset="0"/>
                <a:cs typeface="Arial" panose="020B0604020202020204" pitchFamily="34" charset="0"/>
              </a:rPr>
              <a:t>Suggestions to Increase Retention</a:t>
            </a:r>
            <a:endParaRPr lang="en-IN" dirty="0">
              <a:solidFill>
                <a:srgbClr val="FF0000"/>
              </a:solidFill>
              <a:latin typeface="Arial" panose="020B0604020202020204" pitchFamily="34" charset="0"/>
              <a:cs typeface="Arial" panose="020B0604020202020204" pitchFamily="34" charset="0"/>
            </a:endParaRPr>
          </a:p>
        </p:txBody>
      </p:sp>
      <p:sp>
        <p:nvSpPr>
          <p:cNvPr id="7" name="TextBox 6"/>
          <p:cNvSpPr txBox="1"/>
          <p:nvPr/>
        </p:nvSpPr>
        <p:spPr>
          <a:xfrm>
            <a:off x="1140666" y="1375096"/>
            <a:ext cx="9910664" cy="923330"/>
          </a:xfrm>
          <a:prstGeom prst="rect">
            <a:avLst/>
          </a:prstGeom>
          <a:noFill/>
        </p:spPr>
        <p:txBody>
          <a:bodyPr wrap="square" rtlCol="0">
            <a:spAutoFit/>
          </a:bodyPr>
          <a:lstStyle/>
          <a:p>
            <a:pPr marL="285750" indent="-285750">
              <a:buFont typeface="Arial" panose="020B0604020202020204" pitchFamily="34" charset="0"/>
              <a:buChar char="•"/>
            </a:pPr>
            <a:r>
              <a:rPr lang="en-US" b="1" dirty="0"/>
              <a:t>Have more training programs that can help employees to up-skill themselves</a:t>
            </a:r>
            <a:r>
              <a:rPr lang="en-US" dirty="0">
                <a:cs typeface="Arial" panose="020B0604020202020204" pitchFamily="34" charset="0"/>
              </a:rPr>
              <a:t>	.</a:t>
            </a:r>
          </a:p>
          <a:p>
            <a:r>
              <a:rPr lang="en-US" dirty="0">
                <a:cs typeface="Arial" panose="020B0604020202020204" pitchFamily="34" charset="0"/>
              </a:rPr>
              <a:t>	Employees who have spent more than 3 years at company should be selected for intensive trainings at 	company and the eligible employees should be give managerial opportunities.</a:t>
            </a:r>
          </a:p>
        </p:txBody>
      </p:sp>
      <p:pic>
        <p:nvPicPr>
          <p:cNvPr id="2" name="Picture 1">
            <a:extLst>
              <a:ext uri="{FF2B5EF4-FFF2-40B4-BE49-F238E27FC236}">
                <a16:creationId xmlns:a16="http://schemas.microsoft.com/office/drawing/2014/main" id="{44C76D77-4900-9ABD-C79C-BEF29FD9A302}"/>
              </a:ext>
            </a:extLst>
          </p:cNvPr>
          <p:cNvPicPr>
            <a:picLocks noChangeAspect="1"/>
          </p:cNvPicPr>
          <p:nvPr/>
        </p:nvPicPr>
        <p:blipFill>
          <a:blip r:embed="rId3"/>
          <a:stretch>
            <a:fillRect/>
          </a:stretch>
        </p:blipFill>
        <p:spPr>
          <a:xfrm>
            <a:off x="3170584" y="2275575"/>
            <a:ext cx="5077933" cy="3854843"/>
          </a:xfrm>
          <a:prstGeom prst="rect">
            <a:avLst/>
          </a:prstGeom>
        </p:spPr>
      </p:pic>
    </p:spTree>
    <p:extLst>
      <p:ext uri="{BB962C8B-B14F-4D97-AF65-F5344CB8AC3E}">
        <p14:creationId xmlns:p14="http://schemas.microsoft.com/office/powerpoint/2010/main" val="16072861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95401" y="1716866"/>
            <a:ext cx="9601196" cy="998307"/>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4029" y="934921"/>
            <a:ext cx="5543939" cy="4943364"/>
          </a:xfrm>
          <a:prstGeom prst="rect">
            <a:avLst/>
          </a:prstGeom>
        </p:spPr>
      </p:pic>
    </p:spTree>
    <p:extLst>
      <p:ext uri="{BB962C8B-B14F-4D97-AF65-F5344CB8AC3E}">
        <p14:creationId xmlns:p14="http://schemas.microsoft.com/office/powerpoint/2010/main" val="158635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83433" y="2024776"/>
            <a:ext cx="9601196" cy="998307"/>
          </a:xfrm>
          <a:prstGeom prst="rect">
            <a:avLst/>
          </a:prstGeom>
        </p:spPr>
      </p:pic>
      <p:sp>
        <p:nvSpPr>
          <p:cNvPr id="4" name="Content Placeholder 3"/>
          <p:cNvSpPr>
            <a:spLocks noGrp="1"/>
          </p:cNvSpPr>
          <p:nvPr>
            <p:ph idx="1"/>
          </p:nvPr>
        </p:nvSpPr>
        <p:spPr>
          <a:xfrm>
            <a:off x="4194674" y="992005"/>
            <a:ext cx="3578713" cy="555138"/>
          </a:xfrm>
          <a:ln>
            <a:solidFill>
              <a:srgbClr val="92D050"/>
            </a:solidFill>
          </a:ln>
        </p:spPr>
        <p:txBody>
          <a:bodyPr>
            <a:normAutofit lnSpcReduction="10000"/>
          </a:bodyPr>
          <a:lstStyle/>
          <a:p>
            <a:pPr marL="0" indent="0" algn="ctr">
              <a:buNone/>
            </a:pPr>
            <a:r>
              <a:rPr lang="en-US" sz="3200" b="1" dirty="0">
                <a:ln w="3175" cmpd="sng">
                  <a:noFill/>
                </a:ln>
                <a:solidFill>
                  <a:prstClr val="black">
                    <a:lumMod val="85000"/>
                    <a:lumOff val="15000"/>
                  </a:prstClr>
                </a:solidFill>
                <a:ea typeface="+mj-ea"/>
                <a:cs typeface="+mj-cs"/>
              </a:rPr>
              <a:t>Into The Statistics</a:t>
            </a:r>
            <a:endParaRPr lang="en-IN" sz="3200" dirty="0"/>
          </a:p>
        </p:txBody>
      </p:sp>
      <p:pic>
        <p:nvPicPr>
          <p:cNvPr id="8" name="Picture 7"/>
          <p:cNvPicPr>
            <a:picLocks noChangeAspect="1"/>
          </p:cNvPicPr>
          <p:nvPr/>
        </p:nvPicPr>
        <p:blipFill>
          <a:blip r:embed="rId3"/>
          <a:stretch>
            <a:fillRect/>
          </a:stretch>
        </p:blipFill>
        <p:spPr>
          <a:xfrm>
            <a:off x="942392" y="2307023"/>
            <a:ext cx="6108017" cy="3617915"/>
          </a:xfrm>
          <a:prstGeom prst="rect">
            <a:avLst/>
          </a:prstGeom>
          <a:ln>
            <a:solidFill>
              <a:schemeClr val="tx1"/>
            </a:solidFill>
          </a:ln>
        </p:spPr>
      </p:pic>
      <p:sp>
        <p:nvSpPr>
          <p:cNvPr id="9" name="TextBox 8"/>
          <p:cNvSpPr txBox="1"/>
          <p:nvPr/>
        </p:nvSpPr>
        <p:spPr>
          <a:xfrm>
            <a:off x="2907268" y="1893400"/>
            <a:ext cx="1931426" cy="369332"/>
          </a:xfrm>
          <a:prstGeom prst="rect">
            <a:avLst/>
          </a:prstGeom>
          <a:noFill/>
        </p:spPr>
        <p:txBody>
          <a:bodyPr wrap="none" rtlCol="0">
            <a:spAutoFit/>
          </a:bodyPr>
          <a:lstStyle/>
          <a:p>
            <a:r>
              <a:rPr lang="en-US" dirty="0">
                <a:solidFill>
                  <a:srgbClr val="FF0000"/>
                </a:solidFill>
              </a:rPr>
              <a:t>Numerical Features</a:t>
            </a:r>
            <a:endParaRPr lang="en-IN" dirty="0">
              <a:solidFill>
                <a:srgbClr val="FF0000"/>
              </a:solidFill>
            </a:endParaRPr>
          </a:p>
        </p:txBody>
      </p:sp>
      <p:pic>
        <p:nvPicPr>
          <p:cNvPr id="10" name="Picture 9"/>
          <p:cNvPicPr>
            <a:picLocks noChangeAspect="1"/>
          </p:cNvPicPr>
          <p:nvPr/>
        </p:nvPicPr>
        <p:blipFill>
          <a:blip r:embed="rId4"/>
          <a:stretch>
            <a:fillRect/>
          </a:stretch>
        </p:blipFill>
        <p:spPr>
          <a:xfrm>
            <a:off x="7713321" y="3835052"/>
            <a:ext cx="3368332" cy="2089886"/>
          </a:xfrm>
          <a:prstGeom prst="rect">
            <a:avLst/>
          </a:prstGeom>
          <a:ln>
            <a:solidFill>
              <a:schemeClr val="tx1"/>
            </a:solidFill>
          </a:ln>
        </p:spPr>
      </p:pic>
      <p:sp>
        <p:nvSpPr>
          <p:cNvPr id="11" name="TextBox 10"/>
          <p:cNvSpPr txBox="1"/>
          <p:nvPr/>
        </p:nvSpPr>
        <p:spPr>
          <a:xfrm>
            <a:off x="8431774" y="3388639"/>
            <a:ext cx="1994905" cy="369332"/>
          </a:xfrm>
          <a:prstGeom prst="rect">
            <a:avLst/>
          </a:prstGeom>
          <a:noFill/>
        </p:spPr>
        <p:txBody>
          <a:bodyPr wrap="none" rtlCol="0">
            <a:spAutoFit/>
          </a:bodyPr>
          <a:lstStyle/>
          <a:p>
            <a:r>
              <a:rPr lang="en-US" dirty="0">
                <a:solidFill>
                  <a:srgbClr val="FF0000"/>
                </a:solidFill>
              </a:rPr>
              <a:t>Categorical Features</a:t>
            </a:r>
            <a:endParaRPr lang="en-IN" dirty="0">
              <a:solidFill>
                <a:srgbClr val="FF0000"/>
              </a:solidFill>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47570" y="941432"/>
            <a:ext cx="2337059" cy="2166687"/>
          </a:xfrm>
          <a:prstGeom prst="rect">
            <a:avLst/>
          </a:prstGeom>
        </p:spPr>
      </p:pic>
    </p:spTree>
    <p:extLst>
      <p:ext uri="{BB962C8B-B14F-4D97-AF65-F5344CB8AC3E}">
        <p14:creationId xmlns:p14="http://schemas.microsoft.com/office/powerpoint/2010/main" val="2219149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95401" y="1716866"/>
            <a:ext cx="9601196" cy="998307"/>
          </a:xfrm>
          <a:prstGeom prst="rect">
            <a:avLst/>
          </a:prstGeom>
        </p:spPr>
      </p:pic>
      <p:pic>
        <p:nvPicPr>
          <p:cNvPr id="12" name="Content Placeholder 11"/>
          <p:cNvPicPr>
            <a:picLocks noGrp="1" noChangeAspect="1"/>
          </p:cNvPicPr>
          <p:nvPr>
            <p:ph idx="1"/>
          </p:nvPr>
        </p:nvPicPr>
        <p:blipFill>
          <a:blip r:embed="rId3"/>
          <a:stretch>
            <a:fillRect/>
          </a:stretch>
        </p:blipFill>
        <p:spPr>
          <a:xfrm>
            <a:off x="1620060" y="1716866"/>
            <a:ext cx="3543234" cy="4263350"/>
          </a:xfrm>
          <a:prstGeom prst="rect">
            <a:avLst/>
          </a:prstGeom>
          <a:ln>
            <a:solidFill>
              <a:schemeClr val="tx1"/>
            </a:solidFill>
          </a:ln>
        </p:spPr>
      </p:pic>
      <p:sp>
        <p:nvSpPr>
          <p:cNvPr id="2" name="Title 1">
            <a:extLst>
              <a:ext uri="{FF2B5EF4-FFF2-40B4-BE49-F238E27FC236}">
                <a16:creationId xmlns:a16="http://schemas.microsoft.com/office/drawing/2014/main" id="{EEAAF11E-570E-1413-D65F-A02BF889B183}"/>
              </a:ext>
            </a:extLst>
          </p:cNvPr>
          <p:cNvSpPr>
            <a:spLocks noGrp="1"/>
          </p:cNvSpPr>
          <p:nvPr>
            <p:ph type="title"/>
          </p:nvPr>
        </p:nvSpPr>
        <p:spPr>
          <a:xfrm>
            <a:off x="1295401" y="1159414"/>
            <a:ext cx="9601196" cy="1201231"/>
          </a:xfrm>
        </p:spPr>
        <p:txBody>
          <a:bodyPr>
            <a:normAutofit/>
          </a:bodyPr>
          <a:lstStyle/>
          <a:p>
            <a:pPr marL="285750" lvl="0" indent="-285750">
              <a:spcBef>
                <a:spcPct val="20000"/>
              </a:spcBef>
              <a:spcAft>
                <a:spcPts val="600"/>
              </a:spcAft>
            </a:pPr>
            <a:r>
              <a:rPr lang="en-US" sz="2400" b="1" dirty="0">
                <a:solidFill>
                  <a:srgbClr val="FF0000"/>
                </a:solidFill>
              </a:rPr>
              <a:t>Handling missing/Null values</a:t>
            </a:r>
            <a:br>
              <a:rPr lang="en-US" sz="2400" dirty="0">
                <a:ln>
                  <a:noFill/>
                </a:ln>
                <a:solidFill>
                  <a:prstClr val="black">
                    <a:lumMod val="85000"/>
                    <a:lumOff val="15000"/>
                  </a:prstClr>
                </a:solidFill>
                <a:ea typeface="+mn-ea"/>
                <a:cs typeface="+mn-cs"/>
              </a:rPr>
            </a:br>
            <a:endParaRPr lang="en-US" dirty="0"/>
          </a:p>
        </p:txBody>
      </p:sp>
      <p:sp>
        <p:nvSpPr>
          <p:cNvPr id="6" name="TextBox 5"/>
          <p:cNvSpPr txBox="1"/>
          <p:nvPr/>
        </p:nvSpPr>
        <p:spPr>
          <a:xfrm>
            <a:off x="5768051" y="2131702"/>
            <a:ext cx="452378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There are in Total 28 Null values in Two Features</a:t>
            </a:r>
          </a:p>
          <a:p>
            <a:pPr marL="285750" indent="-285750">
              <a:buFont typeface="Arial" panose="020B0604020202020204" pitchFamily="34" charset="0"/>
              <a:buChar char="•"/>
            </a:pPr>
            <a:r>
              <a:rPr lang="en-US" dirty="0"/>
              <a:t>Which contributes to 0.63 % of whole data.</a:t>
            </a:r>
          </a:p>
          <a:p>
            <a:pPr marL="285750" indent="-285750">
              <a:buFont typeface="Arial" panose="020B0604020202020204" pitchFamily="34" charset="0"/>
              <a:buChar char="•"/>
            </a:pPr>
            <a:r>
              <a:rPr lang="en-US" dirty="0"/>
              <a:t>No missing values are present.</a:t>
            </a:r>
          </a:p>
          <a:p>
            <a:pPr marL="285750" indent="-285750">
              <a:buFont typeface="Arial" panose="020B0604020202020204" pitchFamily="34" charset="0"/>
              <a:buChar char="•"/>
            </a:pPr>
            <a:endParaRPr lang="en-IN" dirty="0"/>
          </a:p>
        </p:txBody>
      </p:sp>
      <p:sp>
        <p:nvSpPr>
          <p:cNvPr id="10" name="Rectangle 9"/>
          <p:cNvSpPr/>
          <p:nvPr/>
        </p:nvSpPr>
        <p:spPr>
          <a:xfrm>
            <a:off x="1620059" y="4787327"/>
            <a:ext cx="3543235" cy="1555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1620059" y="4198776"/>
            <a:ext cx="3543235" cy="1866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5768051" y="3848541"/>
            <a:ext cx="4523789" cy="1477328"/>
          </a:xfrm>
          <a:prstGeom prst="rect">
            <a:avLst/>
          </a:prstGeom>
          <a:noFill/>
          <a:ln>
            <a:solidFill>
              <a:srgbClr val="92D050"/>
            </a:solidFill>
          </a:ln>
        </p:spPr>
        <p:txBody>
          <a:bodyPr wrap="square" rtlCol="0">
            <a:spAutoFit/>
          </a:bodyPr>
          <a:lstStyle/>
          <a:p>
            <a:r>
              <a:rPr lang="en-US" dirty="0"/>
              <a:t>Hence our decision of either dropping the Null values or imputing it with some values will affect the data by 0.63% . So we can go ahead and drop null values. So we ended up dropping 28 records.</a:t>
            </a:r>
          </a:p>
        </p:txBody>
      </p:sp>
    </p:spTree>
    <p:extLst>
      <p:ext uri="{BB962C8B-B14F-4D97-AF65-F5344CB8AC3E}">
        <p14:creationId xmlns:p14="http://schemas.microsoft.com/office/powerpoint/2010/main" val="1786345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95401" y="1716866"/>
            <a:ext cx="9601196" cy="998307"/>
          </a:xfrm>
          <a:prstGeom prst="rect">
            <a:avLst/>
          </a:prstGeom>
        </p:spPr>
      </p:pic>
      <p:sp>
        <p:nvSpPr>
          <p:cNvPr id="2" name="Title 1">
            <a:extLst>
              <a:ext uri="{FF2B5EF4-FFF2-40B4-BE49-F238E27FC236}">
                <a16:creationId xmlns:a16="http://schemas.microsoft.com/office/drawing/2014/main" id="{EEAAF11E-570E-1413-D65F-A02BF889B183}"/>
              </a:ext>
            </a:extLst>
          </p:cNvPr>
          <p:cNvSpPr>
            <a:spLocks noGrp="1"/>
          </p:cNvSpPr>
          <p:nvPr>
            <p:ph type="title"/>
          </p:nvPr>
        </p:nvSpPr>
        <p:spPr>
          <a:xfrm>
            <a:off x="1295401" y="1159414"/>
            <a:ext cx="9601196" cy="1201231"/>
          </a:xfrm>
        </p:spPr>
        <p:txBody>
          <a:bodyPr>
            <a:normAutofit/>
          </a:bodyPr>
          <a:lstStyle/>
          <a:p>
            <a:pPr marL="285750" lvl="0" indent="-285750">
              <a:spcBef>
                <a:spcPct val="20000"/>
              </a:spcBef>
              <a:spcAft>
                <a:spcPts val="600"/>
              </a:spcAft>
            </a:pPr>
            <a:r>
              <a:rPr lang="en-US" sz="2400" b="1" dirty="0">
                <a:ln>
                  <a:noFill/>
                </a:ln>
                <a:solidFill>
                  <a:srgbClr val="FF0000"/>
                </a:solidFill>
                <a:ea typeface="+mn-ea"/>
                <a:cs typeface="+mn-cs"/>
              </a:rPr>
              <a:t>Ensuring variables are read in the correct format</a:t>
            </a:r>
            <a:br>
              <a:rPr lang="en-US" sz="2400" dirty="0">
                <a:ln>
                  <a:noFill/>
                </a:ln>
                <a:solidFill>
                  <a:prstClr val="black">
                    <a:lumMod val="85000"/>
                    <a:lumOff val="15000"/>
                  </a:prstClr>
                </a:solidFill>
                <a:ea typeface="+mn-ea"/>
                <a:cs typeface="+mn-cs"/>
              </a:rPr>
            </a:br>
            <a:endParaRPr lang="en-US" dirty="0"/>
          </a:p>
        </p:txBody>
      </p:sp>
      <p:pic>
        <p:nvPicPr>
          <p:cNvPr id="4" name="Content Placeholder 3"/>
          <p:cNvPicPr>
            <a:picLocks noGrp="1" noChangeAspect="1"/>
          </p:cNvPicPr>
          <p:nvPr>
            <p:ph idx="1"/>
          </p:nvPr>
        </p:nvPicPr>
        <p:blipFill>
          <a:blip r:embed="rId3"/>
          <a:stretch>
            <a:fillRect/>
          </a:stretch>
        </p:blipFill>
        <p:spPr>
          <a:xfrm>
            <a:off x="1295400" y="1853335"/>
            <a:ext cx="4171153" cy="4267547"/>
          </a:xfrm>
          <a:prstGeom prst="rect">
            <a:avLst/>
          </a:prstGeom>
          <a:ln>
            <a:solidFill>
              <a:schemeClr val="tx1"/>
            </a:solidFill>
          </a:ln>
        </p:spPr>
      </p:pic>
      <p:sp>
        <p:nvSpPr>
          <p:cNvPr id="6" name="TextBox 5"/>
          <p:cNvSpPr txBox="1"/>
          <p:nvPr/>
        </p:nvSpPr>
        <p:spPr>
          <a:xfrm>
            <a:off x="6319778" y="2547256"/>
            <a:ext cx="4576819" cy="2585323"/>
          </a:xfrm>
          <a:prstGeom prst="rect">
            <a:avLst/>
          </a:prstGeom>
          <a:noFill/>
        </p:spPr>
        <p:txBody>
          <a:bodyPr wrap="square" rtlCol="0">
            <a:spAutoFit/>
          </a:bodyPr>
          <a:lstStyle/>
          <a:p>
            <a:pPr marL="285750" indent="-285750">
              <a:buFont typeface="Arial" panose="020B0604020202020204" pitchFamily="34" charset="0"/>
              <a:buChar char="•"/>
            </a:pPr>
            <a:r>
              <a:rPr lang="en-US" dirty="0"/>
              <a:t>Attrition Column can be further encoded for Modelling.</a:t>
            </a:r>
          </a:p>
          <a:p>
            <a:pPr marL="285750" indent="-285750">
              <a:buFont typeface="Arial" panose="020B0604020202020204" pitchFamily="34" charset="0"/>
              <a:buChar char="•"/>
            </a:pPr>
            <a:r>
              <a:rPr lang="en-US" dirty="0"/>
              <a:t>“NumCompaniesWorked” and “Total WorkingYears” is float datatype and can be converted to integer as the Features hold whole numbers</a:t>
            </a:r>
          </a:p>
          <a:p>
            <a:pPr marL="285750" indent="-285750">
              <a:buFont typeface="Arial" panose="020B0604020202020204" pitchFamily="34" charset="0"/>
              <a:buChar char="•"/>
            </a:pPr>
            <a:r>
              <a:rPr lang="en-US" dirty="0"/>
              <a:t>Employee ID, Education, and </a:t>
            </a:r>
            <a:r>
              <a:rPr lang="en-US" dirty="0" err="1"/>
              <a:t>JobLevel</a:t>
            </a:r>
            <a:r>
              <a:rPr lang="en-US" dirty="0"/>
              <a:t> can be converted to Objects based on requirements.</a:t>
            </a:r>
            <a:endParaRPr lang="en-IN" dirty="0"/>
          </a:p>
        </p:txBody>
      </p:sp>
      <p:sp>
        <p:nvSpPr>
          <p:cNvPr id="7" name="Rectangle 6"/>
          <p:cNvSpPr/>
          <p:nvPr/>
        </p:nvSpPr>
        <p:spPr>
          <a:xfrm>
            <a:off x="1436914" y="2360645"/>
            <a:ext cx="3909527" cy="1866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1436914" y="4388497"/>
            <a:ext cx="4029639" cy="1555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1436913" y="4904791"/>
            <a:ext cx="4029639" cy="1555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1436913" y="3390054"/>
            <a:ext cx="4029639" cy="1555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AAD50800-CDDD-E8AF-EC11-706ABFB62B15}"/>
              </a:ext>
            </a:extLst>
          </p:cNvPr>
          <p:cNvSpPr/>
          <p:nvPr/>
        </p:nvSpPr>
        <p:spPr>
          <a:xfrm>
            <a:off x="1428919" y="3054151"/>
            <a:ext cx="4029639" cy="1555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2AD396F6-CE72-7391-6FF0-53ED2DC01F12}"/>
              </a:ext>
            </a:extLst>
          </p:cNvPr>
          <p:cNvSpPr/>
          <p:nvPr/>
        </p:nvSpPr>
        <p:spPr>
          <a:xfrm>
            <a:off x="1417345" y="3738222"/>
            <a:ext cx="4029639" cy="1555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8319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95401" y="1716866"/>
            <a:ext cx="9601196" cy="998307"/>
          </a:xfrm>
          <a:prstGeom prst="rect">
            <a:avLst/>
          </a:prstGeom>
        </p:spPr>
      </p:pic>
      <p:sp>
        <p:nvSpPr>
          <p:cNvPr id="3" name="Content Placeholder 2">
            <a:extLst>
              <a:ext uri="{FF2B5EF4-FFF2-40B4-BE49-F238E27FC236}">
                <a16:creationId xmlns:a16="http://schemas.microsoft.com/office/drawing/2014/main" id="{37409436-959D-F873-6D5B-848C5D9C6C32}"/>
              </a:ext>
            </a:extLst>
          </p:cNvPr>
          <p:cNvSpPr>
            <a:spLocks noGrp="1"/>
          </p:cNvSpPr>
          <p:nvPr>
            <p:ph idx="1"/>
          </p:nvPr>
        </p:nvSpPr>
        <p:spPr>
          <a:xfrm>
            <a:off x="1295401" y="2216019"/>
            <a:ext cx="9601196" cy="2631233"/>
          </a:xfrm>
        </p:spPr>
        <p:txBody>
          <a:bodyPr>
            <a:normAutofit fontScale="92500" lnSpcReduction="10000"/>
          </a:bodyPr>
          <a:lstStyle/>
          <a:p>
            <a:pPr marL="0" indent="0" algn="ctr">
              <a:buNone/>
            </a:pPr>
            <a:r>
              <a:rPr lang="en-US" b="1" dirty="0">
                <a:solidFill>
                  <a:srgbClr val="FF0000"/>
                </a:solidFill>
              </a:rPr>
              <a:t>Addressing data cleaning requirements</a:t>
            </a:r>
            <a:endParaRPr lang="en-US" dirty="0"/>
          </a:p>
          <a:p>
            <a:pPr marL="0" indent="0" algn="ctr">
              <a:buNone/>
            </a:pPr>
            <a:r>
              <a:rPr lang="en-US" dirty="0"/>
              <a:t>Data were checked for extra spaces, special characters, or unexpected values in certain variables and cleaning was performed accordingly.</a:t>
            </a:r>
          </a:p>
          <a:p>
            <a:pPr marL="0" indent="0" algn="ctr">
              <a:buNone/>
            </a:pPr>
            <a:endParaRPr lang="en-US" dirty="0"/>
          </a:p>
          <a:p>
            <a:pPr marL="0" indent="0" algn="ctr">
              <a:buNone/>
            </a:pPr>
            <a:r>
              <a:rPr lang="en-US" b="1" dirty="0">
                <a:solidFill>
                  <a:srgbClr val="FF0000"/>
                </a:solidFill>
              </a:rPr>
              <a:t>Identifying and handling duplicate</a:t>
            </a:r>
            <a:endParaRPr lang="en-US" dirty="0"/>
          </a:p>
          <a:p>
            <a:pPr marL="0" indent="0" algn="ctr">
              <a:buNone/>
            </a:pPr>
            <a:r>
              <a:rPr lang="en-US" dirty="0"/>
              <a:t>No duplicates Records were found in the dataset</a:t>
            </a:r>
          </a:p>
        </p:txBody>
      </p:sp>
    </p:spTree>
    <p:extLst>
      <p:ext uri="{BB962C8B-B14F-4D97-AF65-F5344CB8AC3E}">
        <p14:creationId xmlns:p14="http://schemas.microsoft.com/office/powerpoint/2010/main" val="2864193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2C4758-67B7-90A7-DC96-0B47A518CC76}"/>
              </a:ext>
            </a:extLst>
          </p:cNvPr>
          <p:cNvPicPr>
            <a:picLocks noChangeAspect="1"/>
          </p:cNvPicPr>
          <p:nvPr/>
        </p:nvPicPr>
        <p:blipFill>
          <a:blip r:embed="rId2"/>
          <a:stretch>
            <a:fillRect/>
          </a:stretch>
        </p:blipFill>
        <p:spPr>
          <a:xfrm>
            <a:off x="10850490" y="2025967"/>
            <a:ext cx="502964" cy="3836216"/>
          </a:xfrm>
          <a:prstGeom prst="rect">
            <a:avLst/>
          </a:prstGeom>
        </p:spPr>
      </p:pic>
      <p:pic>
        <p:nvPicPr>
          <p:cNvPr id="4" name="Content Placeholder 4">
            <a:extLst>
              <a:ext uri="{FF2B5EF4-FFF2-40B4-BE49-F238E27FC236}">
                <a16:creationId xmlns:a16="http://schemas.microsoft.com/office/drawing/2014/main" id="{F5A67326-41CA-3F6D-5903-609433D6BE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124" y="1892857"/>
            <a:ext cx="9926017" cy="3836216"/>
          </a:xfrm>
          <a:prstGeom prst="rect">
            <a:avLst/>
          </a:prstGeom>
        </p:spPr>
      </p:pic>
      <p:pic>
        <p:nvPicPr>
          <p:cNvPr id="6" name="Content Placeholder 4">
            <a:extLst>
              <a:ext uri="{FF2B5EF4-FFF2-40B4-BE49-F238E27FC236}">
                <a16:creationId xmlns:a16="http://schemas.microsoft.com/office/drawing/2014/main" id="{D982D0D8-EEDE-BF78-8393-14BDAB804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918" y="1961909"/>
            <a:ext cx="9926017" cy="3836216"/>
          </a:xfrm>
          <a:prstGeom prst="rect">
            <a:avLst/>
          </a:prstGeom>
        </p:spPr>
      </p:pic>
      <p:sp>
        <p:nvSpPr>
          <p:cNvPr id="7" name="Title 1">
            <a:extLst>
              <a:ext uri="{FF2B5EF4-FFF2-40B4-BE49-F238E27FC236}">
                <a16:creationId xmlns:a16="http://schemas.microsoft.com/office/drawing/2014/main" id="{42121AB4-A880-5744-378E-9B9939D0687C}"/>
              </a:ext>
            </a:extLst>
          </p:cNvPr>
          <p:cNvSpPr txBox="1">
            <a:spLocks/>
          </p:cNvSpPr>
          <p:nvPr/>
        </p:nvSpPr>
        <p:spPr>
          <a:xfrm>
            <a:off x="1500776" y="869286"/>
            <a:ext cx="9601196" cy="890461"/>
          </a:xfrm>
          <a:prstGeom prst="rect">
            <a:avLst/>
          </a:prstGeom>
        </p:spPr>
        <p:txBody>
          <a:bodyPr>
            <a:normAutofit fontScale="975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Generate Extended Data Dictionary (EDD)</a:t>
            </a:r>
            <a:endParaRPr lang="en-IN" dirty="0"/>
          </a:p>
        </p:txBody>
      </p:sp>
      <p:cxnSp>
        <p:nvCxnSpPr>
          <p:cNvPr id="9" name="Straight Connector 8">
            <a:extLst>
              <a:ext uri="{FF2B5EF4-FFF2-40B4-BE49-F238E27FC236}">
                <a16:creationId xmlns:a16="http://schemas.microsoft.com/office/drawing/2014/main" id="{A50DFE31-0CE2-8AA9-07BB-289729EC0D6D}"/>
              </a:ext>
            </a:extLst>
          </p:cNvPr>
          <p:cNvCxnSpPr/>
          <p:nvPr/>
        </p:nvCxnSpPr>
        <p:spPr>
          <a:xfrm>
            <a:off x="960699" y="1724630"/>
            <a:ext cx="1015284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1520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Top 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1080</TotalTime>
  <Words>1415</Words>
  <Application>Microsoft Office PowerPoint</Application>
  <PresentationFormat>Widescreen</PresentationFormat>
  <Paragraphs>128</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Copperplate Gothic Bold</vt:lpstr>
      <vt:lpstr>Exotc350 Bd BT</vt:lpstr>
      <vt:lpstr>Garamond</vt:lpstr>
      <vt:lpstr>Organic</vt:lpstr>
      <vt:lpstr>ANT-RPS  Analytics EMPLOYEE   ATTRITION  CASE  STUDY  Batch -III</vt:lpstr>
      <vt:lpstr>Business objective   Understanding of the problem   Approach  </vt:lpstr>
      <vt:lpstr>PowerPoint Presentation</vt:lpstr>
      <vt:lpstr>PowerPoint Presentation</vt:lpstr>
      <vt:lpstr>PowerPoint Presentation</vt:lpstr>
      <vt:lpstr>Handling missing/Null values </vt:lpstr>
      <vt:lpstr>Ensuring variables are read in the correct format </vt:lpstr>
      <vt:lpstr>PowerPoint Presentation</vt:lpstr>
      <vt:lpstr>PowerPoint Presentation</vt:lpstr>
      <vt:lpstr>PowerPoint Presentation</vt:lpstr>
      <vt:lpstr>PowerPoint Presentation</vt:lpstr>
      <vt:lpstr>Attrition By Age</vt:lpstr>
      <vt:lpstr>Attrition By Job Level</vt:lpstr>
      <vt:lpstr>Attrition By Monthly Income</vt:lpstr>
      <vt:lpstr>Attrition By Number of Company Worked</vt:lpstr>
      <vt:lpstr>Attrition By Percent Hike in Salary</vt:lpstr>
      <vt:lpstr>Attrition By Total Working Years</vt:lpstr>
      <vt:lpstr>Attrition By Years with Current Manager</vt:lpstr>
      <vt:lpstr>Attrition By Department</vt:lpstr>
      <vt:lpstr>Attrition By Education Field</vt:lpstr>
      <vt:lpstr>Attrition By Job Role</vt:lpstr>
      <vt:lpstr>Attrition By Marital Status</vt:lpstr>
      <vt:lpstr>Attrition By Gender</vt:lpstr>
      <vt:lpstr>Section 03: Exploratory Data Analysis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CASE  STUDY</dc:title>
  <dc:creator>sai ram</dc:creator>
  <cp:lastModifiedBy>sai ram</cp:lastModifiedBy>
  <cp:revision>60</cp:revision>
  <dcterms:created xsi:type="dcterms:W3CDTF">2023-07-24T16:32:07Z</dcterms:created>
  <dcterms:modified xsi:type="dcterms:W3CDTF">2023-07-30T19:56:36Z</dcterms:modified>
</cp:coreProperties>
</file>