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78" r:id="rId5"/>
    <p:sldId id="282" r:id="rId6"/>
    <p:sldId id="294" r:id="rId7"/>
    <p:sldId id="290" r:id="rId8"/>
    <p:sldId id="298" r:id="rId9"/>
    <p:sldId id="291" r:id="rId10"/>
    <p:sldId id="281" r:id="rId11"/>
    <p:sldId id="289" r:id="rId12"/>
    <p:sldId id="295" r:id="rId13"/>
    <p:sldId id="296" r:id="rId14"/>
    <p:sldId id="299" r:id="rId15"/>
    <p:sldId id="283" r:id="rId16"/>
    <p:sldId id="286" r:id="rId17"/>
    <p:sldId id="284" r:id="rId18"/>
    <p:sldId id="285" r:id="rId19"/>
    <p:sldId id="287" r:id="rId20"/>
    <p:sldId id="288" r:id="rId21"/>
    <p:sldId id="292" r:id="rId22"/>
    <p:sldId id="297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B7EBB-5FC0-4EF1-B240-20E74725FB97}" v="146" dt="2020-08-23T12:47:35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7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42E15-F144-43EC-A21E-CCBD1C2C19DB}"/>
              </a:ext>
            </a:extLst>
          </p:cNvPr>
          <p:cNvSpPr txBox="1"/>
          <p:nvPr/>
        </p:nvSpPr>
        <p:spPr>
          <a:xfrm>
            <a:off x="8486454" y="4222386"/>
            <a:ext cx="314601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u="sng" dirty="0">
                <a:latin typeface="Californian FB" panose="0207040306080B030204" pitchFamily="18" charset="0"/>
              </a:rPr>
              <a:t>Team Members: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lifornian FB" panose="0207040306080B030204" pitchFamily="18" charset="0"/>
              </a:rPr>
              <a:t>Ruthwika Kumari CH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lifornian FB" panose="0207040306080B030204" pitchFamily="18" charset="0"/>
              </a:rPr>
              <a:t>Sai Sushma G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lifornian FB" panose="0207040306080B030204" pitchFamily="18" charset="0"/>
              </a:rPr>
              <a:t>Nikhil Varma P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lifornian FB" panose="0207040306080B030204" pitchFamily="18" charset="0"/>
              </a:rPr>
              <a:t>Lakshmi Bhavani Shankar T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lifornian FB" panose="0207040306080B030204" pitchFamily="18" charset="0"/>
              </a:rPr>
              <a:t>Amulya R</a:t>
            </a:r>
            <a:endParaRPr lang="en-IN" sz="2000" dirty="0">
              <a:latin typeface="Californian FB" panose="0207040306080B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55" r="-1" b="13135"/>
          <a:stretch/>
        </p:blipFill>
        <p:spPr>
          <a:xfrm>
            <a:off x="1370693" y="660933"/>
            <a:ext cx="9392018" cy="3249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273" y="1282546"/>
            <a:ext cx="9440034" cy="10883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alisto MT" panose="02040603050505030304" pitchFamily="18" charset="0"/>
              </a:rPr>
              <a:t>Parent Messaging System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677" y="2285709"/>
            <a:ext cx="9440034" cy="6216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Parent_School/College_Messaging_Workflow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6640-786A-4540-AAE3-6F691621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89" y="-130140"/>
            <a:ext cx="10353762" cy="1257300"/>
          </a:xfrm>
        </p:spPr>
        <p:txBody>
          <a:bodyPr/>
          <a:lstStyle/>
          <a:p>
            <a:r>
              <a:rPr lang="en-US" b="1" dirty="0"/>
              <a:t>Browse and Display Messages</a:t>
            </a:r>
            <a:endParaRPr lang="en-IN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D99E8E-306E-42C0-8CCB-8226E796B297}"/>
              </a:ext>
            </a:extLst>
          </p:cNvPr>
          <p:cNvSpPr/>
          <p:nvPr/>
        </p:nvSpPr>
        <p:spPr>
          <a:xfrm>
            <a:off x="4425891" y="873635"/>
            <a:ext cx="3340209" cy="6039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Browse Messages</a:t>
            </a:r>
            <a:endParaRPr lang="en-IN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29DDC-0EF4-4958-87E4-D55629D4E97C}"/>
              </a:ext>
            </a:extLst>
          </p:cNvPr>
          <p:cNvSpPr/>
          <p:nvPr/>
        </p:nvSpPr>
        <p:spPr>
          <a:xfrm>
            <a:off x="4518912" y="1866685"/>
            <a:ext cx="3154166" cy="730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Select any Subject from the dropdown list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DEF67B-19AB-415A-93AB-4890EDD05424}"/>
              </a:ext>
            </a:extLst>
          </p:cNvPr>
          <p:cNvSpPr/>
          <p:nvPr/>
        </p:nvSpPr>
        <p:spPr>
          <a:xfrm>
            <a:off x="5153447" y="2915023"/>
            <a:ext cx="1885095" cy="5986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Display</a:t>
            </a:r>
            <a:endParaRPr lang="en-IN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8B79F-9C31-4D2B-9F91-01FD63A15D8A}"/>
              </a:ext>
            </a:extLst>
          </p:cNvPr>
          <p:cNvSpPr/>
          <p:nvPr/>
        </p:nvSpPr>
        <p:spPr>
          <a:xfrm>
            <a:off x="4766907" y="3837564"/>
            <a:ext cx="2658173" cy="6889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Display Messages Page</a:t>
            </a:r>
            <a:endParaRPr lang="en-IN" sz="2000" b="1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CB6C6C0E-EC36-45D2-A892-38DA6B66438B}"/>
              </a:ext>
            </a:extLst>
          </p:cNvPr>
          <p:cNvSpPr/>
          <p:nvPr/>
        </p:nvSpPr>
        <p:spPr>
          <a:xfrm>
            <a:off x="4287198" y="4850424"/>
            <a:ext cx="3617589" cy="825646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Displays all Messages related to subject selected</a:t>
            </a:r>
            <a:endParaRPr lang="en-IN" sz="20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9A3F29-B0A7-4969-8368-3C235151E751}"/>
              </a:ext>
            </a:extLst>
          </p:cNvPr>
          <p:cNvSpPr/>
          <p:nvPr/>
        </p:nvSpPr>
        <p:spPr>
          <a:xfrm>
            <a:off x="4806050" y="5997933"/>
            <a:ext cx="2579883" cy="60834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Home Page</a:t>
            </a:r>
            <a:endParaRPr lang="en-IN" sz="20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1E1B4C-3F7F-45C8-B5F9-628287127411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6095995" y="1477549"/>
            <a:ext cx="1" cy="38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D08606-7E33-470B-B5D9-69F4350C5C0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5995" y="2597038"/>
            <a:ext cx="0" cy="31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2E1C4F-7F0D-49D7-A5B8-4799122F9AB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4" y="3513674"/>
            <a:ext cx="1" cy="32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52E904-D573-44B2-A904-8DD897298B3D}"/>
              </a:ext>
            </a:extLst>
          </p:cNvPr>
          <p:cNvCxnSpPr>
            <a:stCxn id="6" idx="2"/>
          </p:cNvCxnSpPr>
          <p:nvPr/>
        </p:nvCxnSpPr>
        <p:spPr>
          <a:xfrm>
            <a:off x="6095994" y="4526534"/>
            <a:ext cx="0" cy="32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729D85-013F-42E0-A5FC-805546C32FC4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5992" y="5676070"/>
            <a:ext cx="2" cy="32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4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D0EB-6D2C-4CC7-9FBB-4F1A00C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717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4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, computer, sitting, table&#10;&#10;Description automatically generated">
            <a:extLst>
              <a:ext uri="{FF2B5EF4-FFF2-40B4-BE49-F238E27FC236}">
                <a16:creationId xmlns:a16="http://schemas.microsoft.com/office/drawing/2014/main" id="{132C380A-7EA5-49C7-9708-2104AF95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7" y="1078943"/>
            <a:ext cx="11195625" cy="529617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E4EDF7-F194-4878-80D5-30FC2789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75616"/>
            <a:ext cx="10353762" cy="1257300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88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0D15-B114-46B4-AA34-38634E3A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86" y="0"/>
            <a:ext cx="10353762" cy="1257300"/>
          </a:xfrm>
        </p:spPr>
        <p:txBody>
          <a:bodyPr/>
          <a:lstStyle/>
          <a:p>
            <a:r>
              <a:rPr lang="en-US" dirty="0"/>
              <a:t>Register Page</a:t>
            </a:r>
            <a:endParaRPr lang="en-IN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D07FC53-011B-4C6D-A195-99577E3A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76" y="1113413"/>
            <a:ext cx="10478038" cy="51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4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9A8C0C-3B75-4417-A7B1-8BBB44E6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71" y="-133593"/>
            <a:ext cx="10353762" cy="1257300"/>
          </a:xfrm>
        </p:spPr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F863E96-1DA5-4344-9C32-067E2FB5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1" y="979869"/>
            <a:ext cx="10857058" cy="5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3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7E1C-563F-45AE-B3A6-D814CCCD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70" y="0"/>
            <a:ext cx="10353762" cy="1257300"/>
          </a:xfrm>
        </p:spPr>
        <p:txBody>
          <a:bodyPr/>
          <a:lstStyle/>
          <a:p>
            <a:r>
              <a:rPr lang="en-US" dirty="0"/>
              <a:t>Post Messages Page</a:t>
            </a:r>
            <a:endParaRPr lang="en-IN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3D1F302-371C-4327-AD91-B0132785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0" y="1238250"/>
            <a:ext cx="10871460" cy="5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3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A004-B39C-4B65-8B5A-94D7DD9F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18" y="0"/>
            <a:ext cx="10353762" cy="1257300"/>
          </a:xfrm>
        </p:spPr>
        <p:txBody>
          <a:bodyPr/>
          <a:lstStyle/>
          <a:p>
            <a:r>
              <a:rPr lang="en-US" dirty="0"/>
              <a:t>Browse Messages Page</a:t>
            </a:r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19089B-03B3-4687-BD1F-0AE0C94E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13" y="1257300"/>
            <a:ext cx="10551559" cy="488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4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6BC4-D512-41A8-9B5B-7C10539F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03" y="-24400"/>
            <a:ext cx="10353762" cy="1257300"/>
          </a:xfrm>
        </p:spPr>
        <p:txBody>
          <a:bodyPr/>
          <a:lstStyle/>
          <a:p>
            <a:r>
              <a:rPr lang="en-US" dirty="0"/>
              <a:t>Display Messages Page</a:t>
            </a:r>
            <a:endParaRPr lang="en-IN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DBEF96-6D85-40DC-93D5-CB03E61B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78" y="1215911"/>
            <a:ext cx="10531011" cy="49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6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736443-88C2-4DC9-A6ED-AC792987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en-US" sz="3600" dirty="0"/>
              <a:t>Future Scope</a:t>
            </a:r>
            <a:endParaRPr lang="en-IN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EEB404-289D-4552-93A5-CE0D5EE6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Attendance/Biometric Attendance.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Material Delivery At Finger Tips.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Fee Payment.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Competition/Talent Contest Updates.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Questionnaire for Parents To Ask Students.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71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E2210-6113-435A-A005-C170FD62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  <a:endParaRPr lang="en-IN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FBF5-C053-4276-86DA-8BB4303A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use of this Project, the Parents can share their ideas and messages with the School/ College Management regarding any Subject.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as a medium between the Parents and the Educational Authorities and we can develop this project as per our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78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itle 75">
            <a:extLst>
              <a:ext uri="{FF2B5EF4-FFF2-40B4-BE49-F238E27FC236}">
                <a16:creationId xmlns:a16="http://schemas.microsoft.com/office/drawing/2014/main" id="{710D1AF9-8C8E-470D-A7E2-92D7396A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Objective</a:t>
            </a:r>
            <a:endParaRPr lang="en-IN" sz="3600"/>
          </a:p>
        </p:txBody>
      </p:sp>
      <p:cxnSp>
        <p:nvCxnSpPr>
          <p:cNvPr id="100" name="Straight Connector 9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4060639D-843F-49AE-8E8C-318B42789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/>
              <a:t>School/College News feed on Parent’s Fingertips.</a:t>
            </a:r>
            <a:endParaRPr lang="en-IN"/>
          </a:p>
          <a:p>
            <a:r>
              <a:rPr lang="en-US"/>
              <a:t>To bring Parents the availability to Post/View Messages online using this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245971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64E904-3B04-4164-86A7-3346ADAA6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5" y="3345403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u="sng" dirty="0"/>
              <a:t>Thank You</a:t>
            </a:r>
            <a:endParaRPr lang="en-IN" sz="4800" u="sng" dirty="0"/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F5F7108A-5FEF-4E02-9A6A-BF128F803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433739"/>
            <a:ext cx="9440034" cy="1682747"/>
          </a:xfrm>
        </p:spPr>
        <p:txBody>
          <a:bodyPr>
            <a:normAutofit/>
          </a:bodyPr>
          <a:lstStyle/>
          <a:p>
            <a:r>
              <a:rPr lang="en-US" dirty="0"/>
              <a:t>Please feel free to provide Feedback to help us improve.</a:t>
            </a:r>
            <a:endParaRPr lang="en-IN" dirty="0"/>
          </a:p>
        </p:txBody>
      </p:sp>
      <p:pic>
        <p:nvPicPr>
          <p:cNvPr id="33" name="Graphic 23" descr="Smiling Face with No Fill">
            <a:extLst>
              <a:ext uri="{FF2B5EF4-FFF2-40B4-BE49-F238E27FC236}">
                <a16:creationId xmlns:a16="http://schemas.microsoft.com/office/drawing/2014/main" id="{6BFFE8B6-0C18-427A-838D-159F220A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616" y="59209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8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B07BF-DF64-455D-AE93-A3B72E91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en-US" sz="3600" dirty="0"/>
              <a:t>Features</a:t>
            </a:r>
            <a:endParaRPr lang="en-IN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2EAA-E25B-4E69-B91C-2A31003B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Parents can provide their suggestions to improve the Management/Education System.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Parents can contact the Management any time through this Online System.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a medium for Parents in order to post their queries.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Clarifying their queries becomes much convenient.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time, effort more convenient.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2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94F2F0-1FF1-4F5F-8F5F-170D6246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50" y="1115568"/>
            <a:ext cx="3487616" cy="4626864"/>
          </a:xfrm>
        </p:spPr>
        <p:txBody>
          <a:bodyPr>
            <a:normAutofit/>
          </a:bodyPr>
          <a:lstStyle/>
          <a:p>
            <a:r>
              <a:rPr lang="en-US" sz="3600" dirty="0"/>
              <a:t>Technology</a:t>
            </a:r>
            <a:endParaRPr lang="en-IN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61BC10-D410-4A0D-8D4A-EB372A87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We used DotNet framework developed by Microsoft for our Project.</a:t>
            </a:r>
          </a:p>
          <a:p>
            <a:r>
              <a:rPr lang="en-US" sz="2600" dirty="0">
                <a:solidFill>
                  <a:schemeClr val="tx1"/>
                </a:solidFill>
              </a:rPr>
              <a:t>In DotNet, we used data access technologies like ADO.NET for connecting to the Database and retrieving results.</a:t>
            </a:r>
          </a:p>
          <a:p>
            <a:r>
              <a:rPr lang="en-US" sz="2600" dirty="0">
                <a:solidFill>
                  <a:schemeClr val="tx1"/>
                </a:solidFill>
              </a:rPr>
              <a:t>ASP.NET is used  for the designing of Webpages.</a:t>
            </a:r>
          </a:p>
          <a:p>
            <a:r>
              <a:rPr lang="en-US" sz="2600" dirty="0">
                <a:solidFill>
                  <a:schemeClr val="tx1"/>
                </a:solidFill>
              </a:rPr>
              <a:t>We created two tables in database for storing the data(tbl_parents, tbl_messages).</a:t>
            </a:r>
          </a:p>
          <a:p>
            <a:r>
              <a:rPr lang="en-US" sz="2600" dirty="0">
                <a:solidFill>
                  <a:schemeClr val="tx1"/>
                </a:solidFill>
              </a:rPr>
              <a:t>We connected  ASP.NET with ADO.NET to  retrieve data and display on  the Webpage.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14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FDD1C-6176-463C-B5E1-82B0BF50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71700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CHARTS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1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573582-00C4-4E47-8CBE-DD51983C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59" y="-111583"/>
            <a:ext cx="10353762" cy="1257300"/>
          </a:xfrm>
        </p:spPr>
        <p:txBody>
          <a:bodyPr/>
          <a:lstStyle/>
          <a:p>
            <a:r>
              <a:rPr lang="en-US" b="1" dirty="0"/>
              <a:t>Main Flow Diagram</a:t>
            </a:r>
            <a:endParaRPr lang="en-IN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C1DFE3-55DD-43A9-A45E-A7DB1DD5E12B}"/>
              </a:ext>
            </a:extLst>
          </p:cNvPr>
          <p:cNvSpPr/>
          <p:nvPr/>
        </p:nvSpPr>
        <p:spPr>
          <a:xfrm>
            <a:off x="5049819" y="968729"/>
            <a:ext cx="2092361" cy="600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42DFF-84F9-4602-B1F0-08E36E24E994}"/>
              </a:ext>
            </a:extLst>
          </p:cNvPr>
          <p:cNvSpPr/>
          <p:nvPr/>
        </p:nvSpPr>
        <p:spPr>
          <a:xfrm>
            <a:off x="1181167" y="2201670"/>
            <a:ext cx="2257424" cy="5815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Message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65EBD-C6AF-45E9-9544-C7C756829594}"/>
              </a:ext>
            </a:extLst>
          </p:cNvPr>
          <p:cNvSpPr/>
          <p:nvPr/>
        </p:nvSpPr>
        <p:spPr>
          <a:xfrm>
            <a:off x="8109942" y="2170852"/>
            <a:ext cx="2457450" cy="5262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Messages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BDDE2D-F5F8-4D0E-81BB-84D2ECC3C1AF}"/>
              </a:ext>
            </a:extLst>
          </p:cNvPr>
          <p:cNvSpPr/>
          <p:nvPr/>
        </p:nvSpPr>
        <p:spPr>
          <a:xfrm>
            <a:off x="8197723" y="3225768"/>
            <a:ext cx="2281885" cy="573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Subject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9C6AA6-FE45-497F-B739-40CFD73FC066}"/>
              </a:ext>
            </a:extLst>
          </p:cNvPr>
          <p:cNvSpPr/>
          <p:nvPr/>
        </p:nvSpPr>
        <p:spPr>
          <a:xfrm>
            <a:off x="8197723" y="4355082"/>
            <a:ext cx="2281884" cy="6953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Messages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0FE399-FBD3-479D-B2F6-10BBA476183D}"/>
              </a:ext>
            </a:extLst>
          </p:cNvPr>
          <p:cNvSpPr/>
          <p:nvPr/>
        </p:nvSpPr>
        <p:spPr>
          <a:xfrm>
            <a:off x="1419290" y="4647156"/>
            <a:ext cx="1781175" cy="4805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Message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19085A-9D1F-4F3C-80C3-3D17B4C7011A}"/>
              </a:ext>
            </a:extLst>
          </p:cNvPr>
          <p:cNvSpPr/>
          <p:nvPr/>
        </p:nvSpPr>
        <p:spPr>
          <a:xfrm>
            <a:off x="5432170" y="5889271"/>
            <a:ext cx="1327658" cy="5238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A067E2-8D02-407B-A6D9-63BDE77A124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338666" y="2697056"/>
            <a:ext cx="1" cy="52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62513-16F0-4542-A9D4-34A5ED011F04}"/>
              </a:ext>
            </a:extLst>
          </p:cNvPr>
          <p:cNvSpPr/>
          <p:nvPr/>
        </p:nvSpPr>
        <p:spPr>
          <a:xfrm>
            <a:off x="4282951" y="3521300"/>
            <a:ext cx="1859981" cy="573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Page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8CDC01-F138-4050-B6AC-752CEA6FD546}"/>
              </a:ext>
            </a:extLst>
          </p:cNvPr>
          <p:cNvCxnSpPr/>
          <p:nvPr/>
        </p:nvCxnSpPr>
        <p:spPr>
          <a:xfrm>
            <a:off x="5911853" y="312208"/>
            <a:ext cx="0" cy="19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14A4CD-E6DF-4D6C-95AB-047ABE2DC27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338665" y="3799338"/>
            <a:ext cx="1" cy="55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40">
            <a:extLst>
              <a:ext uri="{FF2B5EF4-FFF2-40B4-BE49-F238E27FC236}">
                <a16:creationId xmlns:a16="http://schemas.microsoft.com/office/drawing/2014/main" id="{7B5B400A-1981-4DC9-A0B1-AEA3B1AC8A07}"/>
              </a:ext>
            </a:extLst>
          </p:cNvPr>
          <p:cNvSpPr txBox="1"/>
          <p:nvPr/>
        </p:nvSpPr>
        <p:spPr>
          <a:xfrm flipH="1">
            <a:off x="2309877" y="4226673"/>
            <a:ext cx="81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Yes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02CF236B-DFED-4260-B2C4-DCABC02DF844}"/>
              </a:ext>
            </a:extLst>
          </p:cNvPr>
          <p:cNvSpPr/>
          <p:nvPr/>
        </p:nvSpPr>
        <p:spPr>
          <a:xfrm>
            <a:off x="1213790" y="3436961"/>
            <a:ext cx="2203651" cy="736391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013EAA8-0673-484B-9CAE-75653BAF84DF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6096000" y="1569508"/>
            <a:ext cx="0" cy="30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7B4CB62-F043-4700-94D4-4A1244A2C234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309877" y="1869897"/>
            <a:ext cx="2" cy="33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27D7E96-5466-4943-8175-87A7776BBAB0}"/>
              </a:ext>
            </a:extLst>
          </p:cNvPr>
          <p:cNvCxnSpPr/>
          <p:nvPr/>
        </p:nvCxnSpPr>
        <p:spPr>
          <a:xfrm>
            <a:off x="2309877" y="1869897"/>
            <a:ext cx="702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2F8A2B-BA80-4F76-A770-55C3D01D4196}"/>
              </a:ext>
            </a:extLst>
          </p:cNvPr>
          <p:cNvCxnSpPr>
            <a:endCxn id="8" idx="0"/>
          </p:cNvCxnSpPr>
          <p:nvPr/>
        </p:nvCxnSpPr>
        <p:spPr>
          <a:xfrm>
            <a:off x="9338665" y="1869897"/>
            <a:ext cx="2" cy="30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77E6D9-432A-4F1E-A72D-72372A9C5888}"/>
              </a:ext>
            </a:extLst>
          </p:cNvPr>
          <p:cNvCxnSpPr>
            <a:cxnSpLocks/>
          </p:cNvCxnSpPr>
          <p:nvPr/>
        </p:nvCxnSpPr>
        <p:spPr>
          <a:xfrm>
            <a:off x="2328616" y="4195954"/>
            <a:ext cx="1" cy="49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DEA24A3-8DFA-4F37-9D29-77D47A7154A8}"/>
              </a:ext>
            </a:extLst>
          </p:cNvPr>
          <p:cNvCxnSpPr>
            <a:stCxn id="29" idx="3"/>
            <a:endCxn id="22" idx="1"/>
          </p:cNvCxnSpPr>
          <p:nvPr/>
        </p:nvCxnSpPr>
        <p:spPr>
          <a:xfrm>
            <a:off x="3417441" y="3805157"/>
            <a:ext cx="865510" cy="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941EA43-C633-4761-8347-E4A40A64C8D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210198" y="3043872"/>
            <a:ext cx="2744" cy="47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41D10E-2297-4F59-A888-EE341C79A558}"/>
              </a:ext>
            </a:extLst>
          </p:cNvPr>
          <p:cNvCxnSpPr>
            <a:cxnSpLocks/>
          </p:cNvCxnSpPr>
          <p:nvPr/>
        </p:nvCxnSpPr>
        <p:spPr>
          <a:xfrm flipH="1">
            <a:off x="2345713" y="3033156"/>
            <a:ext cx="2864485" cy="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40">
            <a:extLst>
              <a:ext uri="{FF2B5EF4-FFF2-40B4-BE49-F238E27FC236}">
                <a16:creationId xmlns:a16="http://schemas.microsoft.com/office/drawing/2014/main" id="{EE987029-55E7-499C-A108-3A13B286D67F}"/>
              </a:ext>
            </a:extLst>
          </p:cNvPr>
          <p:cNvSpPr txBox="1"/>
          <p:nvPr/>
        </p:nvSpPr>
        <p:spPr>
          <a:xfrm flipH="1">
            <a:off x="5193548" y="3122380"/>
            <a:ext cx="81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Yes</a:t>
            </a:r>
          </a:p>
        </p:txBody>
      </p:sp>
      <p:sp>
        <p:nvSpPr>
          <p:cNvPr id="97" name="TextBox 140">
            <a:extLst>
              <a:ext uri="{FF2B5EF4-FFF2-40B4-BE49-F238E27FC236}">
                <a16:creationId xmlns:a16="http://schemas.microsoft.com/office/drawing/2014/main" id="{47C93C0B-130D-4F24-965A-E4B933183B8E}"/>
              </a:ext>
            </a:extLst>
          </p:cNvPr>
          <p:cNvSpPr txBox="1"/>
          <p:nvPr/>
        </p:nvSpPr>
        <p:spPr>
          <a:xfrm flipH="1">
            <a:off x="3643457" y="3487472"/>
            <a:ext cx="81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IN" dirty="0"/>
              <a:t>o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6BBF94-B544-41CD-AAFC-EED5F9C90CB4}"/>
              </a:ext>
            </a:extLst>
          </p:cNvPr>
          <p:cNvCxnSpPr/>
          <p:nvPr/>
        </p:nvCxnSpPr>
        <p:spPr>
          <a:xfrm>
            <a:off x="2309877" y="5578867"/>
            <a:ext cx="702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4495919-2D0E-420E-81E8-AC7E102E2818}"/>
              </a:ext>
            </a:extLst>
          </p:cNvPr>
          <p:cNvCxnSpPr>
            <a:stCxn id="10" idx="2"/>
          </p:cNvCxnSpPr>
          <p:nvPr/>
        </p:nvCxnSpPr>
        <p:spPr>
          <a:xfrm>
            <a:off x="9338665" y="5050407"/>
            <a:ext cx="0" cy="52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E690C22-065C-4D9D-8900-BC8965EBCEE1}"/>
              </a:ext>
            </a:extLst>
          </p:cNvPr>
          <p:cNvCxnSpPr>
            <a:stCxn id="12" idx="2"/>
          </p:cNvCxnSpPr>
          <p:nvPr/>
        </p:nvCxnSpPr>
        <p:spPr>
          <a:xfrm flipH="1">
            <a:off x="2309877" y="5127665"/>
            <a:ext cx="1" cy="451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727A0D-BC14-4C67-B986-1FE3A7E7A76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95999" y="5578866"/>
            <a:ext cx="0" cy="31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124B89-A6EB-4BAA-B692-9DF6B9CA0EB0}"/>
              </a:ext>
            </a:extLst>
          </p:cNvPr>
          <p:cNvCxnSpPr>
            <a:stCxn id="7" idx="2"/>
            <a:endCxn id="29" idx="0"/>
          </p:cNvCxnSpPr>
          <p:nvPr/>
        </p:nvCxnSpPr>
        <p:spPr>
          <a:xfrm>
            <a:off x="2309879" y="2783234"/>
            <a:ext cx="5737" cy="65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1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2CE41-13F9-4C7B-932B-574E85CD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4985"/>
            <a:ext cx="10353762" cy="944880"/>
          </a:xfrm>
        </p:spPr>
        <p:txBody>
          <a:bodyPr>
            <a:normAutofit/>
          </a:bodyPr>
          <a:lstStyle/>
          <a:p>
            <a:r>
              <a:rPr lang="en-US" b="1" dirty="0"/>
              <a:t>Login Page Flow Diagram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F5D4F0-BD0F-451F-90D2-FF1AFA778C57}"/>
              </a:ext>
            </a:extLst>
          </p:cNvPr>
          <p:cNvSpPr/>
          <p:nvPr/>
        </p:nvSpPr>
        <p:spPr>
          <a:xfrm>
            <a:off x="3686521" y="1211582"/>
            <a:ext cx="2221118" cy="55753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Login Page</a:t>
            </a:r>
            <a:endParaRPr lang="en-IN" sz="2400" b="1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59D1580-3342-41E3-B728-025934AEAA55}"/>
              </a:ext>
            </a:extLst>
          </p:cNvPr>
          <p:cNvSpPr/>
          <p:nvPr/>
        </p:nvSpPr>
        <p:spPr>
          <a:xfrm>
            <a:off x="3152465" y="2220905"/>
            <a:ext cx="3289229" cy="944879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Enter Username</a:t>
            </a:r>
          </a:p>
          <a:p>
            <a:pPr algn="ctr"/>
            <a:r>
              <a:rPr lang="en-US" sz="2400" b="1" dirty="0"/>
              <a:t>Enter Password</a:t>
            </a:r>
            <a:endParaRPr lang="en-IN" sz="2400" b="1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35E52373-B42F-49DC-94C1-EABF8FBCCA4D}"/>
              </a:ext>
            </a:extLst>
          </p:cNvPr>
          <p:cNvSpPr/>
          <p:nvPr/>
        </p:nvSpPr>
        <p:spPr>
          <a:xfrm>
            <a:off x="3152464" y="3617577"/>
            <a:ext cx="3289229" cy="1662226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If Exist in Table: tbl_parent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24D2C5-3D1A-44F2-BAED-80EEAE4D691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797080" y="1769112"/>
            <a:ext cx="0" cy="4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8C9F49E-DAC6-4FF2-B790-E20D1ABEA84A}"/>
              </a:ext>
            </a:extLst>
          </p:cNvPr>
          <p:cNvSpPr/>
          <p:nvPr/>
        </p:nvSpPr>
        <p:spPr>
          <a:xfrm>
            <a:off x="3508825" y="5731596"/>
            <a:ext cx="2576505" cy="7382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Post Message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5130A9-D959-4DE6-8160-96AC11D504ED}"/>
              </a:ext>
            </a:extLst>
          </p:cNvPr>
          <p:cNvSpPr/>
          <p:nvPr/>
        </p:nvSpPr>
        <p:spPr>
          <a:xfrm>
            <a:off x="7210861" y="3898507"/>
            <a:ext cx="2909183" cy="11003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Message</a:t>
            </a:r>
            <a:r>
              <a:rPr lang="en-US" sz="2400" b="1" dirty="0"/>
              <a:t>: Username Doesn’t Exist</a:t>
            </a:r>
            <a:endParaRPr lang="en-IN" sz="24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34B179-67EF-4E5B-AEF8-0E780F5077A5}"/>
              </a:ext>
            </a:extLst>
          </p:cNvPr>
          <p:cNvSpPr/>
          <p:nvPr/>
        </p:nvSpPr>
        <p:spPr>
          <a:xfrm>
            <a:off x="7297717" y="5731596"/>
            <a:ext cx="2735470" cy="73825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Register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F85D7A-D778-4BB1-8FC5-A8F8DB119194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441693" y="4448690"/>
            <a:ext cx="76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548C30-5442-40CE-9D1C-96937C95902D}"/>
              </a:ext>
            </a:extLst>
          </p:cNvPr>
          <p:cNvSpPr txBox="1"/>
          <p:nvPr/>
        </p:nvSpPr>
        <p:spPr>
          <a:xfrm>
            <a:off x="6530794" y="4079358"/>
            <a:ext cx="59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  <a:endParaRPr lang="en-IN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95A758-E68D-4A6B-9C07-508ED93E9F4F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4797079" y="3165784"/>
            <a:ext cx="1" cy="4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1683F4-CDD0-4C0D-82D4-31688E30BD94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4797078" y="5279803"/>
            <a:ext cx="1" cy="4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E3FCC0-1619-4FF9-BC83-038805268C84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8665452" y="4998873"/>
            <a:ext cx="1" cy="73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F1A900B-B592-4F9E-A2F4-B10205A3E729}"/>
              </a:ext>
            </a:extLst>
          </p:cNvPr>
          <p:cNvSpPr txBox="1"/>
          <p:nvPr/>
        </p:nvSpPr>
        <p:spPr>
          <a:xfrm>
            <a:off x="4895726" y="5321033"/>
            <a:ext cx="48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895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18BE-0CF4-4115-AAF8-53E901EB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94" y="-70895"/>
            <a:ext cx="10353762" cy="885825"/>
          </a:xfrm>
        </p:spPr>
        <p:txBody>
          <a:bodyPr/>
          <a:lstStyle/>
          <a:p>
            <a:r>
              <a:rPr lang="en-US" b="1" dirty="0"/>
              <a:t>Registration Page Flow Diagram</a:t>
            </a:r>
            <a:endParaRPr lang="en-IN" b="1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01829EEA-47AE-4305-B208-392791CF6857}"/>
              </a:ext>
            </a:extLst>
          </p:cNvPr>
          <p:cNvSpPr/>
          <p:nvPr/>
        </p:nvSpPr>
        <p:spPr>
          <a:xfrm>
            <a:off x="4198251" y="2752086"/>
            <a:ext cx="2731343" cy="1466852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If </a:t>
            </a:r>
          </a:p>
          <a:p>
            <a:pPr algn="ctr"/>
            <a:r>
              <a:rPr lang="en-US" sz="2000" b="1" dirty="0"/>
              <a:t>Username exists</a:t>
            </a:r>
            <a:endParaRPr lang="en-IN" sz="20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38B15F-4503-4CC9-B480-C9A8D93A149F}"/>
              </a:ext>
            </a:extLst>
          </p:cNvPr>
          <p:cNvSpPr/>
          <p:nvPr/>
        </p:nvSpPr>
        <p:spPr>
          <a:xfrm>
            <a:off x="8188177" y="3057789"/>
            <a:ext cx="2224058" cy="8286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Stores data in Table: tbl_parents</a:t>
            </a:r>
            <a:endParaRPr lang="en-IN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33C253-EA92-483A-ADBA-78514B3355B0}"/>
              </a:ext>
            </a:extLst>
          </p:cNvPr>
          <p:cNvCxnSpPr/>
          <p:nvPr/>
        </p:nvCxnSpPr>
        <p:spPr>
          <a:xfrm flipH="1">
            <a:off x="6162675" y="1190625"/>
            <a:ext cx="57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05A944-A2C9-4C5A-8620-E412641333F8}"/>
              </a:ext>
            </a:extLst>
          </p:cNvPr>
          <p:cNvSpPr txBox="1"/>
          <p:nvPr/>
        </p:nvSpPr>
        <p:spPr>
          <a:xfrm>
            <a:off x="7084884" y="3126195"/>
            <a:ext cx="156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No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5D22E0-7392-49D2-A3EC-BFE980D61D11}"/>
              </a:ext>
            </a:extLst>
          </p:cNvPr>
          <p:cNvSpPr txBox="1"/>
          <p:nvPr/>
        </p:nvSpPr>
        <p:spPr>
          <a:xfrm>
            <a:off x="5563922" y="4218938"/>
            <a:ext cx="8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924EA4-6912-4648-8618-0B9F0C0995E6}"/>
              </a:ext>
            </a:extLst>
          </p:cNvPr>
          <p:cNvSpPr/>
          <p:nvPr/>
        </p:nvSpPr>
        <p:spPr>
          <a:xfrm>
            <a:off x="8041627" y="4561821"/>
            <a:ext cx="2517157" cy="7524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Message</a:t>
            </a:r>
            <a:r>
              <a:rPr lang="en-US" sz="2000" b="1" dirty="0">
                <a:solidFill>
                  <a:schemeClr val="bg1"/>
                </a:solidFill>
              </a:rPr>
              <a:t>: Registration Successful.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47917E-7DB9-4714-A23D-123AF23D89AC}"/>
              </a:ext>
            </a:extLst>
          </p:cNvPr>
          <p:cNvSpPr/>
          <p:nvPr/>
        </p:nvSpPr>
        <p:spPr>
          <a:xfrm>
            <a:off x="4198251" y="700821"/>
            <a:ext cx="2731342" cy="6039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Register Page</a:t>
            </a:r>
            <a:endParaRPr lang="en-IN" sz="2400" b="1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40C3DFDD-43A4-4813-B929-DED3F736F7F2}"/>
              </a:ext>
            </a:extLst>
          </p:cNvPr>
          <p:cNvSpPr/>
          <p:nvPr/>
        </p:nvSpPr>
        <p:spPr>
          <a:xfrm>
            <a:off x="4198252" y="1593126"/>
            <a:ext cx="2731347" cy="819898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Enter Username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Enter Password 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78BE5A-4192-488C-BE10-2D9C8C4859B0}"/>
              </a:ext>
            </a:extLst>
          </p:cNvPr>
          <p:cNvSpPr/>
          <p:nvPr/>
        </p:nvSpPr>
        <p:spPr>
          <a:xfrm>
            <a:off x="4305340" y="4611626"/>
            <a:ext cx="2517166" cy="8437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Message</a:t>
            </a:r>
            <a:r>
              <a:rPr lang="en-US" sz="2000" b="1" dirty="0">
                <a:solidFill>
                  <a:schemeClr val="bg1"/>
                </a:solidFill>
              </a:rPr>
              <a:t>: Username already exists.</a:t>
            </a:r>
            <a:r>
              <a:rPr lang="en-IN" sz="2000" b="1" dirty="0">
                <a:solidFill>
                  <a:schemeClr val="bg1"/>
                </a:solidFill>
              </a:rPr>
              <a:t> Please login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E9D7DC-5315-4211-92D1-B9ABE857CDD2}"/>
              </a:ext>
            </a:extLst>
          </p:cNvPr>
          <p:cNvSpPr/>
          <p:nvPr/>
        </p:nvSpPr>
        <p:spPr>
          <a:xfrm>
            <a:off x="4453363" y="6078478"/>
            <a:ext cx="2221118" cy="55753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Login Page</a:t>
            </a:r>
            <a:endParaRPr lang="en-IN" sz="24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D49A6-35D3-4935-BEB6-36FC808AEB95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5563922" y="1304735"/>
            <a:ext cx="4" cy="28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F0915B-A0BD-473C-9725-D1B819CCBBAC}"/>
              </a:ext>
            </a:extLst>
          </p:cNvPr>
          <p:cNvCxnSpPr>
            <a:stCxn id="34" idx="4"/>
            <a:endCxn id="4" idx="0"/>
          </p:cNvCxnSpPr>
          <p:nvPr/>
        </p:nvCxnSpPr>
        <p:spPr>
          <a:xfrm flipH="1">
            <a:off x="5563923" y="2413024"/>
            <a:ext cx="3" cy="33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C17A6E-77A2-49D1-9DCF-489930030874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>
            <a:off x="5563923" y="4218938"/>
            <a:ext cx="0" cy="39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80C409-3D63-4396-B5EC-42E906E844EC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5563922" y="5455368"/>
            <a:ext cx="1" cy="62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AE0C76-DC60-4B8C-B5F0-45E85DC4032A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929594" y="3472127"/>
            <a:ext cx="1258583" cy="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5E7B73-94EC-4FB2-9D2D-8EA9208E9D9F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9300206" y="3886465"/>
            <a:ext cx="0" cy="67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3324723-A8C5-4AD4-A5E3-3EBAA96B6570}"/>
              </a:ext>
            </a:extLst>
          </p:cNvPr>
          <p:cNvCxnSpPr>
            <a:stCxn id="17" idx="2"/>
          </p:cNvCxnSpPr>
          <p:nvPr/>
        </p:nvCxnSpPr>
        <p:spPr>
          <a:xfrm flipH="1">
            <a:off x="9300205" y="5314297"/>
            <a:ext cx="1" cy="4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4CA0B64-3EF6-417F-BC83-4B85EBB02645}"/>
              </a:ext>
            </a:extLst>
          </p:cNvPr>
          <p:cNvCxnSpPr/>
          <p:nvPr/>
        </p:nvCxnSpPr>
        <p:spPr>
          <a:xfrm flipH="1">
            <a:off x="5563922" y="5766471"/>
            <a:ext cx="373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1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AE69-EF57-42FC-B6B6-02A628D7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28" y="0"/>
            <a:ext cx="10353762" cy="1257300"/>
          </a:xfrm>
        </p:spPr>
        <p:txBody>
          <a:bodyPr/>
          <a:lstStyle/>
          <a:p>
            <a:r>
              <a:rPr lang="en-US" b="1" dirty="0"/>
              <a:t>Post Messages Flow Diagram 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0507C6-EFB3-4B5C-AE6E-328479EFDC7A}"/>
              </a:ext>
            </a:extLst>
          </p:cNvPr>
          <p:cNvSpPr/>
          <p:nvPr/>
        </p:nvSpPr>
        <p:spPr>
          <a:xfrm>
            <a:off x="4496208" y="1410847"/>
            <a:ext cx="2731342" cy="6039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Post Messages</a:t>
            </a:r>
            <a:endParaRPr lang="en-IN" sz="2400" b="1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347EFE-BF91-4973-A8BC-A6D4F5E6DD91}"/>
              </a:ext>
            </a:extLst>
          </p:cNvPr>
          <p:cNvSpPr/>
          <p:nvPr/>
        </p:nvSpPr>
        <p:spPr>
          <a:xfrm>
            <a:off x="4496203" y="2497330"/>
            <a:ext cx="2731347" cy="965139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Enter Username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Enter Subject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Enter Message   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EDB516-EF9F-4060-B948-5BDE6E12E433}"/>
              </a:ext>
            </a:extLst>
          </p:cNvPr>
          <p:cNvSpPr/>
          <p:nvPr/>
        </p:nvSpPr>
        <p:spPr>
          <a:xfrm>
            <a:off x="4629998" y="5106888"/>
            <a:ext cx="2463743" cy="8597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 is stored in Table: tbl_messages. 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12364E-CB2F-4C85-ADBC-C4AB24E42C43}"/>
              </a:ext>
            </a:extLst>
          </p:cNvPr>
          <p:cNvSpPr/>
          <p:nvPr/>
        </p:nvSpPr>
        <p:spPr>
          <a:xfrm>
            <a:off x="5035034" y="4041202"/>
            <a:ext cx="1653671" cy="5098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Submit</a:t>
            </a:r>
            <a:endParaRPr lang="en-IN" sz="20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B3A93F-0C74-4D5D-88FE-D664C8DC59C6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5861877" y="2014761"/>
            <a:ext cx="2" cy="48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E8873E-AEE7-48D9-BECA-03420BADDD41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5861870" y="3462469"/>
            <a:ext cx="7" cy="57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BD4542-48F1-48E1-98E5-D1D8A0B01A8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5861870" y="4551083"/>
            <a:ext cx="0" cy="55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902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B20F7C13D19442A2917BAB7D22FD48" ma:contentTypeVersion="6" ma:contentTypeDescription="Create a new document." ma:contentTypeScope="" ma:versionID="68df611882229bcf5d81c7fa95e343f5">
  <xsd:schema xmlns:xsd="http://www.w3.org/2001/XMLSchema" xmlns:xs="http://www.w3.org/2001/XMLSchema" xmlns:p="http://schemas.microsoft.com/office/2006/metadata/properties" xmlns:ns3="b9e83a6a-4cd3-4de5-be9b-e4f8cda6856a" targetNamespace="http://schemas.microsoft.com/office/2006/metadata/properties" ma:root="true" ma:fieldsID="d14237964e8e1d1c5cd6bd94a30a15c6" ns3:_="">
    <xsd:import namespace="b9e83a6a-4cd3-4de5-be9b-e4f8cda685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83a6a-4cd3-4de5-be9b-e4f8cda685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B6B46F-AFAF-4D2B-A7BE-417954B9E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e83a6a-4cd3-4de5-be9b-e4f8cda685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Widescreen</PresentationFormat>
  <Paragraphs>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Californian FB</vt:lpstr>
      <vt:lpstr>Calisto MT</vt:lpstr>
      <vt:lpstr>Goudy Old Style</vt:lpstr>
      <vt:lpstr>Times New Roman</vt:lpstr>
      <vt:lpstr>Wingdings 2</vt:lpstr>
      <vt:lpstr>SlateVTI</vt:lpstr>
      <vt:lpstr>Parent Messaging System Online</vt:lpstr>
      <vt:lpstr>Objective</vt:lpstr>
      <vt:lpstr>Features</vt:lpstr>
      <vt:lpstr>Technology</vt:lpstr>
      <vt:lpstr>FLOW CHARTS</vt:lpstr>
      <vt:lpstr>Main Flow Diagram</vt:lpstr>
      <vt:lpstr>Login Page Flow Diagram</vt:lpstr>
      <vt:lpstr>Registration Page Flow Diagram</vt:lpstr>
      <vt:lpstr>Post Messages Flow Diagram </vt:lpstr>
      <vt:lpstr>Browse and Display Messages</vt:lpstr>
      <vt:lpstr>SCREENSHOTS</vt:lpstr>
      <vt:lpstr>Home Page</vt:lpstr>
      <vt:lpstr>Register Page</vt:lpstr>
      <vt:lpstr>Login Page</vt:lpstr>
      <vt:lpstr>Post Messages Page</vt:lpstr>
      <vt:lpstr>Browse Messages Page</vt:lpstr>
      <vt:lpstr>Display Messages Page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2020-08-23T11:52:36Z</dcterms:created>
  <dcterms:modified xsi:type="dcterms:W3CDTF">2020-08-23T12:47:47Z</dcterms:modified>
</cp:coreProperties>
</file>