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3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29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27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8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7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60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6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2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4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571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8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4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2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5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5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37403A-FE3B-45ED-80C4-225DA79353FE}" type="datetimeFigureOut">
              <a:rPr lang="en-AU" smtClean="0"/>
              <a:t>16/12/2024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4AA448-4B58-4E3C-A6B9-060889FA99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667-C857-317A-47A5-34E19EFBF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Determine the Best Mailer </a:t>
            </a:r>
            <a:br>
              <a:rPr lang="en-AU" dirty="0"/>
            </a:br>
            <a:r>
              <a:rPr lang="en-AU" sz="4800" dirty="0"/>
              <a:t>Using A/B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A20FA-82BA-00DE-A264-9F5C223EC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Ruthy Yao</a:t>
            </a:r>
          </a:p>
        </p:txBody>
      </p:sp>
    </p:spTree>
    <p:extLst>
      <p:ext uri="{BB962C8B-B14F-4D97-AF65-F5344CB8AC3E}">
        <p14:creationId xmlns:p14="http://schemas.microsoft.com/office/powerpoint/2010/main" val="19293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A64C-CAC8-52AE-391A-1609AE41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89BC-B164-7E1E-2DEC-9AE7E1DE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Project Overview</a:t>
            </a:r>
          </a:p>
          <a:p>
            <a:r>
              <a:rPr lang="en-AU" dirty="0"/>
              <a:t>Business Problem</a:t>
            </a:r>
          </a:p>
          <a:p>
            <a:r>
              <a:rPr lang="en-AU" dirty="0"/>
              <a:t>Data Analysis </a:t>
            </a:r>
          </a:p>
          <a:p>
            <a:pPr lvl="1"/>
            <a:r>
              <a:rPr lang="en-AU" dirty="0"/>
              <a:t>Analytical Method</a:t>
            </a:r>
          </a:p>
          <a:p>
            <a:pPr lvl="1"/>
            <a:r>
              <a:rPr lang="en-AU" dirty="0"/>
              <a:t>Analytical Process</a:t>
            </a:r>
          </a:p>
          <a:p>
            <a:r>
              <a:rPr lang="en-AU" dirty="0"/>
              <a:t>Result and Interpretation </a:t>
            </a:r>
          </a:p>
          <a:p>
            <a:r>
              <a:rPr lang="en-AU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750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8558-9E9B-603C-AD01-4949D6D1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5663-5EBB-0DAD-5387-00901BA3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project we apply Chi-Square Test For Independence (a Hypothesis Test) to assess the performance of two types of mailers that were sent out to promote a new service! </a:t>
            </a:r>
          </a:p>
          <a:p>
            <a:endParaRPr lang="en-US" dirty="0"/>
          </a:p>
          <a:p>
            <a:r>
              <a:rPr lang="en-US" dirty="0"/>
              <a:t>Our recommendation is to stay with the Low-Cost mailer type as the alternative option of High-Cost mailer type doesn’t make resulting in any significant increase in the customer's sign-up rate.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55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852B-5407-A964-B703-311A6B79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D8D8-A6A6-30C3-0416-F2845910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Earlier in this year, ABC Grocery ran a campaign to promote their new “Delivery Club” – an initiative that costs a customer $100 per year for membership in turn customer will get free delivery where the normal delivery charge is $10 per shipping. </a:t>
            </a:r>
          </a:p>
          <a:p>
            <a:endParaRPr lang="en-AU" dirty="0"/>
          </a:p>
          <a:p>
            <a:r>
              <a:rPr lang="en-AU" dirty="0"/>
              <a:t>To test the effectiveness of the mail-out campaign, customers were put into three groups </a:t>
            </a:r>
          </a:p>
          <a:p>
            <a:pPr lvl="1"/>
            <a:r>
              <a:rPr lang="en-AU" dirty="0"/>
              <a:t>Mailer 1 : customers receiving Low-quality-low-cost mailer</a:t>
            </a:r>
          </a:p>
          <a:p>
            <a:pPr lvl="1"/>
            <a:r>
              <a:rPr lang="en-AU" dirty="0"/>
              <a:t>Mailer 2: customer receiving High-quality-high-cost mailers</a:t>
            </a:r>
          </a:p>
          <a:p>
            <a:pPr lvl="1"/>
            <a:r>
              <a:rPr lang="en-AU" dirty="0"/>
              <a:t>Control Group: no mailers were received</a:t>
            </a:r>
          </a:p>
          <a:p>
            <a:pPr lvl="1"/>
            <a:endParaRPr lang="en-AU" dirty="0"/>
          </a:p>
          <a:p>
            <a:r>
              <a:rPr lang="en-AU" dirty="0"/>
              <a:t>The business would like to know whether the high-cost mailers would result in higher chances of sigh-up from customers.</a:t>
            </a:r>
          </a:p>
        </p:txBody>
      </p:sp>
    </p:spTree>
    <p:extLst>
      <p:ext uri="{BB962C8B-B14F-4D97-AF65-F5344CB8AC3E}">
        <p14:creationId xmlns:p14="http://schemas.microsoft.com/office/powerpoint/2010/main" val="31862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0D5D-04F6-3536-DFF6-B2FCE92D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Analytical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3A18-9D88-AC68-545B-D14A7EF2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We adopt the Chi-Square Test For Independence.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u="sng" dirty="0"/>
              <a:t>Rationale:</a:t>
            </a:r>
          </a:p>
          <a:p>
            <a:pPr marL="0" indent="0">
              <a:buNone/>
            </a:pPr>
            <a:r>
              <a:rPr lang="en-AU" dirty="0"/>
              <a:t>Compared with </a:t>
            </a:r>
            <a:r>
              <a:rPr lang="en-AU" i="1" dirty="0"/>
              <a:t>Z-Test For Proportions</a:t>
            </a:r>
            <a:r>
              <a:rPr lang="en-AU" dirty="0"/>
              <a:t>, </a:t>
            </a:r>
            <a:r>
              <a:rPr lang="en-AU" i="1" dirty="0"/>
              <a:t>Chi-Square Test For Independence 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AU" i="1" dirty="0"/>
              <a:t>  Is easier to explain due to the way it represent the data - the 2 x 2 metrics 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AU" i="1" dirty="0"/>
              <a:t> More consistent approach of measuring the result – data can be extended to more than 2 groups. </a:t>
            </a:r>
          </a:p>
        </p:txBody>
      </p:sp>
    </p:spTree>
    <p:extLst>
      <p:ext uri="{BB962C8B-B14F-4D97-AF65-F5344CB8AC3E}">
        <p14:creationId xmlns:p14="http://schemas.microsoft.com/office/powerpoint/2010/main" val="91633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91F3-D6A8-6713-54E2-1E3ECCD9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419" y="838041"/>
            <a:ext cx="10515600" cy="786448"/>
          </a:xfrm>
        </p:spPr>
        <p:txBody>
          <a:bodyPr>
            <a:normAutofit/>
          </a:bodyPr>
          <a:lstStyle/>
          <a:p>
            <a:r>
              <a:rPr lang="en-AU" dirty="0"/>
              <a:t>Analytical Process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A63260-778F-4D33-D938-5D8F88D81A71}"/>
              </a:ext>
            </a:extLst>
          </p:cNvPr>
          <p:cNvGrpSpPr/>
          <p:nvPr/>
        </p:nvGrpSpPr>
        <p:grpSpPr>
          <a:xfrm>
            <a:off x="1494757" y="1113763"/>
            <a:ext cx="2194560" cy="1279236"/>
            <a:chOff x="4734560" y="2021840"/>
            <a:chExt cx="1584960" cy="14071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FA7F8B-8768-DAFD-8AAC-538B05ADE8B2}"/>
                </a:ext>
              </a:extLst>
            </p:cNvPr>
            <p:cNvSpPr/>
            <p:nvPr/>
          </p:nvSpPr>
          <p:spPr>
            <a:xfrm>
              <a:off x="4734560" y="2103437"/>
              <a:ext cx="1361440" cy="1325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33B181-4381-AEE9-FFA1-4492FA577C08}"/>
                </a:ext>
              </a:extLst>
            </p:cNvPr>
            <p:cNvSpPr/>
            <p:nvPr/>
          </p:nvSpPr>
          <p:spPr>
            <a:xfrm>
              <a:off x="4958080" y="2021840"/>
              <a:ext cx="1361440" cy="1325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Set Up Hypotheses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68DB96-9B05-9E42-2606-08DD31607A82}"/>
              </a:ext>
            </a:extLst>
          </p:cNvPr>
          <p:cNvGrpSpPr/>
          <p:nvPr/>
        </p:nvGrpSpPr>
        <p:grpSpPr>
          <a:xfrm>
            <a:off x="3881315" y="2392999"/>
            <a:ext cx="2194560" cy="1407160"/>
            <a:chOff x="4734560" y="2021840"/>
            <a:chExt cx="1584960" cy="14071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10F25A-BEF8-9D3E-17A8-E16A25DDA7CB}"/>
                </a:ext>
              </a:extLst>
            </p:cNvPr>
            <p:cNvSpPr/>
            <p:nvPr/>
          </p:nvSpPr>
          <p:spPr>
            <a:xfrm>
              <a:off x="4734560" y="2103437"/>
              <a:ext cx="1361440" cy="1325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45A3625-CDC5-B61E-F849-CBC389154837}"/>
                </a:ext>
              </a:extLst>
            </p:cNvPr>
            <p:cNvSpPr/>
            <p:nvPr/>
          </p:nvSpPr>
          <p:spPr>
            <a:xfrm>
              <a:off x="4958080" y="2021840"/>
              <a:ext cx="1361440" cy="1325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Aggregate Data for 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AAF7E4-88A7-1740-B070-B5D5C30D7B61}"/>
              </a:ext>
            </a:extLst>
          </p:cNvPr>
          <p:cNvGrpSpPr/>
          <p:nvPr/>
        </p:nvGrpSpPr>
        <p:grpSpPr>
          <a:xfrm>
            <a:off x="6217920" y="3613306"/>
            <a:ext cx="2123440" cy="1407160"/>
            <a:chOff x="4734560" y="2021840"/>
            <a:chExt cx="1584960" cy="14071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C239DA-6EF3-6904-07E3-B07E91534A94}"/>
                </a:ext>
              </a:extLst>
            </p:cNvPr>
            <p:cNvSpPr/>
            <p:nvPr/>
          </p:nvSpPr>
          <p:spPr>
            <a:xfrm>
              <a:off x="4734560" y="2103437"/>
              <a:ext cx="1361440" cy="1325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1958C4-FF22-A85E-E8F3-CEA2C52302BF}"/>
                </a:ext>
              </a:extLst>
            </p:cNvPr>
            <p:cNvSpPr/>
            <p:nvPr/>
          </p:nvSpPr>
          <p:spPr>
            <a:xfrm>
              <a:off x="4958080" y="2021840"/>
              <a:ext cx="1361440" cy="1325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Run Chi-square Test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C6AF13-3F84-56AD-73C2-91A808939E63}"/>
              </a:ext>
            </a:extLst>
          </p:cNvPr>
          <p:cNvGrpSpPr/>
          <p:nvPr/>
        </p:nvGrpSpPr>
        <p:grpSpPr>
          <a:xfrm>
            <a:off x="8640819" y="4694396"/>
            <a:ext cx="2133600" cy="1407160"/>
            <a:chOff x="4734560" y="2021840"/>
            <a:chExt cx="1584960" cy="14071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30BE3E-877F-8C82-FB00-6AACB7E123E1}"/>
                </a:ext>
              </a:extLst>
            </p:cNvPr>
            <p:cNvSpPr/>
            <p:nvPr/>
          </p:nvSpPr>
          <p:spPr>
            <a:xfrm>
              <a:off x="4734560" y="2103437"/>
              <a:ext cx="1361440" cy="1325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C22954-80A4-D231-C5B1-26E8DFE6143F}"/>
                </a:ext>
              </a:extLst>
            </p:cNvPr>
            <p:cNvSpPr/>
            <p:nvPr/>
          </p:nvSpPr>
          <p:spPr>
            <a:xfrm>
              <a:off x="4958080" y="2021840"/>
              <a:ext cx="1361440" cy="1325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Interprets the test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27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15E7-1540-160E-1D42-E15836DE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656" y="589397"/>
            <a:ext cx="7729728" cy="769441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A3E806-5A45-F478-29E5-8DD9F056B0E9}"/>
              </a:ext>
            </a:extLst>
          </p:cNvPr>
          <p:cNvGrpSpPr/>
          <p:nvPr/>
        </p:nvGrpSpPr>
        <p:grpSpPr>
          <a:xfrm>
            <a:off x="3419698" y="2710576"/>
            <a:ext cx="4592320" cy="1653143"/>
            <a:chOff x="2326640" y="2397760"/>
            <a:chExt cx="4592320" cy="16531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83786F-4FFC-9519-439C-B252BFB1CB5E}"/>
                </a:ext>
              </a:extLst>
            </p:cNvPr>
            <p:cNvSpPr/>
            <p:nvPr/>
          </p:nvSpPr>
          <p:spPr>
            <a:xfrm>
              <a:off x="2326640" y="2397760"/>
              <a:ext cx="1645920" cy="934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Chi – Square Statistic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5440FD-06B3-641F-2055-61E87F524696}"/>
                </a:ext>
              </a:extLst>
            </p:cNvPr>
            <p:cNvSpPr txBox="1"/>
            <p:nvPr/>
          </p:nvSpPr>
          <p:spPr>
            <a:xfrm>
              <a:off x="2712720" y="3548300"/>
              <a:ext cx="11582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600" dirty="0"/>
                <a:t>1.94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5EEC3D-68CD-579F-698F-52932E9ED971}"/>
                </a:ext>
              </a:extLst>
            </p:cNvPr>
            <p:cNvSpPr/>
            <p:nvPr/>
          </p:nvSpPr>
          <p:spPr>
            <a:xfrm>
              <a:off x="5273040" y="2397760"/>
              <a:ext cx="1645920" cy="934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Critical value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2E1A33-B175-008F-D14B-F67B7D7D3882}"/>
                </a:ext>
              </a:extLst>
            </p:cNvPr>
            <p:cNvSpPr txBox="1"/>
            <p:nvPr/>
          </p:nvSpPr>
          <p:spPr>
            <a:xfrm>
              <a:off x="5618480" y="3548300"/>
              <a:ext cx="11582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600" dirty="0"/>
                <a:t>3.84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938003-15BA-64FD-2C6B-EE204462E2EF}"/>
                </a:ext>
              </a:extLst>
            </p:cNvPr>
            <p:cNvSpPr txBox="1"/>
            <p:nvPr/>
          </p:nvSpPr>
          <p:spPr>
            <a:xfrm>
              <a:off x="4439920" y="3558460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600" b="1" dirty="0"/>
                <a:t>&lt;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D0E614-9161-AAA0-4FC2-9AA40DD6E56F}"/>
              </a:ext>
            </a:extLst>
          </p:cNvPr>
          <p:cNvGrpSpPr/>
          <p:nvPr/>
        </p:nvGrpSpPr>
        <p:grpSpPr>
          <a:xfrm>
            <a:off x="3419698" y="4727220"/>
            <a:ext cx="4592320" cy="1541383"/>
            <a:chOff x="2326640" y="2397760"/>
            <a:chExt cx="4592320" cy="15413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86D33C-F737-2496-C826-1324245CD9B9}"/>
                </a:ext>
              </a:extLst>
            </p:cNvPr>
            <p:cNvSpPr/>
            <p:nvPr/>
          </p:nvSpPr>
          <p:spPr>
            <a:xfrm>
              <a:off x="2326640" y="2397760"/>
              <a:ext cx="1645920" cy="934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 – value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33BCD-48F7-8FE7-B6B8-994D01BF9492}"/>
                </a:ext>
              </a:extLst>
            </p:cNvPr>
            <p:cNvSpPr txBox="1"/>
            <p:nvPr/>
          </p:nvSpPr>
          <p:spPr>
            <a:xfrm>
              <a:off x="2712720" y="3436540"/>
              <a:ext cx="11582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600" dirty="0"/>
                <a:t>0.16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E6C62E-93AE-034B-531E-0503863C4D26}"/>
                </a:ext>
              </a:extLst>
            </p:cNvPr>
            <p:cNvSpPr/>
            <p:nvPr/>
          </p:nvSpPr>
          <p:spPr>
            <a:xfrm>
              <a:off x="5273040" y="2397760"/>
              <a:ext cx="1645920" cy="934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Acceptance Criteria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053F3-C3C5-EC70-53A0-7E33DABDCFD7}"/>
                </a:ext>
              </a:extLst>
            </p:cNvPr>
            <p:cNvSpPr txBox="1"/>
            <p:nvPr/>
          </p:nvSpPr>
          <p:spPr>
            <a:xfrm>
              <a:off x="5723047" y="3436540"/>
              <a:ext cx="11582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600" dirty="0"/>
                <a:t>0.05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3D8FFE-7BE7-0103-7F00-6CC4BE6A2827}"/>
                </a:ext>
              </a:extLst>
            </p:cNvPr>
            <p:cNvSpPr txBox="1"/>
            <p:nvPr/>
          </p:nvSpPr>
          <p:spPr>
            <a:xfrm>
              <a:off x="4439920" y="3446700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600" b="1" dirty="0"/>
                <a:t>&gt;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B15C51D-14E3-DF08-7FA2-4B59C7EC3D41}"/>
              </a:ext>
            </a:extLst>
          </p:cNvPr>
          <p:cNvSpPr txBox="1"/>
          <p:nvPr/>
        </p:nvSpPr>
        <p:spPr>
          <a:xfrm>
            <a:off x="1402080" y="1402417"/>
            <a:ext cx="9316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i="1" dirty="0"/>
              <a:t>Retain the null hypothesis and conclude that mailer type and sign-up rate are independent. i.e. higher quality mailers do not result in higher sign-up rate. </a:t>
            </a:r>
          </a:p>
        </p:txBody>
      </p:sp>
    </p:spTree>
    <p:extLst>
      <p:ext uri="{BB962C8B-B14F-4D97-AF65-F5344CB8AC3E}">
        <p14:creationId xmlns:p14="http://schemas.microsoft.com/office/powerpoint/2010/main" val="27417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E673-A93F-54FA-83CB-B02D8A35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Impact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DD7-2607-0D3B-1745-2BC79930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We recommend that ABC Grocery management team do not go with the higher-cost mailers as from what we’ve seen, you would have to spend more on the marketing cost, but would not result in extra membership sigh-up hence revenue.</a:t>
            </a:r>
          </a:p>
          <a:p>
            <a:endParaRPr lang="en-AU" dirty="0"/>
          </a:p>
          <a:p>
            <a:r>
              <a:rPr lang="en-AU" dirty="0"/>
              <a:t>Our results doesn’t say definitely there is no difference between the two mailers. Instead, it simply indicates that high-quality mailers do not trigger higher chances of sign-up. </a:t>
            </a:r>
          </a:p>
          <a:p>
            <a:endParaRPr lang="en-AU" dirty="0"/>
          </a:p>
          <a:p>
            <a:r>
              <a:rPr lang="en-AU" dirty="0"/>
              <a:t>We could run more A/B tests like this to gather more data and then re-run the test to gain more insights! </a:t>
            </a:r>
          </a:p>
        </p:txBody>
      </p:sp>
    </p:spTree>
    <p:extLst>
      <p:ext uri="{BB962C8B-B14F-4D97-AF65-F5344CB8AC3E}">
        <p14:creationId xmlns:p14="http://schemas.microsoft.com/office/powerpoint/2010/main" val="382229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483B0-6944-35D5-83CE-159D7770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pPr algn="ctr"/>
            <a:r>
              <a:rPr lang="en-AU" dirty="0"/>
              <a:t>Thank you!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477B4-69C7-A210-0D65-39E038D1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24961"/>
            <a:ext cx="10515600" cy="1023300"/>
          </a:xfrm>
        </p:spPr>
        <p:txBody>
          <a:bodyPr/>
          <a:lstStyle/>
          <a:p>
            <a:pPr algn="ctr"/>
            <a:r>
              <a:rPr lang="en-AU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91770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433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Determine the Best Mailer  Using A/B Test</vt:lpstr>
      <vt:lpstr>Agenda</vt:lpstr>
      <vt:lpstr>Project Overview</vt:lpstr>
      <vt:lpstr>Business Problem</vt:lpstr>
      <vt:lpstr>Analytical Method</vt:lpstr>
      <vt:lpstr>Analytical Process</vt:lpstr>
      <vt:lpstr>Results</vt:lpstr>
      <vt:lpstr>Business Impact and Next Steps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Ruthy Yao</dc:creator>
  <cp:lastModifiedBy>Ruthy Yao</cp:lastModifiedBy>
  <cp:revision>2</cp:revision>
  <dcterms:created xsi:type="dcterms:W3CDTF">2024-12-16T00:54:44Z</dcterms:created>
  <dcterms:modified xsi:type="dcterms:W3CDTF">2024-12-16T02:56:47Z</dcterms:modified>
</cp:coreProperties>
</file>